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83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73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4.xml" ContentType="application/vnd.openxmlformats-officedocument.presentationml.slide+xml"/>
  <Override PartName="/ppt/slides/slide74.xml" ContentType="application/vnd.openxmlformats-officedocument.presentationml.slide+xml"/>
  <Override PartName="/ppt/slides/slide82.xml" ContentType="application/vnd.openxmlformats-officedocument.presentationml.slide+xml"/>
  <Override PartName="/ppt/slides/slide72.xml" ContentType="application/vnd.openxmlformats-officedocument.presentationml.slide+xml"/>
  <Override PartName="/ppt/slides/slide77.xml" ContentType="application/vnd.openxmlformats-officedocument.presentationml.slide+xml"/>
  <Override PartName="/ppt/slides/slide80.xml" ContentType="application/vnd.openxmlformats-officedocument.presentationml.sl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81.xml" ContentType="application/vnd.openxmlformats-officedocument.presentationml.slide+xml"/>
  <Override PartName="/ppt/slides/slide76.xml" ContentType="application/vnd.openxmlformats-officedocument.presentationml.slide+xml"/>
  <Override PartName="/ppt/slides/slide71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661" r:id="rId72"/>
    <p:sldId id="424" r:id="rId73"/>
    <p:sldId id="453" r:id="rId74"/>
    <p:sldId id="665" r:id="rId75"/>
    <p:sldId id="666" r:id="rId76"/>
    <p:sldId id="650" r:id="rId77"/>
    <p:sldId id="667" r:id="rId78"/>
    <p:sldId id="668" r:id="rId79"/>
    <p:sldId id="440" r:id="rId80"/>
    <p:sldId id="669" r:id="rId81"/>
    <p:sldId id="699" r:id="rId82"/>
    <p:sldId id="700" r:id="rId83"/>
    <p:sldId id="701" r:id="rId84"/>
    <p:sldId id="702" r:id="rId8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83.xml" Id="rId84" /><Relationship Type="http://schemas.openxmlformats.org/officeDocument/2006/relationships/slide" Target="/ppt/slides/slide73.xml" Id="rId74" /><Relationship Type="http://schemas.openxmlformats.org/officeDocument/2006/relationships/slide" Target="/ppt/slides/slide78.xml" Id="rId79" /><Relationship Type="http://schemas.openxmlformats.org/officeDocument/2006/relationships/slide" Target="/ppt/slides/slide79.xml" Id="rId80" /><Relationship Type="http://schemas.openxmlformats.org/officeDocument/2006/relationships/slide" Target="/ppt/slides/slide84.xml" Id="rId85" /><Relationship Type="http://schemas.openxmlformats.org/officeDocument/2006/relationships/slide" Target="/ppt/slides/slide74.xml" Id="rId75" /><Relationship Type="http://schemas.openxmlformats.org/officeDocument/2006/relationships/slide" Target="/ppt/slides/slide82.xml" Id="rId83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72.xml" Id="rId73" /><Relationship Type="http://schemas.openxmlformats.org/officeDocument/2006/relationships/slide" Target="/ppt/slides/slide77.xml" Id="rId78" /><Relationship Type="http://schemas.openxmlformats.org/officeDocument/2006/relationships/slide" Target="/ppt/slides/slide80.xml" Id="rId81" /><Relationship Type="http://schemas.openxmlformats.org/officeDocument/2006/relationships/viewProps" Target="/ppt/viewProps.xml" Id="rId99" /><Relationship Type="http://schemas.openxmlformats.org/officeDocument/2006/relationships/tableStyles" Target="/ppt/tableStyles.xml" Id="rId101" /><Relationship Type="http://schemas.openxmlformats.org/officeDocument/2006/relationships/slide" Target="/ppt/slides/slide75.xml" Id="rId76" /><Relationship Type="http://schemas.openxmlformats.org/officeDocument/2006/relationships/notesMaster" Target="/ppt/notesMasters/notesMaster1.xml" Id="rId97" /><Relationship Type="http://schemas.openxmlformats.org/officeDocument/2006/relationships/slide" Target="/ppt/slides/slide81.xml" Id="rId82" /><Relationship Type="http://schemas.openxmlformats.org/officeDocument/2006/relationships/slide" Target="/ppt/slides/slide76.xml" Id="rId77" /><Relationship Type="http://schemas.openxmlformats.org/officeDocument/2006/relationships/theme" Target="/ppt/theme/theme1.xml" Id="rId100" /><Relationship Type="http://schemas.openxmlformats.org/officeDocument/2006/relationships/slide" Target="/ppt/slides/slide71.xml" Id="rId72" /><Relationship Type="http://schemas.openxmlformats.org/officeDocument/2006/relationships/presProps" Target="/ppt/presProps.xml" Id="rId9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EC482-62E6-4E48-8FDA-F4A028C3F6C3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461A0-6E37-4567-AEE3-2445F91A3B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97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3077B3-6BEC-4150-87D9-222AAB91D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C1C52-F1BB-413C-85DA-0A3048265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F5DAD9-3D66-46AF-A625-6AF09BC1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81171-AC2F-446A-9A9A-19C39660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595A22-1BF6-4BA5-B897-37960C3F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070309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3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DD631A0-9678-4C5D-B3BA-D6AF44CC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9EE133-DD4F-4C22-B7FD-A8C2B564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AD8018-4177-40AD-AFF7-BDC8E3E7C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5E6A1-5AE6-41AB-AAE3-1BCE05277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F11F6B-452D-4CEB-90B4-F03DDE419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71.xml.rels>&#65279;<?xml version="1.0" encoding="utf-8"?><Relationships xmlns="http://schemas.openxmlformats.org/package/2006/relationships"><Relationship Type="http://schemas.openxmlformats.org/officeDocument/2006/relationships/image" Target="/ppt/media/image41.png" Id="rId2" /><Relationship Type="http://schemas.openxmlformats.org/officeDocument/2006/relationships/slideLayout" Target="/ppt/slideLayouts/slideLayout2.xml" Id="rId1" /></Relationships>
</file>

<file path=ppt/slides/_rels/slide7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6.xml.rels>&#65279;<?xml version="1.0" encoding="utf-8"?><Relationships xmlns="http://schemas.openxmlformats.org/package/2006/relationships"><Relationship Type="http://schemas.openxmlformats.org/officeDocument/2006/relationships/image" Target="/ppt/media/image42.png" Id="rId2" /><Relationship Type="http://schemas.openxmlformats.org/officeDocument/2006/relationships/slideLayout" Target="/ppt/slideLayouts/slideLayout2.xml" Id="rId1" /></Relationships>
</file>

<file path=ppt/slides/_rels/slide7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8.xml.rels>&#65279;<?xml version="1.0" encoding="utf-8"?><Relationships xmlns="http://schemas.openxmlformats.org/package/2006/relationships"><Relationship Type="http://schemas.openxmlformats.org/officeDocument/2006/relationships/image" Target="/ppt/media/image44.jpeg" Id="rId3" /><Relationship Type="http://schemas.openxmlformats.org/officeDocument/2006/relationships/image" Target="/ppt/media/image43.jpeg" Id="rId2" /><Relationship Type="http://schemas.openxmlformats.org/officeDocument/2006/relationships/slideLayout" Target="/ppt/slideLayouts/slideLayout2.xml" Id="rId1" /></Relationships>
</file>

<file path=ppt/slides/_rels/slide7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2.xml.rels>&#65279;<?xml version="1.0" encoding="utf-8"?><Relationships xmlns="http://schemas.openxmlformats.org/package/2006/relationships"><Relationship Type="http://schemas.openxmlformats.org/officeDocument/2006/relationships/image" Target="/ppt/media/image45.emf" Id="rId2" /><Relationship Type="http://schemas.openxmlformats.org/officeDocument/2006/relationships/slideLayout" Target="/ppt/slideLayouts/slideLayout2.xml" Id="rId1" /></Relationships>
</file>

<file path=ppt/slides/_rels/slide8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2A67AC3A-60B3-AE0F-463F-2792353CC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870" y="1952298"/>
            <a:ext cx="8422259" cy="4777383"/>
          </a:xfrm>
          <a:prstGeom prst="rect">
            <a:avLst/>
          </a:prstGeom>
        </p:spPr>
      </p:pic>
      <p:sp>
        <p:nvSpPr>
          <p:cNvPr id="5" name="1 Başlık">
            <a:extLst>
              <a:ext uri="{FF2B5EF4-FFF2-40B4-BE49-F238E27FC236}">
                <a16:creationId xmlns:a16="http://schemas.microsoft.com/office/drawing/2014/main" id="{045CF1BC-CC0A-A66A-96F1-92168FA08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41CC71ED-BE5B-349A-388B-3409132449C1}"/>
              </a:ext>
            </a:extLst>
          </p:cNvPr>
          <p:cNvSpPr txBox="1"/>
          <p:nvPr/>
        </p:nvSpPr>
        <p:spPr>
          <a:xfrm>
            <a:off x="1158949" y="1429078"/>
            <a:ext cx="1418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 err="1"/>
              <a:t>Diöstrus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42590644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1 Başlık">
            <a:extLst>
              <a:ext uri="{FF2B5EF4-FFF2-40B4-BE49-F238E27FC236}">
                <a16:creationId xmlns:a16="http://schemas.microsoft.com/office/drawing/2014/main" id="{44850E7E-5E1A-490A-B776-33D4913A6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Kedilerde Seksüel Siklus</a:t>
            </a:r>
            <a:endParaRPr lang="tr-TR" altLang="tr-TR"/>
          </a:p>
        </p:txBody>
      </p:sp>
      <p:sp>
        <p:nvSpPr>
          <p:cNvPr id="141315" name="2 İçerik Yer Tutucusu">
            <a:extLst>
              <a:ext uri="{FF2B5EF4-FFF2-40B4-BE49-F238E27FC236}">
                <a16:creationId xmlns:a16="http://schemas.microsoft.com/office/drawing/2014/main" id="{F1A7B5AE-7BF1-4CD5-AD7C-F2A5168B67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8213" y="1600201"/>
            <a:ext cx="61198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Anöstrus</a:t>
            </a:r>
            <a:endParaRPr lang="tr-TR" altLang="tr-TR" b="1" dirty="0"/>
          </a:p>
          <a:p>
            <a:pPr eaLnBrk="1" hangingPunct="1">
              <a:buFontTx/>
              <a:buNone/>
            </a:pPr>
            <a:endParaRPr lang="tr-TR" altLang="tr-TR" b="1" dirty="0"/>
          </a:p>
          <a:p>
            <a:pPr algn="just" eaLnBrk="1" hangingPunct="1"/>
            <a:r>
              <a:rPr lang="tr-TR" altLang="tr-TR" dirty="0"/>
              <a:t>Gün ışığının azalmasıyla </a:t>
            </a:r>
            <a:r>
              <a:rPr lang="tr-TR" altLang="tr-TR" b="1" dirty="0" err="1"/>
              <a:t>anöstrus</a:t>
            </a:r>
            <a:r>
              <a:rPr lang="tr-TR" altLang="tr-TR" b="1" dirty="0"/>
              <a:t> sezonuna</a:t>
            </a:r>
            <a:r>
              <a:rPr lang="tr-TR" altLang="tr-TR" dirty="0"/>
              <a:t> geçiş başlar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/>
              <a:t>Seksüel dinlenme dönemidir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1 Başlık">
            <a:extLst>
              <a:ext uri="{FF2B5EF4-FFF2-40B4-BE49-F238E27FC236}">
                <a16:creationId xmlns:a16="http://schemas.microsoft.com/office/drawing/2014/main" id="{E23D5C0D-9DF8-45B4-90D1-450E61F4A4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2888" y="0"/>
            <a:ext cx="7086600" cy="731838"/>
          </a:xfrm>
        </p:spPr>
        <p:txBody>
          <a:bodyPr/>
          <a:lstStyle/>
          <a:p>
            <a:pPr eaLnBrk="1" hangingPunct="1"/>
            <a:r>
              <a:rPr lang="tr-TR" altLang="tr-TR" b="1"/>
              <a:t>Uygun Tohumlama Zamanı</a:t>
            </a:r>
            <a:endParaRPr lang="tr-TR" altLang="tr-TR"/>
          </a:p>
        </p:txBody>
      </p:sp>
      <p:sp>
        <p:nvSpPr>
          <p:cNvPr id="142339" name="2 İçerik Yer Tutucusu">
            <a:extLst>
              <a:ext uri="{FF2B5EF4-FFF2-40B4-BE49-F238E27FC236}">
                <a16:creationId xmlns:a16="http://schemas.microsoft.com/office/drawing/2014/main" id="{372B2014-439E-47CB-B93B-01A682CB3F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66988" y="549276"/>
            <a:ext cx="5257800" cy="4525963"/>
          </a:xfrm>
        </p:spPr>
        <p:txBody>
          <a:bodyPr/>
          <a:lstStyle/>
          <a:p>
            <a:pPr eaLnBrk="1" hangingPunct="1"/>
            <a:r>
              <a:rPr lang="tr-TR" altLang="tr-TR" b="1" u="sng"/>
              <a:t>Kedi</a:t>
            </a:r>
          </a:p>
          <a:p>
            <a:pPr eaLnBrk="1" hangingPunct="1"/>
            <a:endParaRPr lang="tr-TR" altLang="tr-TR" b="1" u="sng"/>
          </a:p>
        </p:txBody>
      </p:sp>
      <p:graphicFrame>
        <p:nvGraphicFramePr>
          <p:cNvPr id="6" name="4 Tablo">
            <a:extLst>
              <a:ext uri="{FF2B5EF4-FFF2-40B4-BE49-F238E27FC236}">
                <a16:creationId xmlns:a16="http://schemas.microsoft.com/office/drawing/2014/main" id="{6367C738-F86A-4C51-A423-2B4D22558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316331"/>
              </p:ext>
            </p:extLst>
          </p:nvPr>
        </p:nvGraphicFramePr>
        <p:xfrm>
          <a:off x="1897857" y="927930"/>
          <a:ext cx="8856662" cy="564991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428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8072">
                <a:tc>
                  <a:txBody>
                    <a:bodyPr/>
                    <a:lstStyle/>
                    <a:p>
                      <a:r>
                        <a:rPr lang="tr-TR" sz="1800" dirty="0" err="1"/>
                        <a:t>Östrus</a:t>
                      </a:r>
                      <a:r>
                        <a:rPr lang="tr-TR" sz="1800" dirty="0"/>
                        <a:t> süresi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Çiftleşme ve </a:t>
                      </a:r>
                      <a:r>
                        <a:rPr lang="tr-TR" sz="1800" b="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ovulasyon</a:t>
                      </a: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var ise 2-5 gün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Çiftleşme</a:t>
                      </a:r>
                      <a:r>
                        <a:rPr lang="tr-TR" sz="1800" b="0" kern="1200" baseline="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yok ise 7-10 gün</a:t>
                      </a:r>
                      <a:r>
                        <a:rPr lang="tr-TR" sz="1800" b="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Ovulasyon</a:t>
                      </a:r>
                      <a:r>
                        <a:rPr lang="tr-TR" sz="1800" b="1" dirty="0"/>
                        <a:t> zamanı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Provoke</a:t>
                      </a:r>
                      <a:r>
                        <a:rPr lang="tr-TR" sz="18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ovulasyon</a:t>
                      </a:r>
                      <a:endParaRPr lang="tr-TR" sz="18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/>
                        <a:t>fertil</a:t>
                      </a:r>
                      <a:r>
                        <a:rPr lang="tr-TR" sz="1800" b="1" dirty="0"/>
                        <a:t> yaşam süresi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24-36 saat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/>
                        <a:t>fertil</a:t>
                      </a:r>
                      <a:r>
                        <a:rPr lang="tr-TR" sz="1800" b="1" dirty="0"/>
                        <a:t> yaşam süresi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8-16 saat </a:t>
                      </a:r>
                      <a:endParaRPr lang="tr-T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5085">
                <a:tc>
                  <a:txBody>
                    <a:bodyPr/>
                    <a:lstStyle/>
                    <a:p>
                      <a:r>
                        <a:rPr lang="tr-TR" sz="1800" b="1" dirty="0"/>
                        <a:t>Uygun tohumlama</a:t>
                      </a:r>
                      <a:r>
                        <a:rPr lang="tr-TR" sz="1800" b="1" baseline="0" dirty="0"/>
                        <a:t> zamanı</a:t>
                      </a:r>
                      <a:endParaRPr lang="tr-TR" sz="1800" b="1" dirty="0"/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Östrus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tespitinden sonraki 2. gün ve 4. gün</a:t>
                      </a:r>
                    </a:p>
                    <a:p>
                      <a:pPr marL="285750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tr-TR" sz="1600" kern="1200" dirty="0">
                          <a:solidFill>
                            <a:srgbClr val="000000"/>
                          </a:solidFill>
                          <a:latin typeface="Century Gothic"/>
                          <a:ea typeface="Calibri"/>
                          <a:cs typeface="Arial"/>
                        </a:rPr>
                        <a:t>&gt;%30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latin typeface="Century Gothic"/>
                          <a:ea typeface="Calibri"/>
                          <a:cs typeface="Arial"/>
                        </a:rPr>
                        <a:t>keratinize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latin typeface="Century Gothic"/>
                          <a:ea typeface="Calibri"/>
                          <a:cs typeface="Arial"/>
                        </a:rPr>
                        <a:t> </a:t>
                      </a:r>
                      <a:r>
                        <a:rPr lang="tr-TR" sz="1600" kern="1200" dirty="0" err="1">
                          <a:solidFill>
                            <a:srgbClr val="000000"/>
                          </a:solidFill>
                          <a:latin typeface="Century Gothic"/>
                          <a:ea typeface="Calibri"/>
                          <a:cs typeface="Arial"/>
                        </a:rPr>
                        <a:t>süperficial</a:t>
                      </a:r>
                      <a:r>
                        <a:rPr lang="tr-TR" sz="1600" kern="1200" dirty="0">
                          <a:solidFill>
                            <a:srgbClr val="000000"/>
                          </a:solidFill>
                          <a:latin typeface="Century Gothic"/>
                          <a:ea typeface="Calibri"/>
                          <a:cs typeface="Arial"/>
                        </a:rPr>
                        <a:t> hücre oranı tespit edilen gün ve takip eden 2. gün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/>
                        <a:t>Tohumlama</a:t>
                      </a:r>
                      <a:r>
                        <a:rPr lang="tr-TR" sz="1800" b="1" baseline="0" dirty="0"/>
                        <a:t> yöntemi</a:t>
                      </a:r>
                      <a:endParaRPr lang="tr-TR" sz="1800" b="1" dirty="0"/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Kateter Yöntemi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Spermanın bırakıldığı yer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Vagina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veya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Corpus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tr-TR" sz="1800" kern="1200" dirty="0" err="1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Uteri</a:t>
                      </a:r>
                      <a:r>
                        <a:rPr lang="tr-TR" sz="1800" kern="1200" dirty="0">
                          <a:solidFill>
                            <a:srgbClr val="000000"/>
                          </a:solidFill>
                          <a:latin typeface="Century Gothic"/>
                          <a:ea typeface="Times New Roman"/>
                          <a:cs typeface="Arial"/>
                        </a:rPr>
                        <a:t> </a:t>
                      </a:r>
                      <a:endParaRPr lang="tr-T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/>
                        <a:t>Tohumlama</a:t>
                      </a:r>
                      <a:r>
                        <a:rPr lang="tr-TR" sz="1800" b="1" baseline="0" dirty="0"/>
                        <a:t> yöntemi</a:t>
                      </a:r>
                      <a:endParaRPr lang="tr-TR" sz="1800" b="1" dirty="0"/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Laparoskopik</a:t>
                      </a:r>
                      <a:r>
                        <a:rPr lang="tr-TR" sz="1800" dirty="0"/>
                        <a:t> Yöntem</a:t>
                      </a:r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8108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Spermanın bırakıldığı yer</a:t>
                      </a:r>
                    </a:p>
                  </a:txBody>
                  <a:tcPr marL="91438" marR="91438" marT="45725" marB="45725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8" marR="91438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F98FC3F5-BB89-3FF4-A493-F641EDFBA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/>
              <a:t>Suni Tohumlama Teknikleri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53FC6CA4-DD7A-8B86-CDFA-E27EE59879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600200"/>
            <a:ext cx="10515599" cy="52577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altLang="tr-TR" b="1" dirty="0"/>
              <a:t>Kateter Yöntemi ile </a:t>
            </a:r>
            <a:r>
              <a:rPr lang="tr-TR" altLang="tr-TR" b="1" dirty="0" err="1"/>
              <a:t>Vaginal</a:t>
            </a:r>
            <a:r>
              <a:rPr lang="tr-TR" altLang="tr-TR" b="1" dirty="0"/>
              <a:t> Tohumlama</a:t>
            </a:r>
          </a:p>
          <a:p>
            <a:pPr eaLnBrk="1" hangingPunct="1">
              <a:buFontTx/>
              <a:buNone/>
            </a:pPr>
            <a:endParaRPr lang="tr-TR" altLang="tr-TR" b="1" dirty="0"/>
          </a:p>
          <a:p>
            <a:pPr algn="just" eaLnBrk="1" hangingPunct="1"/>
            <a:r>
              <a:rPr lang="tr-TR" altLang="tr-TR" sz="2400" dirty="0"/>
              <a:t>Özel kateterler ya da idrar sondası ile gerçekleştirilir.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Tohumlama noktası vajinal kanalın anterior ucu ya da serviksin posteriorudur.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Uygun tohumlama dozu </a:t>
            </a:r>
            <a:r>
              <a:rPr lang="tr-TR" altLang="tr-TR" sz="2400" b="1" dirty="0"/>
              <a:t>100µl (0,1 ml) hacim ve 50-100x10</a:t>
            </a:r>
            <a:r>
              <a:rPr lang="tr-TR" altLang="tr-TR" sz="2400" b="1" baseline="30000" dirty="0"/>
              <a:t>6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spermatozoa’dır</a:t>
            </a:r>
            <a:r>
              <a:rPr lang="tr-TR" altLang="tr-TR" sz="2400" dirty="0"/>
              <a:t>. </a:t>
            </a:r>
            <a:r>
              <a:rPr lang="tr-TR" altLang="tr-TR" sz="2400" b="1" dirty="0"/>
              <a:t>Taze sperma</a:t>
            </a:r>
            <a:r>
              <a:rPr lang="tr-TR" altLang="tr-TR" sz="2400" dirty="0"/>
              <a:t> kullanımı için uygun yöntemdir.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Basit bir yöntem olsa da çoğunlukla anestezi gerektirebilir.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Tohumlama öncesi veya tohumlama anında </a:t>
            </a:r>
            <a:r>
              <a:rPr lang="tr-TR" altLang="tr-TR" sz="2400" b="1" dirty="0"/>
              <a:t>50-100 IU </a:t>
            </a:r>
            <a:r>
              <a:rPr lang="tr-TR" altLang="tr-TR" sz="2400" b="1" dirty="0" err="1"/>
              <a:t>hCG</a:t>
            </a:r>
            <a:r>
              <a:rPr lang="tr-TR" altLang="tr-TR" sz="2400" b="1" dirty="0"/>
              <a:t> I.M.</a:t>
            </a:r>
            <a:r>
              <a:rPr lang="tr-TR" altLang="tr-TR" sz="2400" dirty="0"/>
              <a:t> enjeksiyonu. Tohumlamadan 36-48 saat önce </a:t>
            </a:r>
            <a:r>
              <a:rPr lang="tr-TR" altLang="tr-TR" sz="2400" dirty="0" err="1"/>
              <a:t>hCG</a:t>
            </a:r>
            <a:r>
              <a:rPr lang="tr-TR" altLang="tr-TR" sz="2400" dirty="0"/>
              <a:t> </a:t>
            </a:r>
            <a:r>
              <a:rPr lang="tr-TR" altLang="tr-TR" sz="2400" dirty="0" err="1"/>
              <a:t>enj</a:t>
            </a:r>
            <a:r>
              <a:rPr lang="tr-TR" altLang="tr-TR" sz="2400" dirty="0"/>
              <a:t>. daha başarılı.</a:t>
            </a:r>
            <a:endParaRPr lang="tr-TR" altLang="tr-TR" sz="2400" b="1" dirty="0"/>
          </a:p>
          <a:p>
            <a:pPr algn="just"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0610083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01A27E75-2DEC-812C-8E5F-876356D26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/>
              <a:t>Suni Tohumlama Teknikleri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84DC3BF6-1E3B-3A6E-E005-03EC9A772A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600200"/>
            <a:ext cx="10515599" cy="5257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/>
              <a:t>Kateter Yöntemi ile Trans-servikal Tohumlama</a:t>
            </a:r>
          </a:p>
          <a:p>
            <a:pPr eaLnBrk="1" hangingPunct="1">
              <a:buFontTx/>
              <a:buNone/>
            </a:pPr>
            <a:endParaRPr lang="tr-TR" altLang="tr-TR" b="1" dirty="0"/>
          </a:p>
          <a:p>
            <a:pPr algn="just" eaLnBrk="1" hangingPunct="1"/>
            <a:r>
              <a:rPr lang="tr-TR" altLang="tr-TR" sz="2400" dirty="0"/>
              <a:t>Özel kateterler ile gerçekleştirilir.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Uygun tohumlama dozu </a:t>
            </a:r>
            <a:r>
              <a:rPr lang="tr-TR" altLang="tr-TR" sz="2400" b="1" dirty="0"/>
              <a:t>100µl (0,1 ml) hacim ve 10-50x10</a:t>
            </a:r>
            <a:r>
              <a:rPr lang="tr-TR" altLang="tr-TR" sz="2400" b="1" baseline="30000" dirty="0"/>
              <a:t>6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spermatozoa’dır</a:t>
            </a:r>
            <a:r>
              <a:rPr lang="tr-TR" altLang="tr-TR" sz="2400" dirty="0"/>
              <a:t>. 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Taze, soğutulmuş ya da dondurulmuş sperma için uygun bir yöntemdir.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Çoğunlukla anestezi gerektirebilir.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Tohumlama öncesi veya tohumlama anında </a:t>
            </a:r>
            <a:r>
              <a:rPr lang="tr-TR" altLang="tr-TR" sz="2400" b="1" dirty="0"/>
              <a:t>50-100 IU </a:t>
            </a:r>
            <a:r>
              <a:rPr lang="tr-TR" altLang="tr-TR" sz="2400" b="1" dirty="0" err="1"/>
              <a:t>hCG</a:t>
            </a:r>
            <a:r>
              <a:rPr lang="tr-TR" altLang="tr-TR" sz="2400" b="1" dirty="0"/>
              <a:t> I.M.</a:t>
            </a:r>
            <a:r>
              <a:rPr lang="tr-TR" altLang="tr-TR" sz="2400" dirty="0"/>
              <a:t> enjeksiyonu.</a:t>
            </a:r>
            <a:endParaRPr lang="tr-TR" altLang="tr-TR" sz="2400" b="1" dirty="0"/>
          </a:p>
          <a:p>
            <a:pPr algn="just"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83505281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A8071660-9424-4CA0-9EC7-FB82B19CD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7" b="3159"/>
          <a:stretch>
            <a:fillRect/>
          </a:stretch>
        </p:blipFill>
        <p:spPr bwMode="auto">
          <a:xfrm>
            <a:off x="2028031" y="66675"/>
            <a:ext cx="8135937" cy="672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916493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0827A5CA-816D-227F-AD39-4CE9E5DC6A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/>
              <a:t>Suni Tohumlama Teknikleri</a:t>
            </a:r>
            <a:endParaRPr lang="tr-TR" altLang="tr-TR" dirty="0"/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89A3C22E-69A2-AFF4-40E5-5E5F5AAEDF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600200"/>
            <a:ext cx="10515599" cy="5257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altLang="tr-TR" b="1" dirty="0"/>
              <a:t>Endoskopik yöntem ile Trans-servikal Tohumlama</a:t>
            </a:r>
          </a:p>
          <a:p>
            <a:pPr eaLnBrk="1" hangingPunct="1">
              <a:buFontTx/>
              <a:buNone/>
            </a:pPr>
            <a:endParaRPr lang="tr-TR" altLang="tr-TR" b="1" dirty="0"/>
          </a:p>
          <a:p>
            <a:pPr algn="just" eaLnBrk="1" hangingPunct="1"/>
            <a:r>
              <a:rPr lang="tr-TR" altLang="tr-TR" sz="2400" dirty="0"/>
              <a:t>Özel ekipman (Endoskop) ile gerçekleştirilir.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Uygun tohumlama dozu </a:t>
            </a:r>
            <a:r>
              <a:rPr lang="tr-TR" altLang="tr-TR" sz="2400" b="1" dirty="0"/>
              <a:t>100µl (0,1 ml) hacim ve 10-50x10</a:t>
            </a:r>
            <a:r>
              <a:rPr lang="tr-TR" altLang="tr-TR" sz="2400" b="1" baseline="30000" dirty="0"/>
              <a:t>6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spermatozoa’dır</a:t>
            </a:r>
            <a:r>
              <a:rPr lang="tr-TR" altLang="tr-TR" sz="2400" dirty="0"/>
              <a:t>. 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Taze, soğutulmuş ya da dondurulmuş sperma için uygun bir yöntemdir.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Anestezi gerektirir.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Tohumlama öncesi veya tohumlama anında </a:t>
            </a:r>
            <a:r>
              <a:rPr lang="tr-TR" altLang="tr-TR" sz="2400" b="1" dirty="0"/>
              <a:t>50-100 IU </a:t>
            </a:r>
            <a:r>
              <a:rPr lang="tr-TR" altLang="tr-TR" sz="2400" b="1" dirty="0" err="1"/>
              <a:t>hCG</a:t>
            </a:r>
            <a:r>
              <a:rPr lang="tr-TR" altLang="tr-TR" sz="2400" b="1" dirty="0"/>
              <a:t> I.M.</a:t>
            </a:r>
            <a:r>
              <a:rPr lang="tr-TR" altLang="tr-TR" sz="2400" dirty="0"/>
              <a:t> enjeksiyonu.</a:t>
            </a:r>
            <a:endParaRPr lang="tr-TR" altLang="tr-TR" sz="2400" b="1" dirty="0"/>
          </a:p>
          <a:p>
            <a:pPr algn="just"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5809939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0A042E7-8B15-B682-E6AD-D554680CB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907" y="1330037"/>
            <a:ext cx="6044093" cy="406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FE46383-3F88-12B0-C4B5-E0AD95340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0691"/>
            <a:ext cx="6539510" cy="483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51994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1 Başlık">
            <a:extLst>
              <a:ext uri="{FF2B5EF4-FFF2-40B4-BE49-F238E27FC236}">
                <a16:creationId xmlns:a16="http://schemas.microsoft.com/office/drawing/2014/main" id="{0AFCC131-2F66-4C7D-852F-1CF3D8EAB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Suni Tohumlama Teknikleri</a:t>
            </a:r>
            <a:endParaRPr lang="tr-TR" altLang="tr-TR" dirty="0"/>
          </a:p>
        </p:txBody>
      </p:sp>
      <p:sp>
        <p:nvSpPr>
          <p:cNvPr id="144387" name="2 İçerik Yer Tutucusu">
            <a:extLst>
              <a:ext uri="{FF2B5EF4-FFF2-40B4-BE49-F238E27FC236}">
                <a16:creationId xmlns:a16="http://schemas.microsoft.com/office/drawing/2014/main" id="{BA245155-D7FD-4BBC-BDCF-E68BF5324E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199" y="1600200"/>
            <a:ext cx="10515599" cy="5257799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tr-TR" b="1" dirty="0"/>
              <a:t>Laparoskopi veya </a:t>
            </a:r>
            <a:r>
              <a:rPr lang="tr-TR" altLang="tr-TR" b="1" dirty="0" err="1"/>
              <a:t>Lapatomi</a:t>
            </a:r>
            <a:r>
              <a:rPr lang="tr-TR" altLang="tr-TR" b="1" dirty="0"/>
              <a:t> yöntemi ile </a:t>
            </a:r>
            <a:r>
              <a:rPr lang="tr-TR" altLang="tr-TR" b="1" dirty="0" err="1"/>
              <a:t>Intrauterin</a:t>
            </a:r>
            <a:r>
              <a:rPr lang="tr-TR" altLang="tr-TR" b="1" dirty="0"/>
              <a:t> Tohumlama</a:t>
            </a:r>
          </a:p>
          <a:p>
            <a:pPr eaLnBrk="1" hangingPunct="1">
              <a:buFontTx/>
              <a:buNone/>
            </a:pPr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Uygun tohumlama dozu </a:t>
            </a:r>
            <a:r>
              <a:rPr lang="tr-TR" altLang="tr-TR" sz="2400" b="1" dirty="0"/>
              <a:t>100µl (0,1 ml) hacim ve 5-10x10</a:t>
            </a:r>
            <a:r>
              <a:rPr lang="tr-TR" altLang="tr-TR" sz="2400" b="1" baseline="30000" dirty="0"/>
              <a:t>6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spermatozoa’dır</a:t>
            </a:r>
            <a:r>
              <a:rPr lang="tr-TR" altLang="tr-TR" sz="2400" dirty="0"/>
              <a:t>. Taze, soğutulmuş ya da dondurulmuş sperma kullanımına uygundur.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Anestezi gerektirir. Anestezinin ovulasyon üzerinde negatif etkisi olduğu için tohumlamaların ovulasyona en yakın dönemde yapılması gerekir.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Tohumlamadan 30-40 saat önce </a:t>
            </a:r>
            <a:r>
              <a:rPr lang="tr-TR" altLang="tr-TR" sz="2400" b="1" dirty="0"/>
              <a:t>50-100 IU </a:t>
            </a:r>
            <a:r>
              <a:rPr lang="tr-TR" altLang="tr-TR" sz="2400" b="1" dirty="0" err="1"/>
              <a:t>hCG</a:t>
            </a:r>
            <a:r>
              <a:rPr lang="tr-TR" altLang="tr-TR" sz="2400" b="1" dirty="0"/>
              <a:t> I.M.</a:t>
            </a:r>
            <a:r>
              <a:rPr lang="tr-TR" altLang="tr-TR" sz="2400" dirty="0"/>
              <a:t> enjeksiyonu.</a:t>
            </a:r>
          </a:p>
          <a:p>
            <a:pPr algn="just" eaLnBrk="1" hangingPunct="1"/>
            <a:endParaRPr lang="tr-TR" altLang="tr-TR" sz="2400" b="1" dirty="0"/>
          </a:p>
          <a:p>
            <a:pPr algn="just" eaLnBrk="1" hangingPunct="1"/>
            <a:r>
              <a:rPr lang="tr-TR" altLang="tr-TR" sz="2400" b="1" dirty="0" err="1"/>
              <a:t>Intratubal</a:t>
            </a:r>
            <a:r>
              <a:rPr lang="tr-TR" altLang="tr-TR" sz="2400" b="1" dirty="0"/>
              <a:t> tohumlama</a:t>
            </a:r>
            <a:r>
              <a:rPr lang="tr-TR" altLang="tr-TR" sz="2400" dirty="0"/>
              <a:t> ovulasyon anında ya da ovulasyondan hemen sonra</a:t>
            </a:r>
          </a:p>
          <a:p>
            <a:pPr marL="457200" lvl="1" indent="0" algn="just">
              <a:buNone/>
            </a:pPr>
            <a:r>
              <a:rPr lang="tr-TR" altLang="tr-TR" b="1" dirty="0"/>
              <a:t>1-5x10</a:t>
            </a:r>
            <a:r>
              <a:rPr lang="tr-TR" altLang="tr-TR" b="1" baseline="30000" dirty="0"/>
              <a:t>6 </a:t>
            </a:r>
            <a:r>
              <a:rPr lang="tr-TR" altLang="tr-TR" b="1" dirty="0"/>
              <a:t>spermatozoa</a:t>
            </a:r>
          </a:p>
          <a:p>
            <a:pPr algn="just"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41B727-9938-5578-66A6-EFBB5E81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Başarının denetlenmesi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5D31B4-4513-407B-F314-B870AD079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Köpek ve kedilerde suni tohumlama uygulamalarında başarı hedefi:</a:t>
            </a:r>
          </a:p>
          <a:p>
            <a:pPr marL="0" indent="0" algn="ctr">
              <a:buNone/>
            </a:pPr>
            <a:r>
              <a:rPr lang="tr-TR" sz="9600" b="1" dirty="0"/>
              <a:t>%100</a:t>
            </a:r>
            <a:endParaRPr lang="tr-TR" sz="2400" b="1" dirty="0"/>
          </a:p>
          <a:p>
            <a:pPr marL="0" indent="0" algn="ctr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dirty="0"/>
              <a:t>Köpek ve kedilerde suni tohumlama uygulamalarında başarı beklentisi:</a:t>
            </a:r>
          </a:p>
          <a:p>
            <a:pPr marL="0" indent="0" algn="ctr">
              <a:buNone/>
            </a:pPr>
            <a:r>
              <a:rPr lang="tr-TR" sz="9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2992505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D505CC-7676-4D7E-A54D-F01A06BB9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4D09D7-8C57-491E-9AC6-199B5CC95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r>
              <a:rPr lang="tr-TR" dirty="0" err="1"/>
              <a:t>Behavioural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r>
              <a:rPr lang="tr-TR" dirty="0" err="1"/>
              <a:t>Andominal</a:t>
            </a:r>
            <a:r>
              <a:rPr lang="tr-TR" dirty="0"/>
              <a:t> </a:t>
            </a:r>
            <a:r>
              <a:rPr lang="tr-TR" dirty="0" err="1"/>
              <a:t>palpation</a:t>
            </a:r>
            <a:endParaRPr lang="tr-TR" dirty="0"/>
          </a:p>
          <a:p>
            <a:r>
              <a:rPr lang="tr-TR" dirty="0" err="1"/>
              <a:t>Radiography</a:t>
            </a:r>
            <a:endParaRPr lang="tr-TR" dirty="0"/>
          </a:p>
          <a:p>
            <a:r>
              <a:rPr lang="tr-TR" dirty="0" err="1"/>
              <a:t>Endocrine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  <a:p>
            <a:r>
              <a:rPr lang="tr-TR" dirty="0" err="1"/>
              <a:t>Ultrasound</a:t>
            </a:r>
            <a:r>
              <a:rPr lang="tr-TR" dirty="0"/>
              <a:t> </a:t>
            </a:r>
            <a:r>
              <a:rPr lang="tr-TR" dirty="0" err="1"/>
              <a:t>examination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030012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0F92D5-7A8D-4CCA-97BA-F65CA6B8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E857B2-EC1E-4845-9F76-3A431019D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Could</a:t>
            </a:r>
            <a:r>
              <a:rPr lang="tr-TR" dirty="0"/>
              <a:t> be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queen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F333AB9C-C342-4811-A612-0FC7C20BD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8118" y="3523129"/>
            <a:ext cx="8328211" cy="32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7916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7BC7AC-226B-444E-B448-82538A715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B34285-DBC0-41F4-BEE0-FDF362C20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tr-TR" dirty="0" err="1"/>
              <a:t>Behavioural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oestrus</a:t>
            </a:r>
            <a:r>
              <a:rPr lang="tr-TR" dirty="0"/>
              <a:t>, </a:t>
            </a:r>
            <a:r>
              <a:rPr lang="tr-TR" dirty="0" err="1"/>
              <a:t>mating</a:t>
            </a:r>
            <a:r>
              <a:rPr lang="tr-TR" dirty="0"/>
              <a:t> </a:t>
            </a:r>
            <a:r>
              <a:rPr lang="tr-TR" dirty="0" err="1"/>
              <a:t>behaviour</a:t>
            </a:r>
            <a:r>
              <a:rPr lang="tr-TR" dirty="0"/>
              <a:t>, </a:t>
            </a:r>
            <a:r>
              <a:rPr lang="tr-TR" dirty="0" err="1"/>
              <a:t>reproductive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 </a:t>
            </a:r>
            <a:r>
              <a:rPr lang="tr-TR" dirty="0" err="1"/>
              <a:t>may</a:t>
            </a:r>
            <a:r>
              <a:rPr lang="tr-TR" dirty="0"/>
              <a:t> be a 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sign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domestic</a:t>
            </a:r>
            <a:r>
              <a:rPr lang="tr-TR" dirty="0"/>
              <a:t> </a:t>
            </a:r>
            <a:r>
              <a:rPr lang="tr-TR" dirty="0" err="1"/>
              <a:t>cats</a:t>
            </a:r>
            <a:r>
              <a:rPr lang="tr-TR" dirty="0"/>
              <a:t> can </a:t>
            </a:r>
            <a:r>
              <a:rPr lang="tr-TR" dirty="0" err="1"/>
              <a:t>mate</a:t>
            </a:r>
            <a:r>
              <a:rPr lang="tr-TR" dirty="0"/>
              <a:t> </a:t>
            </a:r>
            <a:r>
              <a:rPr lang="tr-TR" dirty="0" err="1"/>
              <a:t>spontaneously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702208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D8ABDE-9283-4659-A2FF-72E6FAE4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A4AC51-8EEC-44BB-884C-904B688F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obvious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in </a:t>
            </a:r>
            <a:r>
              <a:rPr lang="tr-TR" dirty="0" err="1"/>
              <a:t>bitch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not be </a:t>
            </a:r>
            <a:r>
              <a:rPr lang="tr-TR" dirty="0" err="1"/>
              <a:t>noticed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50.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Increase</a:t>
            </a:r>
            <a:r>
              <a:rPr lang="tr-TR" dirty="0"/>
              <a:t> in size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reddening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nipples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21.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Colostrum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present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teats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7 </a:t>
            </a:r>
            <a:r>
              <a:rPr lang="tr-TR" dirty="0" err="1"/>
              <a:t>days</a:t>
            </a:r>
            <a:r>
              <a:rPr lang="tr-TR" dirty="0"/>
              <a:t> of </a:t>
            </a:r>
            <a:r>
              <a:rPr lang="tr-TR" dirty="0" err="1"/>
              <a:t>pregnancy</a:t>
            </a:r>
            <a:r>
              <a:rPr lang="tr-TR" dirty="0"/>
              <a:t>, </a:t>
            </a:r>
            <a:r>
              <a:rPr lang="tr-TR" dirty="0" err="1"/>
              <a:t>mammary</a:t>
            </a:r>
            <a:r>
              <a:rPr lang="tr-TR" dirty="0"/>
              <a:t> </a:t>
            </a:r>
            <a:r>
              <a:rPr lang="tr-TR" dirty="0" err="1"/>
              <a:t>enlargement</a:t>
            </a:r>
            <a:r>
              <a:rPr lang="tr-TR" dirty="0"/>
              <a:t> </a:t>
            </a:r>
            <a:r>
              <a:rPr lang="tr-TR" dirty="0" err="1"/>
              <a:t>occurs</a:t>
            </a:r>
            <a:r>
              <a:rPr lang="tr-TR" dirty="0"/>
              <a:t> in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few</a:t>
            </a:r>
            <a:r>
              <a:rPr lang="tr-TR" dirty="0"/>
              <a:t> </a:t>
            </a:r>
            <a:r>
              <a:rPr lang="tr-TR" dirty="0" err="1"/>
              <a:t>days</a:t>
            </a:r>
            <a:r>
              <a:rPr lang="tr-TR" dirty="0"/>
              <a:t> of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Milk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is a </a:t>
            </a:r>
            <a:r>
              <a:rPr lang="tr-TR" dirty="0" err="1"/>
              <a:t>differential</a:t>
            </a:r>
            <a:r>
              <a:rPr lang="tr-TR" dirty="0"/>
              <a:t> </a:t>
            </a:r>
            <a:r>
              <a:rPr lang="tr-TR" dirty="0" err="1"/>
              <a:t>sign</a:t>
            </a:r>
            <a:r>
              <a:rPr lang="tr-TR" dirty="0"/>
              <a:t> of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7681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3693</Words>
  <Application>Microsoft Office PowerPoint</Application>
  <PresentationFormat>Geniş ekran</PresentationFormat>
  <Paragraphs>765</Paragraphs>
  <Slides>95</Slides>
  <Notes>1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95</vt:i4>
      </vt:variant>
    </vt:vector>
  </HeadingPairs>
  <TitlesOfParts>
    <vt:vector size="101" baseType="lpstr">
      <vt:lpstr>Aptos</vt:lpstr>
      <vt:lpstr>Arial</vt:lpstr>
      <vt:lpstr>Calibri</vt:lpstr>
      <vt:lpstr>Calibri Light</vt:lpstr>
      <vt:lpstr>Century Gothic</vt:lpstr>
      <vt:lpstr>Office Teması</vt:lpstr>
      <vt:lpstr>Reproductive cycle of Bitches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Vajinal sitoloji</vt:lpstr>
      <vt:lpstr>PowerPoint Sunusu</vt:lpstr>
      <vt:lpstr>PowerPoint Sunusu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Insemination time</vt:lpstr>
      <vt:lpstr>Artificial insemination</vt:lpstr>
      <vt:lpstr>Artificial Insemination techniques</vt:lpstr>
      <vt:lpstr>Artificial Insemination techniques</vt:lpstr>
      <vt:lpstr>Artificial Insemination techniques</vt:lpstr>
      <vt:lpstr>Artificial Insemination techniques</vt:lpstr>
      <vt:lpstr>Artificial Insemination techniques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Artificial Insemination in Dogs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Uygun Tohumlama Zamanı</vt:lpstr>
      <vt:lpstr>Suni Tohumlama Teknikleri</vt:lpstr>
      <vt:lpstr>Suni Tohumlama Teknikleri</vt:lpstr>
      <vt:lpstr>PowerPoint Sunusu</vt:lpstr>
      <vt:lpstr>Suni Tohumlama Teknikleri</vt:lpstr>
      <vt:lpstr>PowerPoint Sunusu</vt:lpstr>
      <vt:lpstr>Suni Tohumlama Teknikleri</vt:lpstr>
      <vt:lpstr>Başarının denetlenmesi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Queens</vt:lpstr>
      <vt:lpstr>Clinical Control of Reproductive Activity in Queens</vt:lpstr>
      <vt:lpstr>Clinical Control of Reproductive Activity in Queens</vt:lpstr>
      <vt:lpstr>Clinical Control of Reproductive Activity in Queens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Seksüel Siklus</dc:title>
  <dc:creator>Administrator</dc:creator>
  <cp:lastModifiedBy>Kemal.Tuna.Olgac</cp:lastModifiedBy>
  <cp:revision>108</cp:revision>
  <dcterms:created xsi:type="dcterms:W3CDTF">2022-03-22T05:39:47Z</dcterms:created>
  <dcterms:modified xsi:type="dcterms:W3CDTF">2025-01-03T07:38:44Z</dcterms:modified>
</cp:coreProperties>
</file>