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image" Target="../media/image40.emf"/><Relationship Id="rId4" Type="http://schemas.openxmlformats.org/officeDocument/2006/relationships/image" Target="../media/image4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5.e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image" Target="../media/image47.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image" Target="../media/image51.e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image" Target="../media/image54.emf"/><Relationship Id="rId1" Type="http://schemas.openxmlformats.org/officeDocument/2006/relationships/image" Target="../media/image53.e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58.emf"/><Relationship Id="rId1" Type="http://schemas.openxmlformats.org/officeDocument/2006/relationships/image" Target="../media/image57.e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1.emf"/><Relationship Id="rId2" Type="http://schemas.openxmlformats.org/officeDocument/2006/relationships/image" Target="../media/image60.emf"/><Relationship Id="rId1" Type="http://schemas.openxmlformats.org/officeDocument/2006/relationships/image" Target="../media/image59.e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image" Target="../media/image63.emf"/><Relationship Id="rId1" Type="http://schemas.openxmlformats.org/officeDocument/2006/relationships/image" Target="../media/image62.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7.emf"/><Relationship Id="rId2" Type="http://schemas.openxmlformats.org/officeDocument/2006/relationships/image" Target="../media/image66.emf"/><Relationship Id="rId1" Type="http://schemas.openxmlformats.org/officeDocument/2006/relationships/image" Target="../media/image65.emf"/><Relationship Id="rId5" Type="http://schemas.openxmlformats.org/officeDocument/2006/relationships/image" Target="../media/image69.emf"/><Relationship Id="rId4" Type="http://schemas.openxmlformats.org/officeDocument/2006/relationships/image" Target="../media/image68.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image" Target="../media/image17.emf"/><Relationship Id="rId7" Type="http://schemas.openxmlformats.org/officeDocument/2006/relationships/image" Target="../media/image21.emf"/><Relationship Id="rId2" Type="http://schemas.openxmlformats.org/officeDocument/2006/relationships/image" Target="../media/image16.emf"/><Relationship Id="rId1" Type="http://schemas.openxmlformats.org/officeDocument/2006/relationships/image" Target="../media/image15.emf"/><Relationship Id="rId6" Type="http://schemas.openxmlformats.org/officeDocument/2006/relationships/image" Target="../media/image20.emf"/><Relationship Id="rId5" Type="http://schemas.openxmlformats.org/officeDocument/2006/relationships/image" Target="../media/image19.emf"/><Relationship Id="rId10" Type="http://schemas.openxmlformats.org/officeDocument/2006/relationships/image" Target="../media/image24.emf"/><Relationship Id="rId4" Type="http://schemas.openxmlformats.org/officeDocument/2006/relationships/image" Target="../media/image18.emf"/><Relationship Id="rId9" Type="http://schemas.openxmlformats.org/officeDocument/2006/relationships/image" Target="../media/image23.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image" Target="../media/image25.emf"/><Relationship Id="rId5" Type="http://schemas.openxmlformats.org/officeDocument/2006/relationships/image" Target="../media/image29.emf"/><Relationship Id="rId4" Type="http://schemas.openxmlformats.org/officeDocument/2006/relationships/image" Target="../media/image28.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5.emf"/><Relationship Id="rId7" Type="http://schemas.openxmlformats.org/officeDocument/2006/relationships/image" Target="../media/image39.emf"/><Relationship Id="rId2" Type="http://schemas.openxmlformats.org/officeDocument/2006/relationships/image" Target="../media/image34.emf"/><Relationship Id="rId1" Type="http://schemas.openxmlformats.org/officeDocument/2006/relationships/image" Target="../media/image33.emf"/><Relationship Id="rId6" Type="http://schemas.openxmlformats.org/officeDocument/2006/relationships/image" Target="../media/image38.emf"/><Relationship Id="rId5" Type="http://schemas.openxmlformats.org/officeDocument/2006/relationships/image" Target="../media/image37.emf"/><Relationship Id="rId4" Type="http://schemas.openxmlformats.org/officeDocument/2006/relationships/image" Target="../media/image3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847204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1607476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56320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4079050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040653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1065941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575C566-0E21-47CF-8152-096EBE112331}" type="datetimeFigureOut">
              <a:rPr lang="tr-TR" smtClean="0"/>
              <a:t>26.3.2017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2674037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575C566-0E21-47CF-8152-096EBE112331}" type="datetimeFigureOut">
              <a:rPr lang="tr-TR" smtClean="0"/>
              <a:t>26.3.2017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56676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75C566-0E21-47CF-8152-096EBE112331}" type="datetimeFigureOut">
              <a:rPr lang="tr-TR" smtClean="0"/>
              <a:t>26.3.2017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69723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875222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01719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5C566-0E21-47CF-8152-096EBE112331}" type="datetimeFigureOut">
              <a:rPr lang="tr-TR" smtClean="0"/>
              <a:t>26.3.2017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A7535-A206-46D4-86FF-FBD182570947}" type="slidenum">
              <a:rPr lang="tr-TR" smtClean="0"/>
              <a:t>‹#›</a:t>
            </a:fld>
            <a:endParaRPr lang="tr-TR"/>
          </a:p>
        </p:txBody>
      </p:sp>
    </p:spTree>
    <p:extLst>
      <p:ext uri="{BB962C8B-B14F-4D97-AF65-F5344CB8AC3E}">
        <p14:creationId xmlns:p14="http://schemas.microsoft.com/office/powerpoint/2010/main" val="38610425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7.emf"/><Relationship Id="rId5" Type="http://schemas.openxmlformats.org/officeDocument/2006/relationships/oleObject" Target="../embeddings/oleObject7.bin"/><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e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0.e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emf"/><Relationship Id="rId4" Type="http://schemas.openxmlformats.org/officeDocument/2006/relationships/image" Target="../media/image9.emf"/><Relationship Id="rId9" Type="http://schemas.openxmlformats.org/officeDocument/2006/relationships/oleObject" Target="../embeddings/oleObject11.bin"/><Relationship Id="rId14" Type="http://schemas.openxmlformats.org/officeDocument/2006/relationships/image" Target="../media/image14.emf"/></Relationships>
</file>

<file path=ppt/slides/_rels/slide14.xml.rels><?xml version="1.0" encoding="UTF-8" standalone="yes"?>
<Relationships xmlns="http://schemas.openxmlformats.org/package/2006/relationships"><Relationship Id="rId8" Type="http://schemas.openxmlformats.org/officeDocument/2006/relationships/image" Target="../media/image17.emf"/><Relationship Id="rId13" Type="http://schemas.openxmlformats.org/officeDocument/2006/relationships/oleObject" Target="../embeddings/oleObject19.bin"/><Relationship Id="rId18" Type="http://schemas.openxmlformats.org/officeDocument/2006/relationships/image" Target="../media/image22.emf"/><Relationship Id="rId3" Type="http://schemas.openxmlformats.org/officeDocument/2006/relationships/oleObject" Target="../embeddings/oleObject14.bin"/><Relationship Id="rId21" Type="http://schemas.openxmlformats.org/officeDocument/2006/relationships/oleObject" Target="../embeddings/oleObject23.bin"/><Relationship Id="rId7" Type="http://schemas.openxmlformats.org/officeDocument/2006/relationships/oleObject" Target="../embeddings/oleObject16.bin"/><Relationship Id="rId12" Type="http://schemas.openxmlformats.org/officeDocument/2006/relationships/image" Target="../media/image19.emf"/><Relationship Id="rId17" Type="http://schemas.openxmlformats.org/officeDocument/2006/relationships/oleObject" Target="../embeddings/oleObject21.bin"/><Relationship Id="rId2" Type="http://schemas.openxmlformats.org/officeDocument/2006/relationships/slideLayout" Target="../slideLayouts/slideLayout7.xml"/><Relationship Id="rId16" Type="http://schemas.openxmlformats.org/officeDocument/2006/relationships/image" Target="../media/image21.emf"/><Relationship Id="rId20" Type="http://schemas.openxmlformats.org/officeDocument/2006/relationships/image" Target="../media/image23.emf"/><Relationship Id="rId1" Type="http://schemas.openxmlformats.org/officeDocument/2006/relationships/vmlDrawing" Target="../drawings/vmlDrawing6.vml"/><Relationship Id="rId6" Type="http://schemas.openxmlformats.org/officeDocument/2006/relationships/image" Target="../media/image16.e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8.emf"/><Relationship Id="rId19" Type="http://schemas.openxmlformats.org/officeDocument/2006/relationships/oleObject" Target="../embeddings/oleObject22.bin"/><Relationship Id="rId4" Type="http://schemas.openxmlformats.org/officeDocument/2006/relationships/image" Target="../media/image15.emf"/><Relationship Id="rId9" Type="http://schemas.openxmlformats.org/officeDocument/2006/relationships/oleObject" Target="../embeddings/oleObject17.bin"/><Relationship Id="rId14" Type="http://schemas.openxmlformats.org/officeDocument/2006/relationships/image" Target="../media/image20.emf"/><Relationship Id="rId22" Type="http://schemas.openxmlformats.org/officeDocument/2006/relationships/image" Target="../media/image24.e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emf"/><Relationship Id="rId3" Type="http://schemas.openxmlformats.org/officeDocument/2006/relationships/image" Target="../media/image30.jpeg"/><Relationship Id="rId7" Type="http://schemas.openxmlformats.org/officeDocument/2006/relationships/image" Target="../media/image26.emf"/><Relationship Id="rId12"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5.bin"/><Relationship Id="rId11" Type="http://schemas.openxmlformats.org/officeDocument/2006/relationships/image" Target="../media/image28.emf"/><Relationship Id="rId5" Type="http://schemas.openxmlformats.org/officeDocument/2006/relationships/image" Target="../media/image25.e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emf"/></Relationships>
</file>

<file path=ppt/slides/_rels/slide16.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31.emf"/><Relationship Id="rId4" Type="http://schemas.openxmlformats.org/officeDocument/2006/relationships/oleObject" Target="../embeddings/oleObject29.bin"/></Relationships>
</file>

<file path=ppt/slides/_rels/slide17.xml.rels><?xml version="1.0" encoding="UTF-8" standalone="yes"?>
<Relationships xmlns="http://schemas.openxmlformats.org/package/2006/relationships"><Relationship Id="rId8" Type="http://schemas.openxmlformats.org/officeDocument/2006/relationships/image" Target="../media/image35.emf"/><Relationship Id="rId13" Type="http://schemas.openxmlformats.org/officeDocument/2006/relationships/oleObject" Target="../embeddings/oleObject35.bin"/><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7.emf"/><Relationship Id="rId2" Type="http://schemas.openxmlformats.org/officeDocument/2006/relationships/slideLayout" Target="../slideLayouts/slideLayout7.xml"/><Relationship Id="rId16" Type="http://schemas.openxmlformats.org/officeDocument/2006/relationships/image" Target="../media/image39.emf"/><Relationship Id="rId1" Type="http://schemas.openxmlformats.org/officeDocument/2006/relationships/vmlDrawing" Target="../drawings/vmlDrawing9.vml"/><Relationship Id="rId6" Type="http://schemas.openxmlformats.org/officeDocument/2006/relationships/image" Target="../media/image34.emf"/><Relationship Id="rId11" Type="http://schemas.openxmlformats.org/officeDocument/2006/relationships/oleObject" Target="../embeddings/oleObject34.bin"/><Relationship Id="rId5" Type="http://schemas.openxmlformats.org/officeDocument/2006/relationships/oleObject" Target="../embeddings/oleObject31.bin"/><Relationship Id="rId15" Type="http://schemas.openxmlformats.org/officeDocument/2006/relationships/oleObject" Target="../embeddings/oleObject36.bin"/><Relationship Id="rId10" Type="http://schemas.openxmlformats.org/officeDocument/2006/relationships/image" Target="../media/image36.emf"/><Relationship Id="rId4" Type="http://schemas.openxmlformats.org/officeDocument/2006/relationships/image" Target="../media/image33.emf"/><Relationship Id="rId9" Type="http://schemas.openxmlformats.org/officeDocument/2006/relationships/oleObject" Target="../embeddings/oleObject33.bin"/><Relationship Id="rId14" Type="http://schemas.openxmlformats.org/officeDocument/2006/relationships/image" Target="../media/image38.emf"/></Relationships>
</file>

<file path=ppt/slides/_rels/slide18.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41.emf"/><Relationship Id="rId5" Type="http://schemas.openxmlformats.org/officeDocument/2006/relationships/oleObject" Target="../embeddings/oleObject38.bin"/><Relationship Id="rId10" Type="http://schemas.openxmlformats.org/officeDocument/2006/relationships/image" Target="../media/image43.emf"/><Relationship Id="rId4" Type="http://schemas.openxmlformats.org/officeDocument/2006/relationships/image" Target="../media/image40.emf"/><Relationship Id="rId9" Type="http://schemas.openxmlformats.org/officeDocument/2006/relationships/oleObject" Target="../embeddings/oleObject40.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4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46.jpeg"/><Relationship Id="rId4" Type="http://schemas.openxmlformats.org/officeDocument/2006/relationships/image" Target="../media/image45.emf"/></Relationships>
</file>

<file path=ppt/slides/_rels/slide21.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48.emf"/><Relationship Id="rId5" Type="http://schemas.openxmlformats.org/officeDocument/2006/relationships/oleObject" Target="../embeddings/oleObject44.bin"/><Relationship Id="rId4" Type="http://schemas.openxmlformats.org/officeDocument/2006/relationships/image" Target="../media/image47.emf"/></Relationships>
</file>

<file path=ppt/slides/_rels/slide22.xml.rels><?xml version="1.0" encoding="UTF-8" standalone="yes"?>
<Relationships xmlns="http://schemas.openxmlformats.org/package/2006/relationships"><Relationship Id="rId2" Type="http://schemas.openxmlformats.org/officeDocument/2006/relationships/image" Target="../media/image5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52.emf"/><Relationship Id="rId5" Type="http://schemas.openxmlformats.org/officeDocument/2006/relationships/oleObject" Target="../embeddings/oleObject47.bin"/><Relationship Id="rId4" Type="http://schemas.openxmlformats.org/officeDocument/2006/relationships/image" Target="../media/image51.emf"/></Relationships>
</file>

<file path=ppt/slides/_rels/slide26.xml.rels><?xml version="1.0" encoding="UTF-8" standalone="yes"?>
<Relationships xmlns="http://schemas.openxmlformats.org/package/2006/relationships"><Relationship Id="rId8" Type="http://schemas.openxmlformats.org/officeDocument/2006/relationships/image" Target="../media/image55.e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54.emf"/><Relationship Id="rId5" Type="http://schemas.openxmlformats.org/officeDocument/2006/relationships/oleObject" Target="../embeddings/oleObject49.bin"/><Relationship Id="rId4" Type="http://schemas.openxmlformats.org/officeDocument/2006/relationships/image" Target="../media/image53.emf"/><Relationship Id="rId9" Type="http://schemas.openxmlformats.org/officeDocument/2006/relationships/image" Target="../media/image56.jpeg"/></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58.emf"/><Relationship Id="rId5" Type="http://schemas.openxmlformats.org/officeDocument/2006/relationships/oleObject" Target="../embeddings/oleObject52.bin"/><Relationship Id="rId4" Type="http://schemas.openxmlformats.org/officeDocument/2006/relationships/image" Target="../media/image57.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image" Target="../media/image61.e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60.emf"/><Relationship Id="rId5" Type="http://schemas.openxmlformats.org/officeDocument/2006/relationships/oleObject" Target="../embeddings/oleObject54.bin"/><Relationship Id="rId4" Type="http://schemas.openxmlformats.org/officeDocument/2006/relationships/image" Target="../media/image59.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oleObject" Target="../embeddings/oleObject56.bin"/><Relationship Id="rId7" Type="http://schemas.openxmlformats.org/officeDocument/2006/relationships/oleObject" Target="../embeddings/oleObject58.bin"/><Relationship Id="rId2" Type="http://schemas.openxmlformats.org/officeDocument/2006/relationships/slideLayout" Target="../slideLayouts/slideLayout7.xml"/><Relationship Id="rId1" Type="http://schemas.openxmlformats.org/officeDocument/2006/relationships/vmlDrawing" Target="../drawings/vmlDrawing18.vml"/><Relationship Id="rId6" Type="http://schemas.openxmlformats.org/officeDocument/2006/relationships/image" Target="../media/image63.emf"/><Relationship Id="rId5" Type="http://schemas.openxmlformats.org/officeDocument/2006/relationships/oleObject" Target="../embeddings/oleObject57.bin"/><Relationship Id="rId4" Type="http://schemas.openxmlformats.org/officeDocument/2006/relationships/image" Target="../media/image62.emf"/></Relationships>
</file>

<file path=ppt/slides/_rels/slide31.xml.rels><?xml version="1.0" encoding="UTF-8" standalone="yes"?>
<Relationships xmlns="http://schemas.openxmlformats.org/package/2006/relationships"><Relationship Id="rId8" Type="http://schemas.openxmlformats.org/officeDocument/2006/relationships/image" Target="../media/image67.emf"/><Relationship Id="rId13" Type="http://schemas.openxmlformats.org/officeDocument/2006/relationships/image" Target="../media/image70.jpeg"/><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9.emf"/><Relationship Id="rId2" Type="http://schemas.openxmlformats.org/officeDocument/2006/relationships/slideLayout" Target="../slideLayouts/slideLayout7.xml"/><Relationship Id="rId1" Type="http://schemas.openxmlformats.org/officeDocument/2006/relationships/vmlDrawing" Target="../drawings/vmlDrawing19.vml"/><Relationship Id="rId6" Type="http://schemas.openxmlformats.org/officeDocument/2006/relationships/image" Target="../media/image66.e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68.emf"/><Relationship Id="rId4" Type="http://schemas.openxmlformats.org/officeDocument/2006/relationships/image" Target="../media/image65.emf"/><Relationship Id="rId9" Type="http://schemas.openxmlformats.org/officeDocument/2006/relationships/oleObject" Target="../embeddings/oleObject62.bin"/></Relationships>
</file>

<file path=ppt/slides/_rels/slide32.xml.rels><?xml version="1.0" encoding="UTF-8" standalone="yes"?>
<Relationships xmlns="http://schemas.openxmlformats.org/package/2006/relationships"><Relationship Id="rId2" Type="http://schemas.openxmlformats.org/officeDocument/2006/relationships/image" Target="../media/image7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oleObject4.bin"/><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Dikdörtgen"/>
          <p:cNvSpPr/>
          <p:nvPr/>
        </p:nvSpPr>
        <p:spPr>
          <a:xfrm>
            <a:off x="2781196" y="1633549"/>
            <a:ext cx="6091839" cy="19389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fontAlgn="auto">
              <a:spcBef>
                <a:spcPts val="0"/>
              </a:spcBef>
              <a:spcAft>
                <a:spcPts val="0"/>
              </a:spcAft>
              <a:defRPr/>
            </a:pPr>
            <a:r>
              <a:rPr lang="tr-TR" sz="6000" dirty="0" smtClean="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Metal Fiziği</a:t>
            </a:r>
          </a:p>
          <a:p>
            <a:pPr algn="ctr" fontAlgn="auto">
              <a:spcBef>
                <a:spcPts val="0"/>
              </a:spcBef>
              <a:spcAft>
                <a:spcPts val="0"/>
              </a:spcAft>
              <a:defRPr/>
            </a:pPr>
            <a:r>
              <a:rPr lang="tr-TR" sz="6000" spc="-150" dirty="0" smtClean="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Ders Notları</a:t>
            </a:r>
            <a:endParaRPr lang="tr-TR" sz="6000" spc="-150" dirty="0">
              <a:ln w="900" cmpd="sng">
                <a:solidFill>
                  <a:schemeClr val="accent1">
                    <a:satMod val="190000"/>
                    <a:alpha val="55000"/>
                  </a:schemeClr>
                </a:solidFill>
                <a:prstDash val="solid"/>
              </a:ln>
              <a:solidFill>
                <a:srgbClr val="FF0000"/>
              </a:solidFill>
              <a:latin typeface="Times New Roman" pitchFamily="18" charset="0"/>
              <a:cs typeface="Times New Roman" pitchFamily="18" charset="0"/>
            </a:endParaRPr>
          </a:p>
        </p:txBody>
      </p:sp>
      <p:sp>
        <p:nvSpPr>
          <p:cNvPr id="3" name="8 Dikdörtgen"/>
          <p:cNvSpPr/>
          <p:nvPr/>
        </p:nvSpPr>
        <p:spPr>
          <a:xfrm>
            <a:off x="7252912" y="5685617"/>
            <a:ext cx="4777462" cy="553998"/>
          </a:xfrm>
          <a:prstGeom prst="rect">
            <a:avLst/>
          </a:prstGeom>
          <a:solidFill>
            <a:schemeClr val="bg2"/>
          </a:solidFill>
          <a:ln>
            <a:noFill/>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ts val="0"/>
              </a:spcBef>
              <a:spcAft>
                <a:spcPts val="0"/>
              </a:spcAft>
              <a:defRPr/>
            </a:pPr>
            <a:r>
              <a:rPr lang="tr-TR" sz="3000"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Prof. Dr. Yalçın ELERMAN</a:t>
            </a:r>
          </a:p>
        </p:txBody>
      </p:sp>
    </p:spTree>
    <p:extLst>
      <p:ext uri="{BB962C8B-B14F-4D97-AF65-F5344CB8AC3E}">
        <p14:creationId xmlns:p14="http://schemas.microsoft.com/office/powerpoint/2010/main" val="28001614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5 Yuvarlatılmış Dikdörtgen"/>
          <p:cNvSpPr/>
          <p:nvPr/>
        </p:nvSpPr>
        <p:spPr>
          <a:xfrm>
            <a:off x="3500438" y="3714750"/>
            <a:ext cx="1571625"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Rectangle 3"/>
          <p:cNvSpPr txBox="1">
            <a:spLocks noChangeArrowheads="1"/>
          </p:cNvSpPr>
          <p:nvPr/>
        </p:nvSpPr>
        <p:spPr bwMode="auto">
          <a:xfrm>
            <a:off x="378934" y="993775"/>
            <a:ext cx="9701499" cy="293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Pauli</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Fermi-Dirac</a:t>
            </a:r>
            <a:r>
              <a:rPr lang="tr-TR" altLang="tr-TR" sz="2000" dirty="0">
                <a:latin typeface="Times New Roman" panose="02020603050405020304" pitchFamily="18" charset="0"/>
                <a:cs typeface="Times New Roman" panose="02020603050405020304" pitchFamily="18" charset="0"/>
              </a:rPr>
              <a:t> istatistiğini uygulayarak doğru sonuçları elde etmiştir. Önceki bilgilere göre B alanı uygulandığında, bir atomun manyetik momentinin alana paralele kalma olasılığı µB/ </a:t>
            </a:r>
            <a:r>
              <a:rPr lang="tr-TR" altLang="tr-TR" sz="2000" dirty="0" err="1">
                <a:latin typeface="Times New Roman" panose="02020603050405020304" pitchFamily="18" charset="0"/>
                <a:cs typeface="Times New Roman" panose="02020603050405020304" pitchFamily="18" charset="0"/>
              </a:rPr>
              <a:t>kT</a:t>
            </a:r>
            <a:r>
              <a:rPr lang="tr-TR" altLang="tr-TR" sz="2000" dirty="0">
                <a:latin typeface="Times New Roman" panose="02020603050405020304" pitchFamily="18" charset="0"/>
                <a:cs typeface="Times New Roman" panose="02020603050405020304" pitchFamily="18" charset="0"/>
              </a:rPr>
              <a:t> ile orantılıdır. Buna göre mıknatıslanma da ~ Nµ</a:t>
            </a:r>
            <a:r>
              <a:rPr lang="tr-TR" altLang="tr-TR" sz="2000" baseline="30000" dirty="0">
                <a:latin typeface="Times New Roman" panose="02020603050405020304" pitchFamily="18" charset="0"/>
                <a:cs typeface="Times New Roman" panose="02020603050405020304" pitchFamily="18" charset="0"/>
              </a:rPr>
              <a:t>2</a:t>
            </a:r>
            <a:r>
              <a:rPr lang="tr-TR" altLang="tr-TR" sz="2000" dirty="0">
                <a:latin typeface="Times New Roman" panose="02020603050405020304" pitchFamily="18" charset="0"/>
                <a:cs typeface="Times New Roman" panose="02020603050405020304" pitchFamily="18" charset="0"/>
              </a:rPr>
              <a:t>B/ </a:t>
            </a:r>
            <a:r>
              <a:rPr lang="tr-TR" altLang="tr-TR" sz="2000" dirty="0" err="1">
                <a:latin typeface="Times New Roman" panose="02020603050405020304" pitchFamily="18" charset="0"/>
                <a:cs typeface="Times New Roman" panose="02020603050405020304" pitchFamily="18" charset="0"/>
              </a:rPr>
              <a:t>kT</a:t>
            </a:r>
            <a:r>
              <a:rPr lang="tr-TR" altLang="tr-TR" sz="2000" dirty="0">
                <a:latin typeface="Times New Roman" panose="02020603050405020304" pitchFamily="18" charset="0"/>
                <a:cs typeface="Times New Roman" panose="02020603050405020304" pitchFamily="18" charset="0"/>
              </a:rPr>
              <a:t> olarak bulunmuştur. Bu ise daha önce elde edilmiş standart sonuçtur. Fakat bir metaldeki iletim elektronlarının B alanı ile µ momentlerinin düzenlenme olasılığı sıfırdır. Çünkü metalde </a:t>
            </a:r>
            <a:r>
              <a:rPr lang="tr-TR" altLang="tr-TR" sz="2000" dirty="0" err="1">
                <a:latin typeface="Times New Roman" panose="02020603050405020304" pitchFamily="18" charset="0"/>
                <a:cs typeface="Times New Roman" panose="02020603050405020304" pitchFamily="18" charset="0"/>
              </a:rPr>
              <a:t>orbitallerin</a:t>
            </a:r>
            <a:r>
              <a:rPr lang="tr-TR" altLang="tr-TR" sz="2000" dirty="0">
                <a:latin typeface="Times New Roman" panose="02020603050405020304" pitchFamily="18" charset="0"/>
                <a:cs typeface="Times New Roman" panose="02020603050405020304" pitchFamily="18" charset="0"/>
              </a:rPr>
              <a:t> çoğu paralel </a:t>
            </a:r>
            <a:r>
              <a:rPr lang="tr-TR" altLang="tr-TR" sz="2000" dirty="0" err="1">
                <a:latin typeface="Times New Roman" panose="02020603050405020304" pitchFamily="18" charset="0"/>
                <a:cs typeface="Times New Roman" panose="02020603050405020304" pitchFamily="18" charset="0"/>
              </a:rPr>
              <a:t>spinle</a:t>
            </a:r>
            <a:r>
              <a:rPr lang="tr-TR" altLang="tr-TR" sz="2000" dirty="0">
                <a:latin typeface="Times New Roman" panose="02020603050405020304" pitchFamily="18" charset="0"/>
                <a:cs typeface="Times New Roman" panose="02020603050405020304" pitchFamily="18" charset="0"/>
              </a:rPr>
              <a:t> daha önceden doldurulmuştur. Sadece =</a:t>
            </a:r>
            <a:r>
              <a:rPr lang="tr-TR" altLang="tr-TR" sz="2000" dirty="0" err="1">
                <a:latin typeface="Times New Roman" panose="02020603050405020304" pitchFamily="18" charset="0"/>
                <a:cs typeface="Times New Roman" panose="02020603050405020304" pitchFamily="18" charset="0"/>
              </a:rPr>
              <a:t>kT</a:t>
            </a:r>
            <a:r>
              <a:rPr lang="tr-TR" altLang="tr-TR" sz="2000" dirty="0">
                <a:latin typeface="Times New Roman" panose="02020603050405020304" pitchFamily="18" charset="0"/>
                <a:cs typeface="Times New Roman" panose="02020603050405020304" pitchFamily="18" charset="0"/>
              </a:rPr>
              <a:t>= aralığındaki elektronların </a:t>
            </a:r>
            <a:r>
              <a:rPr lang="tr-TR" altLang="tr-TR" sz="2000" dirty="0" err="1">
                <a:latin typeface="Times New Roman" panose="02020603050405020304" pitchFamily="18" charset="0"/>
                <a:cs typeface="Times New Roman" panose="02020603050405020304" pitchFamily="18" charset="0"/>
              </a:rPr>
              <a:t>spini</a:t>
            </a:r>
            <a:r>
              <a:rPr lang="tr-TR" altLang="tr-TR" sz="2000" dirty="0">
                <a:latin typeface="Times New Roman" panose="02020603050405020304" pitchFamily="18" charset="0"/>
                <a:cs typeface="Times New Roman" panose="02020603050405020304" pitchFamily="18" charset="0"/>
              </a:rPr>
              <a:t> düzenlenme şansına sahiptir.</a:t>
            </a:r>
          </a:p>
          <a:p>
            <a:pPr algn="just" eaLnBrk="1" hangingPunct="1">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Bunlardan alınganlığa katkıda bulunan elektronların oranı T/ T</a:t>
            </a:r>
            <a:r>
              <a:rPr lang="tr-TR" altLang="tr-TR" sz="2000" baseline="-25000" dirty="0">
                <a:latin typeface="Times New Roman" panose="02020603050405020304" pitchFamily="18" charset="0"/>
                <a:cs typeface="Times New Roman" panose="02020603050405020304" pitchFamily="18" charset="0"/>
              </a:rPr>
              <a:t>F</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dir</a:t>
            </a:r>
            <a:r>
              <a:rPr lang="tr-TR" altLang="tr-TR" sz="2000" dirty="0">
                <a:latin typeface="Times New Roman" panose="02020603050405020304" pitchFamily="18" charset="0"/>
                <a:cs typeface="Times New Roman" panose="02020603050405020304" pitchFamily="18" charset="0"/>
              </a:rPr>
              <a:t>. Buna göre mıknatıslanma:</a:t>
            </a:r>
          </a:p>
          <a:p>
            <a:pPr algn="just" eaLnBrk="1" hangingPunct="1">
              <a:lnSpc>
                <a:spcPct val="90000"/>
              </a:lnSpc>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eaLnBrk="1" hangingPunct="1">
              <a:lnSpc>
                <a:spcPct val="9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p:txBody>
      </p:sp>
      <p:graphicFrame>
        <p:nvGraphicFramePr>
          <p:cNvPr id="4" name="Object 5"/>
          <p:cNvGraphicFramePr>
            <a:graphicFrameLocks noChangeAspect="1"/>
          </p:cNvGraphicFramePr>
          <p:nvPr/>
        </p:nvGraphicFramePr>
        <p:xfrm>
          <a:off x="3563938" y="3714750"/>
          <a:ext cx="1441450" cy="641350"/>
        </p:xfrm>
        <a:graphic>
          <a:graphicData uri="http://schemas.openxmlformats.org/presentationml/2006/ole">
            <mc:AlternateContent xmlns:mc="http://schemas.openxmlformats.org/markup-compatibility/2006">
              <mc:Choice xmlns:v="urn:schemas-microsoft-com:vml" Requires="v">
                <p:oleObj spid="_x0000_s25630" name="Denklem" r:id="rId3" imgW="1130300" imgH="508000" progId="Equation.3">
                  <p:embed/>
                </p:oleObj>
              </mc:Choice>
              <mc:Fallback>
                <p:oleObj name="Denklem" r:id="rId3" imgW="1130300" imgH="508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3714750"/>
                        <a:ext cx="1441450" cy="641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6 Metin kutusu"/>
          <p:cNvSpPr txBox="1">
            <a:spLocks noChangeArrowheads="1"/>
          </p:cNvSpPr>
          <p:nvPr/>
        </p:nvSpPr>
        <p:spPr bwMode="auto">
          <a:xfrm>
            <a:off x="2546791" y="198438"/>
            <a:ext cx="6000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err="1">
                <a:solidFill>
                  <a:srgbClr val="FF0000"/>
                </a:solidFill>
                <a:latin typeface="Times New Roman" panose="02020603050405020304" pitchFamily="18" charset="0"/>
                <a:cs typeface="Times New Roman" panose="02020603050405020304" pitchFamily="18" charset="0"/>
              </a:rPr>
              <a:t>Fermi</a:t>
            </a:r>
            <a:r>
              <a:rPr lang="tr-TR" altLang="tr-TR" sz="3200" dirty="0">
                <a:solidFill>
                  <a:srgbClr val="FF0000"/>
                </a:solidFill>
                <a:latin typeface="Times New Roman" panose="02020603050405020304" pitchFamily="18" charset="0"/>
                <a:cs typeface="Times New Roman" panose="02020603050405020304" pitchFamily="18" charset="0"/>
              </a:rPr>
              <a:t> - </a:t>
            </a:r>
            <a:r>
              <a:rPr lang="tr-TR" altLang="tr-TR" sz="3200" dirty="0" err="1">
                <a:solidFill>
                  <a:srgbClr val="FF0000"/>
                </a:solidFill>
                <a:latin typeface="Times New Roman" panose="02020603050405020304" pitchFamily="18" charset="0"/>
                <a:cs typeface="Times New Roman" panose="02020603050405020304" pitchFamily="18" charset="0"/>
              </a:rPr>
              <a:t>Dirac</a:t>
            </a:r>
            <a:r>
              <a:rPr lang="tr-TR" altLang="tr-TR" sz="3200" dirty="0">
                <a:solidFill>
                  <a:srgbClr val="FF0000"/>
                </a:solidFill>
                <a:latin typeface="Times New Roman" panose="02020603050405020304" pitchFamily="18" charset="0"/>
                <a:cs typeface="Times New Roman" panose="02020603050405020304" pitchFamily="18" charset="0"/>
              </a:rPr>
              <a:t> İstatistiği</a:t>
            </a:r>
          </a:p>
        </p:txBody>
      </p:sp>
      <p:sp>
        <p:nvSpPr>
          <p:cNvPr id="6" name="Text Box 14"/>
          <p:cNvSpPr txBox="1">
            <a:spLocks noChangeArrowheads="1"/>
          </p:cNvSpPr>
          <p:nvPr/>
        </p:nvSpPr>
        <p:spPr bwMode="auto">
          <a:xfrm>
            <a:off x="709039" y="4611231"/>
            <a:ext cx="9988339"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tr-TR" altLang="tr-TR" sz="2000" dirty="0">
                <a:latin typeface="Times New Roman" panose="02020603050405020304" pitchFamily="18" charset="0"/>
                <a:cs typeface="Times New Roman" panose="02020603050405020304" pitchFamily="18" charset="0"/>
              </a:rPr>
              <a:t>Bu aslında metallerin daha önce de gözlenmiş olan karakteristik özelliğinin tekrarıdır. </a:t>
            </a:r>
          </a:p>
          <a:p>
            <a:pPr algn="just" eaLnBrk="1" hangingPunct="1"/>
            <a:r>
              <a:rPr lang="tr-TR" altLang="tr-TR" sz="2000" dirty="0">
                <a:latin typeface="Times New Roman" panose="02020603050405020304" pitchFamily="18" charset="0"/>
                <a:cs typeface="Times New Roman" panose="02020603050405020304" pitchFamily="18" charset="0"/>
              </a:rPr>
              <a:t>Metallerde serbest elektronların ısı sığasına elektronik katkısı </a:t>
            </a:r>
          </a:p>
          <a:p>
            <a:pPr algn="just" eaLnBrk="1" hangingPunct="1"/>
            <a:r>
              <a:rPr lang="tr-TR" altLang="tr-TR" sz="2000" dirty="0">
                <a:latin typeface="Times New Roman" panose="02020603050405020304" pitchFamily="18" charset="0"/>
                <a:cs typeface="Times New Roman" panose="02020603050405020304" pitchFamily="18" charset="0"/>
              </a:rPr>
              <a:t>olmayıp, bu beklenen değerin 0.01’i kadardır.</a:t>
            </a:r>
          </a:p>
          <a:p>
            <a:pPr algn="just" eaLnBrk="1" hangingPunct="1"/>
            <a:endParaRPr lang="tr-TR" altLang="tr-TR" sz="2000" dirty="0">
              <a:latin typeface="Times New Roman" panose="02020603050405020304" pitchFamily="18" charset="0"/>
              <a:cs typeface="Times New Roman" panose="02020603050405020304" pitchFamily="18" charset="0"/>
            </a:endParaRPr>
          </a:p>
          <a:p>
            <a:pPr algn="just" eaLnBrk="1" hangingPunct="1"/>
            <a:endParaRPr lang="tr-TR" altLang="tr-TR" sz="2000" dirty="0">
              <a:latin typeface="Times New Roman" panose="02020603050405020304" pitchFamily="18" charset="0"/>
              <a:cs typeface="Times New Roman" panose="02020603050405020304" pitchFamily="18" charset="0"/>
            </a:endParaRPr>
          </a:p>
          <a:p>
            <a:pPr algn="just" eaLnBrk="1" hangingPunct="1"/>
            <a:endParaRPr lang="tr-TR" altLang="tr-TR" sz="2000" dirty="0">
              <a:latin typeface="Times New Roman" panose="02020603050405020304" pitchFamily="18" charset="0"/>
              <a:cs typeface="Times New Roman" panose="02020603050405020304" pitchFamily="18" charset="0"/>
            </a:endParaRPr>
          </a:p>
          <a:p>
            <a:pPr algn="just" eaLnBrk="1" hangingPunct="1"/>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1256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8 Yuvarlatılmış Dikdörtgen"/>
          <p:cNvSpPr/>
          <p:nvPr/>
        </p:nvSpPr>
        <p:spPr>
          <a:xfrm>
            <a:off x="3286125" y="5072063"/>
            <a:ext cx="2357438" cy="78581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7 Yuvarlatılmış Dikdörtgen"/>
          <p:cNvSpPr/>
          <p:nvPr/>
        </p:nvSpPr>
        <p:spPr>
          <a:xfrm>
            <a:off x="3429000" y="2286000"/>
            <a:ext cx="2000250"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Text Box 13"/>
          <p:cNvSpPr txBox="1">
            <a:spLocks noChangeArrowheads="1"/>
          </p:cNvSpPr>
          <p:nvPr/>
        </p:nvSpPr>
        <p:spPr bwMode="auto">
          <a:xfrm>
            <a:off x="642938" y="639763"/>
            <a:ext cx="9790035"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katıyı T sıcaklığına kadar ısıtırsak, her elektron, klasik teoriye göre </a:t>
            </a:r>
            <a:r>
              <a:rPr lang="tr-TR" altLang="tr-TR" sz="2000" dirty="0" err="1">
                <a:latin typeface="Times New Roman" panose="02020603050405020304" pitchFamily="18" charset="0"/>
                <a:cs typeface="Times New Roman" panose="02020603050405020304" pitchFamily="18" charset="0"/>
              </a:rPr>
              <a:t>kT</a:t>
            </a:r>
            <a:r>
              <a:rPr lang="tr-TR" altLang="tr-TR" sz="2000" dirty="0">
                <a:latin typeface="Times New Roman" panose="02020603050405020304" pitchFamily="18" charset="0"/>
                <a:cs typeface="Times New Roman" panose="02020603050405020304" pitchFamily="18" charset="0"/>
              </a:rPr>
              <a:t> enerjisini</a:t>
            </a:r>
          </a:p>
          <a:p>
            <a:pPr eaLnBrk="1" hangingPunct="1"/>
            <a:r>
              <a:rPr lang="tr-TR" altLang="tr-TR" sz="2000" dirty="0">
                <a:latin typeface="Times New Roman" panose="02020603050405020304" pitchFamily="18" charset="0"/>
                <a:cs typeface="Times New Roman" panose="02020603050405020304" pitchFamily="18" charset="0"/>
              </a:rPr>
              <a:t>      kazanmaz. Ancak </a:t>
            </a:r>
            <a:r>
              <a:rPr lang="tr-TR" altLang="tr-TR" sz="2000" dirty="0" err="1">
                <a:latin typeface="Times New Roman" panose="02020603050405020304" pitchFamily="18" charset="0"/>
                <a:cs typeface="Times New Roman" panose="02020603050405020304" pitchFamily="18" charset="0"/>
              </a:rPr>
              <a:t>Fermi</a:t>
            </a:r>
            <a:r>
              <a:rPr lang="tr-TR" altLang="tr-TR" sz="2000" dirty="0">
                <a:latin typeface="Times New Roman" panose="02020603050405020304" pitchFamily="18" charset="0"/>
                <a:cs typeface="Times New Roman" panose="02020603050405020304" pitchFamily="18" charset="0"/>
              </a:rPr>
              <a:t> düzeyinin </a:t>
            </a:r>
            <a:r>
              <a:rPr lang="tr-TR" altLang="tr-TR" sz="2000" dirty="0" err="1">
                <a:latin typeface="Times New Roman" panose="02020603050405020304" pitchFamily="18" charset="0"/>
                <a:cs typeface="Times New Roman" panose="02020603050405020304" pitchFamily="18" charset="0"/>
              </a:rPr>
              <a:t>kT</a:t>
            </a:r>
            <a:r>
              <a:rPr lang="tr-TR" altLang="tr-TR" sz="2000" dirty="0">
                <a:latin typeface="Times New Roman" panose="02020603050405020304" pitchFamily="18" charset="0"/>
                <a:cs typeface="Times New Roman" panose="02020603050405020304" pitchFamily="18" charset="0"/>
              </a:rPr>
              <a:t> bölgesi içinde kalan elektronlar, ısısal olarak</a:t>
            </a:r>
          </a:p>
          <a:p>
            <a:pPr eaLnBrk="1" hangingPunct="1"/>
            <a:r>
              <a:rPr lang="tr-TR" altLang="tr-TR" sz="2000" dirty="0">
                <a:latin typeface="Times New Roman" panose="02020603050405020304" pitchFamily="18" charset="0"/>
                <a:cs typeface="Times New Roman" panose="02020603050405020304" pitchFamily="18" charset="0"/>
              </a:rPr>
              <a:t>      uyarılırlar.</a:t>
            </a:r>
          </a:p>
          <a:p>
            <a:pPr eaLnBrk="1" hangingPunct="1">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Toplam elektronların T/T</a:t>
            </a:r>
            <a:r>
              <a:rPr lang="tr-TR" altLang="tr-TR" sz="2000" baseline="-25000" dirty="0">
                <a:latin typeface="Times New Roman" panose="02020603050405020304" pitchFamily="18" charset="0"/>
                <a:cs typeface="Times New Roman" panose="02020603050405020304" pitchFamily="18" charset="0"/>
              </a:rPr>
              <a:t>F</a:t>
            </a:r>
            <a:r>
              <a:rPr lang="tr-TR" altLang="tr-TR" sz="2000" dirty="0">
                <a:latin typeface="Times New Roman" panose="02020603050405020304" pitchFamily="18" charset="0"/>
                <a:cs typeface="Times New Roman" panose="02020603050405020304" pitchFamily="18" charset="0"/>
              </a:rPr>
              <a:t> kesri, </a:t>
            </a:r>
            <a:r>
              <a:rPr lang="tr-TR" altLang="tr-TR" sz="2000" dirty="0" err="1">
                <a:latin typeface="Times New Roman" panose="02020603050405020304" pitchFamily="18" charset="0"/>
                <a:cs typeface="Times New Roman" panose="02020603050405020304" pitchFamily="18" charset="0"/>
              </a:rPr>
              <a:t>kT</a:t>
            </a:r>
            <a:r>
              <a:rPr lang="tr-TR" altLang="tr-TR" sz="2000" dirty="0">
                <a:latin typeface="Times New Roman" panose="02020603050405020304" pitchFamily="18" charset="0"/>
                <a:cs typeface="Times New Roman" panose="02020603050405020304" pitchFamily="18" charset="0"/>
              </a:rPr>
              <a:t> enerjisini kazanırlar ve bir T sıcaklığında</a:t>
            </a:r>
          </a:p>
          <a:p>
            <a:pPr eaLnBrk="1" hangingPunct="1"/>
            <a:r>
              <a:rPr lang="tr-TR" altLang="tr-TR" sz="2000" dirty="0">
                <a:latin typeface="Times New Roman" panose="02020603050405020304" pitchFamily="18" charset="0"/>
                <a:cs typeface="Times New Roman" panose="02020603050405020304" pitchFamily="18" charset="0"/>
              </a:rPr>
              <a:t>       uyarılırlar.</a:t>
            </a:r>
          </a:p>
          <a:p>
            <a:pPr eaLnBrk="1" hangingPunct="1">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eaLnBrk="1" hangingPunct="1">
              <a:spcBef>
                <a:spcPct val="50000"/>
              </a:spcBef>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p:txBody>
      </p:sp>
      <p:graphicFrame>
        <p:nvGraphicFramePr>
          <p:cNvPr id="5" name="Object 14"/>
          <p:cNvGraphicFramePr>
            <a:graphicFrameLocks noChangeAspect="1"/>
          </p:cNvGraphicFramePr>
          <p:nvPr/>
        </p:nvGraphicFramePr>
        <p:xfrm>
          <a:off x="3563938" y="2251075"/>
          <a:ext cx="1846262" cy="749300"/>
        </p:xfrm>
        <a:graphic>
          <a:graphicData uri="http://schemas.openxmlformats.org/presentationml/2006/ole">
            <mc:AlternateContent xmlns:mc="http://schemas.openxmlformats.org/markup-compatibility/2006">
              <mc:Choice xmlns:v="urn:schemas-microsoft-com:vml" Requires="v">
                <p:oleObj spid="_x0000_s26682" name="Denklem" r:id="rId3" imgW="1130040" imgH="457200" progId="Equation.3">
                  <p:embed/>
                </p:oleObj>
              </mc:Choice>
              <mc:Fallback>
                <p:oleObj name="Denklem" r:id="rId3" imgW="113004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2251075"/>
                        <a:ext cx="1846262"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20"/>
          <p:cNvGraphicFramePr>
            <a:graphicFrameLocks noChangeAspect="1"/>
          </p:cNvGraphicFramePr>
          <p:nvPr/>
        </p:nvGraphicFramePr>
        <p:xfrm>
          <a:off x="3276600" y="5157788"/>
          <a:ext cx="2303463" cy="604837"/>
        </p:xfrm>
        <a:graphic>
          <a:graphicData uri="http://schemas.openxmlformats.org/presentationml/2006/ole">
            <mc:AlternateContent xmlns:mc="http://schemas.openxmlformats.org/markup-compatibility/2006">
              <mc:Choice xmlns:v="urn:schemas-microsoft-com:vml" Requires="v">
                <p:oleObj spid="_x0000_s26683" name="Denklem" r:id="rId5" imgW="1752600" imgH="508000" progId="Equation.3">
                  <p:embed/>
                </p:oleObj>
              </mc:Choice>
              <mc:Fallback>
                <p:oleObj name="Denklem" r:id="rId5" imgW="1752600" imgH="5080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5157788"/>
                        <a:ext cx="2303463"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ectangle 5"/>
          <p:cNvSpPr txBox="1">
            <a:spLocks noChangeArrowheads="1"/>
          </p:cNvSpPr>
          <p:nvPr/>
        </p:nvSpPr>
        <p:spPr bwMode="auto">
          <a:xfrm>
            <a:off x="642937" y="3071813"/>
            <a:ext cx="9790035"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20000"/>
              </a:spcBef>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Bir metalde ise iletim elektronlarının manyetik momentlerinin </a:t>
            </a:r>
            <a:r>
              <a:rPr lang="tr-TR" altLang="tr-TR" sz="2000" dirty="0" err="1">
                <a:latin typeface="Times New Roman" panose="02020603050405020304" pitchFamily="18" charset="0"/>
                <a:cs typeface="Times New Roman" panose="02020603050405020304" pitchFamily="18" charset="0"/>
              </a:rPr>
              <a:t>yöndeğiştirme</a:t>
            </a:r>
            <a:r>
              <a:rPr lang="tr-TR" altLang="tr-TR" sz="2000" dirty="0">
                <a:latin typeface="Times New Roman" panose="02020603050405020304" pitchFamily="18" charset="0"/>
                <a:cs typeface="Times New Roman" panose="02020603050405020304" pitchFamily="18" charset="0"/>
              </a:rPr>
              <a:t> olasılıkları sıfırdır. Çünkü tanımladığımız </a:t>
            </a:r>
            <a:r>
              <a:rPr lang="tr-TR" altLang="tr-TR" sz="2000" dirty="0" err="1">
                <a:latin typeface="Times New Roman" panose="02020603050405020304" pitchFamily="18" charset="0"/>
                <a:cs typeface="Times New Roman" panose="02020603050405020304" pitchFamily="18" charset="0"/>
              </a:rPr>
              <a:t>Fermi</a:t>
            </a:r>
            <a:r>
              <a:rPr lang="tr-TR" altLang="tr-TR" sz="2000" dirty="0">
                <a:latin typeface="Times New Roman" panose="02020603050405020304" pitchFamily="18" charset="0"/>
                <a:cs typeface="Times New Roman" panose="02020603050405020304" pitchFamily="18" charset="0"/>
              </a:rPr>
              <a:t> denizindeki </a:t>
            </a:r>
            <a:r>
              <a:rPr lang="tr-TR" altLang="tr-TR" sz="2000" dirty="0" err="1">
                <a:latin typeface="Times New Roman" panose="02020603050405020304" pitchFamily="18" charset="0"/>
                <a:cs typeface="Times New Roman" panose="02020603050405020304" pitchFamily="18" charset="0"/>
              </a:rPr>
              <a:t>orbitallerin</a:t>
            </a:r>
            <a:r>
              <a:rPr lang="tr-TR" altLang="tr-TR" sz="2000" dirty="0">
                <a:latin typeface="Times New Roman" panose="02020603050405020304" pitchFamily="18" charset="0"/>
                <a:cs typeface="Times New Roman" panose="02020603050405020304" pitchFamily="18" charset="0"/>
              </a:rPr>
              <a:t> büyük çoğunluğu, paralel </a:t>
            </a:r>
            <a:r>
              <a:rPr lang="tr-TR" altLang="tr-TR" sz="2000" dirty="0" err="1">
                <a:latin typeface="Times New Roman" panose="02020603050405020304" pitchFamily="18" charset="0"/>
                <a:cs typeface="Times New Roman" panose="02020603050405020304" pitchFamily="18" charset="0"/>
              </a:rPr>
              <a:t>spinli</a:t>
            </a:r>
            <a:r>
              <a:rPr lang="tr-TR" altLang="tr-TR" sz="2000" dirty="0">
                <a:latin typeface="Times New Roman" panose="02020603050405020304" pitchFamily="18" charset="0"/>
                <a:cs typeface="Times New Roman" panose="02020603050405020304" pitchFamily="18" charset="0"/>
              </a:rPr>
              <a:t> elektronlar tarafından doldurulmuştur.</a:t>
            </a:r>
          </a:p>
        </p:txBody>
      </p:sp>
      <p:sp>
        <p:nvSpPr>
          <p:cNvPr id="8" name="Rectangle 19"/>
          <p:cNvSpPr>
            <a:spLocks noChangeArrowheads="1"/>
          </p:cNvSpPr>
          <p:nvPr/>
        </p:nvSpPr>
        <p:spPr bwMode="auto">
          <a:xfrm>
            <a:off x="642937" y="3987007"/>
            <a:ext cx="10219693" cy="925512"/>
          </a:xfrm>
          <a:prstGeom prst="rect">
            <a:avLst/>
          </a:prstGeom>
          <a:noFill/>
          <a:ln w="9525">
            <a:noFill/>
            <a:miter lim="800000"/>
            <a:headEnd/>
            <a:tailEnd/>
          </a:ln>
          <a:effectLst/>
        </p:spPr>
        <p:txBody>
          <a:bodyPr/>
          <a:lstStyle/>
          <a:p>
            <a:pPr marL="342900" indent="-342900" algn="just">
              <a:buClr>
                <a:schemeClr val="tx1"/>
              </a:buClr>
              <a:buSzPct val="100000"/>
              <a:buFont typeface="Wingdings" pitchFamily="2" charset="2"/>
              <a:buChar char="q"/>
              <a:defRPr/>
            </a:pPr>
            <a:r>
              <a:rPr lang="tr-TR" sz="2000" dirty="0">
                <a:latin typeface="Times New Roman" pitchFamily="18" charset="0"/>
                <a:cs typeface="Times New Roman" pitchFamily="18" charset="0"/>
              </a:rPr>
              <a:t>Yalnız </a:t>
            </a:r>
            <a:r>
              <a:rPr lang="tr-TR" sz="2000" dirty="0" err="1">
                <a:latin typeface="Times New Roman" pitchFamily="18" charset="0"/>
                <a:cs typeface="Times New Roman" pitchFamily="18" charset="0"/>
              </a:rPr>
              <a:t>Fermi</a:t>
            </a:r>
            <a:r>
              <a:rPr lang="tr-TR" sz="2000" dirty="0">
                <a:latin typeface="Times New Roman" pitchFamily="18" charset="0"/>
                <a:cs typeface="Times New Roman" pitchFamily="18" charset="0"/>
              </a:rPr>
              <a:t> dağılımında enerjileri, </a:t>
            </a:r>
            <a:r>
              <a:rPr lang="tr-TR" sz="2000" dirty="0" err="1">
                <a:latin typeface="Times New Roman" pitchFamily="18" charset="0"/>
                <a:cs typeface="Times New Roman" pitchFamily="18" charset="0"/>
              </a:rPr>
              <a:t>k</a:t>
            </a:r>
            <a:r>
              <a:rPr lang="tr-TR" sz="2000" baseline="-25000" dirty="0" err="1">
                <a:latin typeface="Times New Roman" pitchFamily="18" charset="0"/>
                <a:cs typeface="Times New Roman" pitchFamily="18" charset="0"/>
              </a:rPr>
              <a:t>B</a:t>
            </a:r>
            <a:r>
              <a:rPr lang="tr-TR" sz="2000" dirty="0" err="1">
                <a:latin typeface="Times New Roman" pitchFamily="18" charset="0"/>
                <a:cs typeface="Times New Roman" pitchFamily="18" charset="0"/>
              </a:rPr>
              <a:t>T</a:t>
            </a:r>
            <a:r>
              <a:rPr lang="tr-TR" sz="2000" baseline="-25000" dirty="0" err="1">
                <a:latin typeface="Times New Roman" pitchFamily="18" charset="0"/>
                <a:cs typeface="Times New Roman" pitchFamily="18" charset="0"/>
              </a:rPr>
              <a:t>F</a:t>
            </a:r>
            <a:r>
              <a:rPr lang="tr-TR" sz="2000" dirty="0">
                <a:latin typeface="Times New Roman" pitchFamily="18" charset="0"/>
                <a:cs typeface="Times New Roman" pitchFamily="18" charset="0"/>
              </a:rPr>
              <a:t> aralığında kalan elektronların manyetik momentleri, manyetik alana paralel duruma getirilebilir.</a:t>
            </a:r>
          </a:p>
          <a:p>
            <a:pPr marL="342900" indent="-342900" algn="just">
              <a:buClr>
                <a:schemeClr val="tx1"/>
              </a:buClr>
              <a:buSzPct val="100000"/>
              <a:buFont typeface="Wingdings" pitchFamily="2" charset="2"/>
              <a:buChar char="q"/>
              <a:defRPr/>
            </a:pPr>
            <a:r>
              <a:rPr lang="tr-TR" sz="2000" dirty="0">
                <a:latin typeface="Times New Roman" pitchFamily="18" charset="0"/>
                <a:cs typeface="Times New Roman" pitchFamily="18" charset="0"/>
              </a:rPr>
              <a:t>Bu durumda toplam elektronların T/T</a:t>
            </a:r>
            <a:r>
              <a:rPr lang="tr-TR" sz="2000" baseline="-25000" dirty="0">
                <a:latin typeface="Times New Roman" pitchFamily="18" charset="0"/>
                <a:cs typeface="Times New Roman" pitchFamily="18" charset="0"/>
              </a:rPr>
              <a:t>F</a:t>
            </a:r>
            <a:r>
              <a:rPr lang="tr-TR" sz="2000" dirty="0">
                <a:latin typeface="Times New Roman" pitchFamily="18" charset="0"/>
                <a:cs typeface="Times New Roman" pitchFamily="18" charset="0"/>
              </a:rPr>
              <a:t> kesri kadarı, mıknatıslanmaya katkıda bulunur.</a:t>
            </a:r>
          </a:p>
          <a:p>
            <a:pPr marL="342900" indent="-342900" algn="just">
              <a:buClr>
                <a:schemeClr val="tx1"/>
              </a:buClr>
              <a:buSzPct val="100000"/>
              <a:buFont typeface="Wingdings" pitchFamily="2" charset="2"/>
              <a:buChar char="q"/>
              <a:defRPr/>
            </a:pPr>
            <a:endParaRPr lang="tr-TR" sz="2000" dirty="0">
              <a:effectLst>
                <a:outerShdw blurRad="38100" dist="38100" dir="2700000" algn="tl">
                  <a:srgbClr val="000000"/>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971761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erdem\Desktop\Adsı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5326" y="2532495"/>
            <a:ext cx="6769521" cy="4035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8"/>
          <p:cNvSpPr txBox="1">
            <a:spLocks noChangeArrowheads="1"/>
          </p:cNvSpPr>
          <p:nvPr/>
        </p:nvSpPr>
        <p:spPr bwMode="auto">
          <a:xfrm>
            <a:off x="644239" y="1314431"/>
            <a:ext cx="1096754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Taralı bölgedeki </a:t>
            </a:r>
            <a:r>
              <a:rPr lang="tr-TR" altLang="tr-TR" sz="2000" dirty="0" err="1">
                <a:latin typeface="Times New Roman" panose="02020603050405020304" pitchFamily="18" charset="0"/>
                <a:cs typeface="Times New Roman" panose="02020603050405020304" pitchFamily="18" charset="0"/>
              </a:rPr>
              <a:t>orbitaller</a:t>
            </a:r>
            <a:r>
              <a:rPr lang="tr-TR" altLang="tr-TR" sz="2000" dirty="0">
                <a:latin typeface="Times New Roman" panose="02020603050405020304" pitchFamily="18" charset="0"/>
                <a:cs typeface="Times New Roman" panose="02020603050405020304" pitchFamily="18" charset="0"/>
              </a:rPr>
              <a:t> doludur. Yukarı ve aşağı yönelimli manyetik momentlerin oluşturduğu bantlardaki elektron sayıları, </a:t>
            </a:r>
            <a:r>
              <a:rPr lang="tr-TR" altLang="tr-TR" sz="2000" dirty="0" err="1">
                <a:latin typeface="Times New Roman" panose="02020603050405020304" pitchFamily="18" charset="0"/>
                <a:cs typeface="Times New Roman" panose="02020603050405020304" pitchFamily="18" charset="0"/>
              </a:rPr>
              <a:t>Fermi</a:t>
            </a:r>
            <a:r>
              <a:rPr lang="tr-TR" altLang="tr-TR" sz="2000" dirty="0">
                <a:latin typeface="Times New Roman" panose="02020603050405020304" pitchFamily="18" charset="0"/>
                <a:cs typeface="Times New Roman" panose="02020603050405020304" pitchFamily="18" charset="0"/>
              </a:rPr>
              <a:t> düzeyindeki enerjilerin birbirine eşitlenmesiyle ayarlanmaktadır.</a:t>
            </a:r>
          </a:p>
          <a:p>
            <a:pPr eaLnBrk="1" hangingPunct="1">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Taralı bölge, </a:t>
            </a:r>
            <a:r>
              <a:rPr lang="tr-TR" altLang="tr-TR" sz="2000" dirty="0" err="1">
                <a:latin typeface="Times New Roman" panose="02020603050405020304" pitchFamily="18" charset="0"/>
                <a:cs typeface="Times New Roman" panose="02020603050405020304" pitchFamily="18" charset="0"/>
              </a:rPr>
              <a:t>spini</a:t>
            </a:r>
            <a:r>
              <a:rPr lang="tr-TR" altLang="tr-TR" sz="2000" dirty="0">
                <a:latin typeface="Times New Roman" panose="02020603050405020304" pitchFamily="18" charset="0"/>
                <a:cs typeface="Times New Roman" panose="02020603050405020304" pitchFamily="18" charset="0"/>
              </a:rPr>
              <a:t> manyetik alanda yukarı yönelen elektronların sayısıdır.</a:t>
            </a:r>
          </a:p>
        </p:txBody>
      </p:sp>
      <p:sp>
        <p:nvSpPr>
          <p:cNvPr id="4" name="7 Metin kutusu"/>
          <p:cNvSpPr txBox="1">
            <a:spLocks noChangeArrowheads="1"/>
          </p:cNvSpPr>
          <p:nvPr/>
        </p:nvSpPr>
        <p:spPr bwMode="auto">
          <a:xfrm>
            <a:off x="1899206" y="266682"/>
            <a:ext cx="80724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a:solidFill>
                  <a:srgbClr val="FF0000"/>
                </a:solidFill>
                <a:latin typeface="Times New Roman" panose="02020603050405020304" pitchFamily="18" charset="0"/>
                <a:cs typeface="Times New Roman" panose="02020603050405020304" pitchFamily="18" charset="0"/>
              </a:rPr>
              <a:t>Mutlak Sıfırda Pauli Paramanyetizması</a:t>
            </a:r>
          </a:p>
        </p:txBody>
      </p:sp>
    </p:spTree>
    <p:extLst>
      <p:ext uri="{BB962C8B-B14F-4D97-AF65-F5344CB8AC3E}">
        <p14:creationId xmlns:p14="http://schemas.microsoft.com/office/powerpoint/2010/main" val="4157125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8 Yuvarlatılmış Dikdörtgen"/>
          <p:cNvSpPr/>
          <p:nvPr/>
        </p:nvSpPr>
        <p:spPr>
          <a:xfrm>
            <a:off x="4500563" y="5429250"/>
            <a:ext cx="2000250"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7 Yuvarlatılmış Dikdörtgen"/>
          <p:cNvSpPr/>
          <p:nvPr/>
        </p:nvSpPr>
        <p:spPr>
          <a:xfrm>
            <a:off x="2786063" y="5429250"/>
            <a:ext cx="128587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6 Yuvarlatılmış Dikdörtgen"/>
          <p:cNvSpPr/>
          <p:nvPr/>
        </p:nvSpPr>
        <p:spPr>
          <a:xfrm>
            <a:off x="1143000" y="4786313"/>
            <a:ext cx="2071688"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15 Yuvarlatılmış Dikdörtgen"/>
          <p:cNvSpPr/>
          <p:nvPr/>
        </p:nvSpPr>
        <p:spPr>
          <a:xfrm>
            <a:off x="3143250" y="4000500"/>
            <a:ext cx="3429000"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14 Yuvarlatılmış Dikdörtgen"/>
          <p:cNvSpPr/>
          <p:nvPr/>
        </p:nvSpPr>
        <p:spPr>
          <a:xfrm>
            <a:off x="3286125" y="3286125"/>
            <a:ext cx="2143125"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12 Yuvarlatılmış Dikdörtgen"/>
          <p:cNvSpPr/>
          <p:nvPr/>
        </p:nvSpPr>
        <p:spPr>
          <a:xfrm>
            <a:off x="1857375" y="1643063"/>
            <a:ext cx="528637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8" name="Object 4"/>
          <p:cNvGraphicFramePr>
            <a:graphicFrameLocks noChangeAspect="1"/>
          </p:cNvGraphicFramePr>
          <p:nvPr/>
        </p:nvGraphicFramePr>
        <p:xfrm>
          <a:off x="1835150" y="1628775"/>
          <a:ext cx="5327650" cy="739775"/>
        </p:xfrm>
        <a:graphic>
          <a:graphicData uri="http://schemas.openxmlformats.org/presentationml/2006/ole">
            <mc:AlternateContent xmlns:mc="http://schemas.openxmlformats.org/markup-compatibility/2006">
              <mc:Choice xmlns:v="urn:schemas-microsoft-com:vml" Requires="v">
                <p:oleObj spid="_x0000_s27818" name="Denklem" r:id="rId3" imgW="4038600" imgH="558800" progId="Equation.3">
                  <p:embed/>
                </p:oleObj>
              </mc:Choice>
              <mc:Fallback>
                <p:oleObj name="Denklem" r:id="rId3" imgW="4038600" imgH="558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1628775"/>
                        <a:ext cx="5327650" cy="739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10"/>
          <p:cNvGraphicFramePr>
            <a:graphicFrameLocks noChangeAspect="1"/>
          </p:cNvGraphicFramePr>
          <p:nvPr/>
        </p:nvGraphicFramePr>
        <p:xfrm>
          <a:off x="3348038" y="3357563"/>
          <a:ext cx="2016125" cy="504825"/>
        </p:xfrm>
        <a:graphic>
          <a:graphicData uri="http://schemas.openxmlformats.org/presentationml/2006/ole">
            <mc:AlternateContent xmlns:mc="http://schemas.openxmlformats.org/markup-compatibility/2006">
              <mc:Choice xmlns:v="urn:schemas-microsoft-com:vml" Requires="v">
                <p:oleObj spid="_x0000_s27819" name="Denklem" r:id="rId5" imgW="1422400" imgH="457200" progId="Equation.3">
                  <p:embed/>
                </p:oleObj>
              </mc:Choice>
              <mc:Fallback>
                <p:oleObj name="Denklem" r:id="rId5" imgW="14224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8038" y="3357563"/>
                        <a:ext cx="2016125"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12"/>
          <p:cNvGraphicFramePr>
            <a:graphicFrameLocks noChangeAspect="1"/>
          </p:cNvGraphicFramePr>
          <p:nvPr/>
        </p:nvGraphicFramePr>
        <p:xfrm>
          <a:off x="3132138" y="4005263"/>
          <a:ext cx="3311525" cy="646112"/>
        </p:xfrm>
        <a:graphic>
          <a:graphicData uri="http://schemas.openxmlformats.org/presentationml/2006/ole">
            <mc:AlternateContent xmlns:mc="http://schemas.openxmlformats.org/markup-compatibility/2006">
              <mc:Choice xmlns:v="urn:schemas-microsoft-com:vml" Requires="v">
                <p:oleObj spid="_x0000_s27820" name="Denklem" r:id="rId7" imgW="2387600" imgH="469900" progId="Equation.3">
                  <p:embed/>
                </p:oleObj>
              </mc:Choice>
              <mc:Fallback>
                <p:oleObj name="Denklem" r:id="rId7" imgW="2387600" imgH="4699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2138" y="4005263"/>
                        <a:ext cx="3311525" cy="646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5"/>
          <p:cNvGraphicFramePr>
            <a:graphicFrameLocks noChangeAspect="1"/>
          </p:cNvGraphicFramePr>
          <p:nvPr/>
        </p:nvGraphicFramePr>
        <p:xfrm>
          <a:off x="1116013" y="4797425"/>
          <a:ext cx="2016125" cy="566738"/>
        </p:xfrm>
        <a:graphic>
          <a:graphicData uri="http://schemas.openxmlformats.org/presentationml/2006/ole">
            <mc:AlternateContent xmlns:mc="http://schemas.openxmlformats.org/markup-compatibility/2006">
              <mc:Choice xmlns:v="urn:schemas-microsoft-com:vml" Requires="v">
                <p:oleObj spid="_x0000_s27821" name="Denklem" r:id="rId9" imgW="1524000" imgH="431800" progId="Equation.3">
                  <p:embed/>
                </p:oleObj>
              </mc:Choice>
              <mc:Fallback>
                <p:oleObj name="Denklem" r:id="rId9" imgW="1524000" imgH="4318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6013" y="4797425"/>
                        <a:ext cx="2016125" cy="566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 Box 14"/>
          <p:cNvSpPr txBox="1">
            <a:spLocks noChangeArrowheads="1"/>
          </p:cNvSpPr>
          <p:nvPr/>
        </p:nvSpPr>
        <p:spPr bwMode="auto">
          <a:xfrm>
            <a:off x="3203575" y="4941888"/>
            <a:ext cx="338455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60000"/>
              <a:buFont typeface="Wingdings" panose="05000000000000000000" pitchFamily="2" charset="2"/>
              <a:buNone/>
            </a:pPr>
            <a:r>
              <a:rPr lang="tr-TR" altLang="tr-TR" sz="1600" dirty="0">
                <a:latin typeface="Times New Roman" panose="02020603050405020304" pitchFamily="18" charset="0"/>
                <a:cs typeface="Times New Roman" panose="02020603050405020304" pitchFamily="18" charset="0"/>
              </a:rPr>
              <a:t> (iki üstteki denklemden)</a:t>
            </a:r>
          </a:p>
          <a:p>
            <a:pPr eaLnBrk="1" hangingPunct="1">
              <a:spcBef>
                <a:spcPct val="50000"/>
              </a:spcBef>
            </a:pPr>
            <a:endParaRPr lang="tr-TR" altLang="tr-TR" sz="1600" b="1" dirty="0">
              <a:latin typeface="Times New Roman" panose="02020603050405020304" pitchFamily="18" charset="0"/>
              <a:cs typeface="Times New Roman" panose="02020603050405020304" pitchFamily="18" charset="0"/>
            </a:endParaRPr>
          </a:p>
        </p:txBody>
      </p:sp>
      <p:graphicFrame>
        <p:nvGraphicFramePr>
          <p:cNvPr id="13" name="Object 17"/>
          <p:cNvGraphicFramePr>
            <a:graphicFrameLocks noChangeAspect="1"/>
          </p:cNvGraphicFramePr>
          <p:nvPr/>
        </p:nvGraphicFramePr>
        <p:xfrm>
          <a:off x="2843213" y="5445125"/>
          <a:ext cx="1223962" cy="652463"/>
        </p:xfrm>
        <a:graphic>
          <a:graphicData uri="http://schemas.openxmlformats.org/presentationml/2006/ole">
            <mc:AlternateContent xmlns:mc="http://schemas.openxmlformats.org/markup-compatibility/2006">
              <mc:Choice xmlns:v="urn:schemas-microsoft-com:vml" Requires="v">
                <p:oleObj spid="_x0000_s27822" name="Denklem" r:id="rId11" imgW="876300" imgH="469900" progId="Equation.3">
                  <p:embed/>
                </p:oleObj>
              </mc:Choice>
              <mc:Fallback>
                <p:oleObj name="Denklem" r:id="rId11" imgW="876300" imgH="4699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43213" y="5445125"/>
                        <a:ext cx="1223962" cy="652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9"/>
          <p:cNvGraphicFramePr>
            <a:graphicFrameLocks noChangeAspect="1"/>
          </p:cNvGraphicFramePr>
          <p:nvPr/>
        </p:nvGraphicFramePr>
        <p:xfrm>
          <a:off x="4572000" y="5445125"/>
          <a:ext cx="1944688" cy="566738"/>
        </p:xfrm>
        <a:graphic>
          <a:graphicData uri="http://schemas.openxmlformats.org/presentationml/2006/ole">
            <mc:AlternateContent xmlns:mc="http://schemas.openxmlformats.org/markup-compatibility/2006">
              <mc:Choice xmlns:v="urn:schemas-microsoft-com:vml" Requires="v">
                <p:oleObj spid="_x0000_s27823" name="Denklem" r:id="rId13" imgW="1600200" imgH="469900" progId="Equation.3">
                  <p:embed/>
                </p:oleObj>
              </mc:Choice>
              <mc:Fallback>
                <p:oleObj name="Denklem" r:id="rId13" imgW="1600200" imgH="4699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0" y="5445125"/>
                        <a:ext cx="1944688" cy="566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20 Metin kutusu"/>
          <p:cNvSpPr txBox="1">
            <a:spLocks noChangeArrowheads="1"/>
          </p:cNvSpPr>
          <p:nvPr/>
        </p:nvSpPr>
        <p:spPr bwMode="auto">
          <a:xfrm>
            <a:off x="1143000" y="4143375"/>
            <a:ext cx="2286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Durum yoğunluğu  :</a:t>
            </a:r>
          </a:p>
        </p:txBody>
      </p:sp>
      <p:sp>
        <p:nvSpPr>
          <p:cNvPr id="16" name="Rectangle 3"/>
          <p:cNvSpPr txBox="1">
            <a:spLocks noChangeArrowheads="1"/>
          </p:cNvSpPr>
          <p:nvPr/>
        </p:nvSpPr>
        <p:spPr bwMode="auto">
          <a:xfrm>
            <a:off x="502444" y="750888"/>
            <a:ext cx="7993062"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7188" indent="-357188"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80000"/>
              </a:lnSpc>
              <a:spcBef>
                <a:spcPct val="20000"/>
              </a:spcBef>
              <a:buClr>
                <a:srgbClr val="FFFFCC"/>
              </a:buClr>
              <a:buFont typeface="Wingdings" panose="05000000000000000000" pitchFamily="2" charset="2"/>
              <a:buNone/>
            </a:pPr>
            <a:r>
              <a:rPr lang="tr-TR" altLang="tr-TR" sz="2000" dirty="0">
                <a:latin typeface="Times New Roman" panose="02020603050405020304" pitchFamily="18" charset="0"/>
                <a:cs typeface="Times New Roman" panose="02020603050405020304" pitchFamily="18" charset="0"/>
              </a:rPr>
              <a:t> </a:t>
            </a:r>
          </a:p>
          <a:p>
            <a:pPr algn="just" eaLnBrk="1" hangingPunct="1">
              <a:lnSpc>
                <a:spcPct val="80000"/>
              </a:lnSpc>
              <a:spcBef>
                <a:spcPct val="20000"/>
              </a:spcBef>
            </a:pPr>
            <a:r>
              <a:rPr lang="tr-TR" altLang="tr-TR" sz="2000" dirty="0">
                <a:latin typeface="Times New Roman" panose="02020603050405020304" pitchFamily="18" charset="0"/>
                <a:cs typeface="Times New Roman" panose="02020603050405020304" pitchFamily="18" charset="0"/>
              </a:rPr>
              <a:t>     T&lt;&lt;T</a:t>
            </a:r>
            <a:r>
              <a:rPr lang="tr-TR" altLang="tr-TR" sz="2000" baseline="-25000" dirty="0">
                <a:latin typeface="Times New Roman" panose="02020603050405020304" pitchFamily="18" charset="0"/>
                <a:cs typeface="Times New Roman" panose="02020603050405020304" pitchFamily="18" charset="0"/>
              </a:rPr>
              <a:t>F</a:t>
            </a:r>
            <a:r>
              <a:rPr lang="tr-TR" altLang="tr-TR" sz="2000" dirty="0">
                <a:latin typeface="Times New Roman" panose="02020603050405020304" pitchFamily="18" charset="0"/>
                <a:cs typeface="Times New Roman" panose="02020603050405020304" pitchFamily="18" charset="0"/>
              </a:rPr>
              <a:t> için, manyetik momenti, alanla aynı yönde olan elektronların sayısı:</a:t>
            </a:r>
          </a:p>
          <a:p>
            <a:pPr algn="just" eaLnBrk="1" hangingPunct="1">
              <a:lnSpc>
                <a:spcPct val="8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Font typeface="Arial" panose="020B0604020202020204" pitchFamily="34" charset="0"/>
              <a:buChar char="•"/>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pPr>
            <a:r>
              <a:rPr lang="tr-TR" altLang="tr-TR" sz="2000" dirty="0">
                <a:latin typeface="Times New Roman" panose="02020603050405020304" pitchFamily="18" charset="0"/>
                <a:cs typeface="Times New Roman" panose="02020603050405020304" pitchFamily="18" charset="0"/>
              </a:rPr>
              <a:t>    </a:t>
            </a:r>
          </a:p>
          <a:p>
            <a:pPr algn="just" eaLnBrk="1" hangingPunct="1">
              <a:lnSpc>
                <a:spcPct val="8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pPr>
            <a:r>
              <a:rPr lang="tr-TR" altLang="tr-TR" sz="2000" dirty="0">
                <a:latin typeface="Times New Roman" panose="02020603050405020304" pitchFamily="18" charset="0"/>
                <a:cs typeface="Times New Roman" panose="02020603050405020304" pitchFamily="18" charset="0"/>
              </a:rPr>
              <a:t> </a:t>
            </a:r>
          </a:p>
          <a:p>
            <a:pPr algn="just" eaLnBrk="1" hangingPunct="1">
              <a:lnSpc>
                <a:spcPct val="8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pPr>
            <a:endParaRPr lang="tr-TR" altLang="tr-TR" sz="2000" dirty="0">
              <a:latin typeface="Times New Roman" panose="02020603050405020304" pitchFamily="18" charset="0"/>
              <a:cs typeface="Times New Roman" panose="02020603050405020304" pitchFamily="18" charset="0"/>
            </a:endParaRPr>
          </a:p>
        </p:txBody>
      </p:sp>
      <p:sp>
        <p:nvSpPr>
          <p:cNvPr id="17" name="19 Metin kutusu"/>
          <p:cNvSpPr txBox="1">
            <a:spLocks noChangeArrowheads="1"/>
          </p:cNvSpPr>
          <p:nvPr/>
        </p:nvSpPr>
        <p:spPr bwMode="auto">
          <a:xfrm>
            <a:off x="2401094" y="195263"/>
            <a:ext cx="62865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000" dirty="0">
                <a:solidFill>
                  <a:srgbClr val="FF0000"/>
                </a:solidFill>
                <a:latin typeface="Times New Roman" panose="02020603050405020304" pitchFamily="18" charset="0"/>
                <a:cs typeface="Times New Roman" panose="02020603050405020304" pitchFamily="18" charset="0"/>
              </a:rPr>
              <a:t>Serbest Elektron Gazının </a:t>
            </a:r>
            <a:r>
              <a:rPr lang="tr-TR" altLang="tr-TR" sz="2000" dirty="0" err="1">
                <a:solidFill>
                  <a:srgbClr val="FF0000"/>
                </a:solidFill>
                <a:latin typeface="Times New Roman" panose="02020603050405020304" pitchFamily="18" charset="0"/>
                <a:cs typeface="Times New Roman" panose="02020603050405020304" pitchFamily="18" charset="0"/>
              </a:rPr>
              <a:t>Paramanyetik</a:t>
            </a:r>
            <a:r>
              <a:rPr lang="tr-TR" altLang="tr-TR" sz="2000" dirty="0">
                <a:solidFill>
                  <a:srgbClr val="FF0000"/>
                </a:solidFill>
                <a:latin typeface="Times New Roman" panose="02020603050405020304" pitchFamily="18" charset="0"/>
                <a:cs typeface="Times New Roman" panose="02020603050405020304" pitchFamily="18" charset="0"/>
              </a:rPr>
              <a:t> Alınganlığı</a:t>
            </a:r>
          </a:p>
        </p:txBody>
      </p:sp>
      <p:sp>
        <p:nvSpPr>
          <p:cNvPr id="18" name="Text Box 25"/>
          <p:cNvSpPr txBox="1">
            <a:spLocks noChangeArrowheads="1"/>
          </p:cNvSpPr>
          <p:nvPr/>
        </p:nvSpPr>
        <p:spPr bwMode="auto">
          <a:xfrm>
            <a:off x="502444" y="2460466"/>
            <a:ext cx="7268684" cy="1477328"/>
          </a:xfrm>
          <a:prstGeom prst="rect">
            <a:avLst/>
          </a:prstGeom>
          <a:noFill/>
          <a:ln w="9525" algn="ctr">
            <a:noFill/>
            <a:miter lim="800000"/>
            <a:headEnd/>
            <a:tailEnd/>
          </a:ln>
          <a:effectLst/>
        </p:spPr>
        <p:txBody>
          <a:bodyPr wrap="square">
            <a:spAutoFit/>
          </a:bodyPr>
          <a:lstStyle/>
          <a:p>
            <a:pPr>
              <a:lnSpc>
                <a:spcPct val="80000"/>
              </a:lnSpc>
              <a:buClr>
                <a:schemeClr val="hlink"/>
              </a:buClr>
              <a:buFont typeface="Wingdings" pitchFamily="2" charset="2"/>
              <a:buNone/>
              <a:defRPr/>
            </a:pPr>
            <a:r>
              <a:rPr lang="tr-TR" sz="2000" dirty="0">
                <a:latin typeface="Times New Roman" pitchFamily="18" charset="0"/>
                <a:cs typeface="Times New Roman" pitchFamily="18" charset="0"/>
              </a:rPr>
              <a:t>f(ε): </a:t>
            </a:r>
            <a:r>
              <a:rPr lang="tr-TR" sz="2000" dirty="0" err="1">
                <a:latin typeface="Times New Roman" pitchFamily="18" charset="0"/>
                <a:cs typeface="Times New Roman" pitchFamily="18" charset="0"/>
              </a:rPr>
              <a:t>Fermi</a:t>
            </a:r>
            <a:r>
              <a:rPr lang="tr-TR" sz="2000" dirty="0">
                <a:latin typeface="Times New Roman" pitchFamily="18" charset="0"/>
                <a:cs typeface="Times New Roman" pitchFamily="18" charset="0"/>
              </a:rPr>
              <a:t>-</a:t>
            </a:r>
            <a:r>
              <a:rPr lang="tr-TR" sz="2000" dirty="0" err="1">
                <a:latin typeface="Times New Roman" pitchFamily="18" charset="0"/>
                <a:cs typeface="Times New Roman" pitchFamily="18" charset="0"/>
              </a:rPr>
              <a:t>Dirac</a:t>
            </a:r>
            <a:r>
              <a:rPr lang="tr-TR" sz="2000" dirty="0">
                <a:latin typeface="Times New Roman" pitchFamily="18" charset="0"/>
                <a:cs typeface="Times New Roman" pitchFamily="18" charset="0"/>
              </a:rPr>
              <a:t> dağılım </a:t>
            </a:r>
            <a:r>
              <a:rPr lang="tr-TR" sz="2000" dirty="0" err="1">
                <a:latin typeface="Times New Roman" pitchFamily="18" charset="0"/>
                <a:cs typeface="Times New Roman" pitchFamily="18" charset="0"/>
              </a:rPr>
              <a:t>fonk</a:t>
            </a:r>
            <a:r>
              <a:rPr lang="tr-TR" sz="2000" dirty="0">
                <a:latin typeface="Times New Roman" pitchFamily="18" charset="0"/>
                <a:cs typeface="Times New Roman" pitchFamily="18" charset="0"/>
              </a:rPr>
              <a:t>.      </a:t>
            </a:r>
          </a:p>
          <a:p>
            <a:pPr>
              <a:lnSpc>
                <a:spcPct val="80000"/>
              </a:lnSpc>
              <a:buClr>
                <a:schemeClr val="hlink"/>
              </a:buClr>
              <a:buFont typeface="Wingdings" pitchFamily="2" charset="2"/>
              <a:buNone/>
              <a:defRPr/>
            </a:pPr>
            <a:r>
              <a:rPr lang="tr-TR" sz="2000" dirty="0">
                <a:latin typeface="Times New Roman" pitchFamily="18" charset="0"/>
                <a:cs typeface="Times New Roman" pitchFamily="18" charset="0"/>
              </a:rPr>
              <a:t>                        </a:t>
            </a:r>
          </a:p>
          <a:p>
            <a:pPr>
              <a:lnSpc>
                <a:spcPct val="80000"/>
              </a:lnSpc>
              <a:buClr>
                <a:schemeClr val="hlink"/>
              </a:buClr>
              <a:buFont typeface="Wingdings" pitchFamily="2" charset="2"/>
              <a:buNone/>
              <a:defRPr/>
            </a:pPr>
            <a:r>
              <a:rPr lang="tr-TR" sz="2000" dirty="0">
                <a:latin typeface="Times New Roman" pitchFamily="18" charset="0"/>
                <a:cs typeface="Times New Roman" pitchFamily="18" charset="0"/>
              </a:rPr>
              <a:t>                   Bir spin doğrultusu için </a:t>
            </a:r>
            <a:r>
              <a:rPr lang="tr-TR" sz="2000" dirty="0" err="1">
                <a:latin typeface="Times New Roman" pitchFamily="18" charset="0"/>
                <a:cs typeface="Times New Roman" pitchFamily="18" charset="0"/>
              </a:rPr>
              <a:t>orbital</a:t>
            </a:r>
            <a:r>
              <a:rPr lang="tr-TR" sz="2000" dirty="0">
                <a:latin typeface="Times New Roman" pitchFamily="18" charset="0"/>
                <a:cs typeface="Times New Roman" pitchFamily="18" charset="0"/>
              </a:rPr>
              <a:t> durum yoğunluğu.</a:t>
            </a:r>
          </a:p>
          <a:p>
            <a:pPr>
              <a:lnSpc>
                <a:spcPct val="80000"/>
              </a:lnSpc>
              <a:buClr>
                <a:schemeClr val="hlink"/>
              </a:buClr>
              <a:buFont typeface="Wingdings" pitchFamily="2" charset="2"/>
              <a:buChar char="q"/>
              <a:defRPr/>
            </a:pPr>
            <a:endParaRPr lang="tr-TR" sz="2000" dirty="0">
              <a:latin typeface="Times New Roman" pitchFamily="18" charset="0"/>
              <a:cs typeface="Times New Roman" pitchFamily="18" charset="0"/>
            </a:endParaRPr>
          </a:p>
          <a:p>
            <a:pPr>
              <a:lnSpc>
                <a:spcPct val="80000"/>
              </a:lnSpc>
              <a:spcBef>
                <a:spcPct val="50000"/>
              </a:spcBef>
              <a:buClr>
                <a:schemeClr val="hlink"/>
              </a:buClr>
              <a:buFont typeface="Wingdings" pitchFamily="2" charset="2"/>
              <a:buChar char="q"/>
              <a:defRPr/>
            </a:pPr>
            <a:endParaRPr lang="tr-TR" sz="2000" u="sng" dirty="0">
              <a:solidFill>
                <a:schemeClr val="bg1"/>
              </a:solidFill>
              <a:effectDag name="">
                <a:cont type="tree" name="">
                  <a:effect ref="fillLine"/>
                  <a:outerShdw dist="38100" dir="13500000" algn="br">
                    <a:srgbClr val="4C4CE5"/>
                  </a:outerShdw>
                </a:cont>
                <a:cont type="tree" name="">
                  <a:effect ref="fillLine"/>
                  <a:outerShdw dist="38100" dir="2700000" algn="tl">
                    <a:srgbClr val="00005B"/>
                  </a:outerShdw>
                </a:cont>
                <a:effect ref="fillLine"/>
              </a:effectDag>
              <a:latin typeface="Times New Roman" pitchFamily="18" charset="0"/>
              <a:cs typeface="Times New Roman" pitchFamily="18" charset="0"/>
            </a:endParaRPr>
          </a:p>
        </p:txBody>
      </p:sp>
    </p:spTree>
    <p:extLst>
      <p:ext uri="{BB962C8B-B14F-4D97-AF65-F5344CB8AC3E}">
        <p14:creationId xmlns:p14="http://schemas.microsoft.com/office/powerpoint/2010/main" val="3269479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6 Yuvarlatılmış Dikdörtgen"/>
          <p:cNvSpPr/>
          <p:nvPr/>
        </p:nvSpPr>
        <p:spPr>
          <a:xfrm>
            <a:off x="1143000" y="5286375"/>
            <a:ext cx="2857500" cy="7858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35 Yuvarlatılmış Dikdörtgen"/>
          <p:cNvSpPr/>
          <p:nvPr/>
        </p:nvSpPr>
        <p:spPr>
          <a:xfrm>
            <a:off x="5857875" y="4572000"/>
            <a:ext cx="242887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34 Yuvarlatılmış Dikdörtgen"/>
          <p:cNvSpPr/>
          <p:nvPr/>
        </p:nvSpPr>
        <p:spPr>
          <a:xfrm>
            <a:off x="4572000" y="4572000"/>
            <a:ext cx="100012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33 Yuvarlatılmış Dikdörtgen"/>
          <p:cNvSpPr/>
          <p:nvPr/>
        </p:nvSpPr>
        <p:spPr>
          <a:xfrm>
            <a:off x="785813" y="4572000"/>
            <a:ext cx="3357562"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32 Yuvarlatılmış Dikdörtgen"/>
          <p:cNvSpPr/>
          <p:nvPr/>
        </p:nvSpPr>
        <p:spPr>
          <a:xfrm>
            <a:off x="1857375" y="3214688"/>
            <a:ext cx="5786438"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31 Yuvarlatılmış Dikdörtgen"/>
          <p:cNvSpPr/>
          <p:nvPr/>
        </p:nvSpPr>
        <p:spPr>
          <a:xfrm>
            <a:off x="5929313" y="1852613"/>
            <a:ext cx="2000250"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30 Yuvarlatılmış Dikdörtgen"/>
          <p:cNvSpPr/>
          <p:nvPr/>
        </p:nvSpPr>
        <p:spPr>
          <a:xfrm>
            <a:off x="4214813" y="1793875"/>
            <a:ext cx="157162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29 Yuvarlatılmış Dikdörtgen"/>
          <p:cNvSpPr/>
          <p:nvPr/>
        </p:nvSpPr>
        <p:spPr>
          <a:xfrm>
            <a:off x="1589088" y="1722438"/>
            <a:ext cx="2357437" cy="7858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1" name="28 Yuvarlatılmış Dikdörtgen"/>
          <p:cNvSpPr/>
          <p:nvPr/>
        </p:nvSpPr>
        <p:spPr>
          <a:xfrm>
            <a:off x="6089650" y="1143000"/>
            <a:ext cx="1125538" cy="5794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Text Box 9"/>
          <p:cNvSpPr txBox="1">
            <a:spLocks noChangeArrowheads="1"/>
          </p:cNvSpPr>
          <p:nvPr/>
        </p:nvSpPr>
        <p:spPr bwMode="auto">
          <a:xfrm>
            <a:off x="652463" y="857250"/>
            <a:ext cx="7491412"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tx1"/>
              </a:buClr>
              <a:buSzPct val="100000"/>
              <a:buFont typeface="Wingdings" panose="05000000000000000000" pitchFamily="2" charset="2"/>
              <a:buChar char="q"/>
            </a:pPr>
            <a:r>
              <a:rPr lang="tr-TR" altLang="tr-TR" sz="1600" dirty="0">
                <a:solidFill>
                  <a:srgbClr val="000099"/>
                </a:solidFill>
                <a:latin typeface="Times New Roman" panose="02020603050405020304" pitchFamily="18" charset="0"/>
                <a:cs typeface="Times New Roman" panose="02020603050405020304" pitchFamily="18" charset="0"/>
              </a:rPr>
              <a:t>      </a:t>
            </a:r>
            <a:r>
              <a:rPr lang="tr-TR" altLang="tr-TR" sz="1600" dirty="0">
                <a:latin typeface="Times New Roman" panose="02020603050405020304" pitchFamily="18" charset="0"/>
                <a:cs typeface="Times New Roman" panose="02020603050405020304" pitchFamily="18" charset="0"/>
              </a:rPr>
              <a:t>N serbest </a:t>
            </a:r>
            <a:r>
              <a:rPr lang="tr-TR" altLang="tr-TR" sz="1600" dirty="0" err="1">
                <a:latin typeface="Times New Roman" panose="02020603050405020304" pitchFamily="18" charset="0"/>
                <a:cs typeface="Times New Roman" panose="02020603050405020304" pitchFamily="18" charset="0"/>
              </a:rPr>
              <a:t>elektronlu</a:t>
            </a:r>
            <a:r>
              <a:rPr lang="tr-TR" altLang="tr-TR" sz="1600" dirty="0">
                <a:latin typeface="Times New Roman" panose="02020603050405020304" pitchFamily="18" charset="0"/>
                <a:cs typeface="Times New Roman" panose="02020603050405020304" pitchFamily="18" charset="0"/>
              </a:rPr>
              <a:t> bir sistemde, sistemin nüfuslanmış </a:t>
            </a:r>
            <a:r>
              <a:rPr lang="tr-TR" altLang="tr-TR" sz="1600" dirty="0" err="1">
                <a:latin typeface="Times New Roman" panose="02020603050405020304" pitchFamily="18" charset="0"/>
                <a:cs typeface="Times New Roman" panose="02020603050405020304" pitchFamily="18" charset="0"/>
              </a:rPr>
              <a:t>orbitalleri</a:t>
            </a:r>
            <a:r>
              <a:rPr lang="tr-TR" altLang="tr-TR" sz="1600" dirty="0">
                <a:latin typeface="Times New Roman" panose="02020603050405020304" pitchFamily="18" charset="0"/>
                <a:cs typeface="Times New Roman" panose="02020603050405020304" pitchFamily="18" charset="0"/>
              </a:rPr>
              <a:t>, k uzayında </a:t>
            </a:r>
            <a:r>
              <a:rPr lang="tr-TR" altLang="tr-TR" sz="1600" dirty="0" err="1">
                <a:latin typeface="Times New Roman" panose="02020603050405020304" pitchFamily="18" charset="0"/>
                <a:cs typeface="Times New Roman" panose="02020603050405020304" pitchFamily="18" charset="0"/>
              </a:rPr>
              <a:t>k</a:t>
            </a:r>
            <a:r>
              <a:rPr lang="tr-TR" altLang="tr-TR" sz="1600" baseline="-25000" dirty="0" err="1">
                <a:latin typeface="Times New Roman" panose="02020603050405020304" pitchFamily="18" charset="0"/>
                <a:cs typeface="Times New Roman" panose="02020603050405020304" pitchFamily="18" charset="0"/>
              </a:rPr>
              <a:t>F</a:t>
            </a: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tx1"/>
              </a:buClr>
              <a:buSzPct val="100000"/>
            </a:pPr>
            <a:r>
              <a:rPr lang="tr-TR" altLang="tr-TR" sz="1600" dirty="0">
                <a:latin typeface="Times New Roman" panose="02020603050405020304" pitchFamily="18" charset="0"/>
                <a:cs typeface="Times New Roman" panose="02020603050405020304" pitchFamily="18" charset="0"/>
              </a:rPr>
              <a:t>         yarıçaplı bir küreyi doldurur.</a:t>
            </a:r>
          </a:p>
          <a:p>
            <a:pPr eaLnBrk="1" hangingPunct="1">
              <a:lnSpc>
                <a:spcPct val="80000"/>
              </a:lnSpc>
              <a:buClr>
                <a:schemeClr val="tx1"/>
              </a:buClr>
              <a:buSzPct val="100000"/>
              <a:buFont typeface="Wingdings" panose="05000000000000000000" pitchFamily="2" charset="2"/>
              <a:buChar char="q"/>
            </a:pPr>
            <a:r>
              <a:rPr lang="tr-TR" altLang="tr-TR" sz="1600" dirty="0">
                <a:latin typeface="Times New Roman" panose="02020603050405020304" pitchFamily="18" charset="0"/>
                <a:cs typeface="Times New Roman" panose="02020603050405020304" pitchFamily="18" charset="0"/>
              </a:rPr>
              <a:t>      Bu kürenin yüzeyi, </a:t>
            </a:r>
            <a:r>
              <a:rPr lang="tr-TR" altLang="tr-TR" sz="1600" dirty="0" err="1">
                <a:latin typeface="Times New Roman" panose="02020603050405020304" pitchFamily="18" charset="0"/>
                <a:cs typeface="Times New Roman" panose="02020603050405020304" pitchFamily="18" charset="0"/>
              </a:rPr>
              <a:t>Fermi</a:t>
            </a:r>
            <a:r>
              <a:rPr lang="tr-TR" altLang="tr-TR" sz="1600" dirty="0">
                <a:latin typeface="Times New Roman" panose="02020603050405020304" pitchFamily="18" charset="0"/>
                <a:cs typeface="Times New Roman" panose="02020603050405020304" pitchFamily="18" charset="0"/>
              </a:rPr>
              <a:t> yüzeyi olarak bilinir ve enerjisi, </a:t>
            </a:r>
          </a:p>
          <a:p>
            <a:pPr eaLnBrk="1" hangingPunct="1">
              <a:lnSpc>
                <a:spcPct val="80000"/>
              </a:lnSpc>
              <a:buClr>
                <a:schemeClr val="tx1"/>
              </a:buClr>
              <a:buSzPct val="100000"/>
              <a:buFont typeface="Wingdings" panose="05000000000000000000" pitchFamily="2" charset="2"/>
              <a:buChar char="q"/>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tx1"/>
              </a:buClr>
              <a:buSzPct val="100000"/>
            </a:pPr>
            <a:r>
              <a:rPr lang="tr-TR" altLang="tr-TR" sz="1600" dirty="0">
                <a:latin typeface="Times New Roman" panose="02020603050405020304" pitchFamily="18" charset="0"/>
                <a:cs typeface="Times New Roman" panose="02020603050405020304" pitchFamily="18" charset="0"/>
              </a:rPr>
              <a:t>                                                       </a:t>
            </a:r>
          </a:p>
        </p:txBody>
      </p:sp>
      <p:sp>
        <p:nvSpPr>
          <p:cNvPr id="13" name="Text Box 12"/>
          <p:cNvSpPr txBox="1">
            <a:spLocks noChangeArrowheads="1"/>
          </p:cNvSpPr>
          <p:nvPr/>
        </p:nvSpPr>
        <p:spPr bwMode="auto">
          <a:xfrm>
            <a:off x="7210425" y="1284288"/>
            <a:ext cx="790575"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60000"/>
              <a:buFont typeface="Wingdings" panose="05000000000000000000" pitchFamily="2" charset="2"/>
              <a:buNone/>
            </a:pPr>
            <a:r>
              <a:rPr lang="tr-TR" altLang="tr-TR" sz="1600" dirty="0" err="1">
                <a:latin typeface="Times New Roman" panose="02020603050405020304" pitchFamily="18" charset="0"/>
                <a:cs typeface="Times New Roman" panose="02020603050405020304" pitchFamily="18" charset="0"/>
              </a:rPr>
              <a:t>dir</a:t>
            </a:r>
            <a:r>
              <a:rPr lang="tr-TR" altLang="tr-TR" sz="1600" dirty="0">
                <a:latin typeface="Times New Roman" panose="02020603050405020304" pitchFamily="18" charset="0"/>
                <a:cs typeface="Times New Roman" panose="02020603050405020304" pitchFamily="18" charset="0"/>
              </a:rPr>
              <a:t>.</a:t>
            </a:r>
          </a:p>
          <a:p>
            <a:pPr eaLnBrk="1" hangingPunct="1">
              <a:spcBef>
                <a:spcPct val="50000"/>
              </a:spcBef>
            </a:pPr>
            <a:endParaRPr lang="tr-TR" altLang="tr-TR" sz="1600" dirty="0">
              <a:latin typeface="Times New Roman" panose="02020603050405020304" pitchFamily="18" charset="0"/>
              <a:cs typeface="Times New Roman" panose="02020603050405020304" pitchFamily="18" charset="0"/>
            </a:endParaRPr>
          </a:p>
        </p:txBody>
      </p:sp>
      <p:sp>
        <p:nvSpPr>
          <p:cNvPr id="14" name="Text Box 21"/>
          <p:cNvSpPr txBox="1">
            <a:spLocks noChangeArrowheads="1"/>
          </p:cNvSpPr>
          <p:nvPr/>
        </p:nvSpPr>
        <p:spPr bwMode="auto">
          <a:xfrm>
            <a:off x="708025" y="2571750"/>
            <a:ext cx="76327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solidFill>
                  <a:srgbClr val="000099"/>
                </a:solidFill>
                <a:latin typeface="Times New Roman" panose="02020603050405020304" pitchFamily="18" charset="0"/>
                <a:cs typeface="Times New Roman" panose="02020603050405020304" pitchFamily="18" charset="0"/>
              </a:rPr>
              <a:t>    </a:t>
            </a:r>
            <a:r>
              <a:rPr lang="tr-TR" altLang="tr-TR" sz="1600">
                <a:latin typeface="Times New Roman" panose="02020603050405020304" pitchFamily="18" charset="0"/>
                <a:cs typeface="Times New Roman" panose="02020603050405020304" pitchFamily="18" charset="0"/>
              </a:rPr>
              <a:t>Bu denklem, k</a:t>
            </a:r>
            <a:r>
              <a:rPr lang="tr-TR" altLang="tr-TR" sz="1600" baseline="-25000">
                <a:latin typeface="Times New Roman" panose="02020603050405020304" pitchFamily="18" charset="0"/>
                <a:cs typeface="Times New Roman" panose="02020603050405020304" pitchFamily="18" charset="0"/>
              </a:rPr>
              <a:t>B</a:t>
            </a:r>
            <a:r>
              <a:rPr lang="tr-TR" altLang="tr-TR" sz="1600">
                <a:latin typeface="Times New Roman" panose="02020603050405020304" pitchFamily="18" charset="0"/>
                <a:cs typeface="Times New Roman" panose="02020603050405020304" pitchFamily="18" charset="0"/>
              </a:rPr>
              <a:t>T &lt;&lt;ε</a:t>
            </a:r>
            <a:r>
              <a:rPr lang="tr-TR" altLang="tr-TR" sz="1600" baseline="-25000">
                <a:latin typeface="Times New Roman" panose="02020603050405020304" pitchFamily="18" charset="0"/>
                <a:cs typeface="Times New Roman" panose="02020603050405020304" pitchFamily="18" charset="0"/>
              </a:rPr>
              <a:t>F</a:t>
            </a:r>
            <a:r>
              <a:rPr lang="tr-TR" altLang="tr-TR" sz="1600">
                <a:latin typeface="Times New Roman" panose="02020603050405020304" pitchFamily="18" charset="0"/>
                <a:cs typeface="Times New Roman" panose="02020603050405020304" pitchFamily="18" charset="0"/>
              </a:rPr>
              <a:t>  yaklaşımı altında yazılmıştır.</a:t>
            </a:r>
          </a:p>
          <a:p>
            <a:pPr eaLnBrk="1" hangingPunct="1"/>
            <a:r>
              <a:rPr lang="tr-TR" altLang="tr-TR" sz="1600">
                <a:latin typeface="Times New Roman" panose="02020603050405020304" pitchFamily="18" charset="0"/>
                <a:cs typeface="Times New Roman" panose="02020603050405020304" pitchFamily="18" charset="0"/>
              </a:rPr>
              <a:t>    manyetik momentleri, manyetik alanla aynı olamayıp zıt yönlü olan elektronların sayısı:</a:t>
            </a:r>
          </a:p>
          <a:p>
            <a:pPr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sp>
        <p:nvSpPr>
          <p:cNvPr id="15" name="Text Box 24"/>
          <p:cNvSpPr txBox="1">
            <a:spLocks noChangeArrowheads="1"/>
          </p:cNvSpPr>
          <p:nvPr/>
        </p:nvSpPr>
        <p:spPr bwMode="auto">
          <a:xfrm>
            <a:off x="852488" y="4021138"/>
            <a:ext cx="74168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Bu şekilde yönelime sahip olan manyetik momentlerin mıknatıslanması:</a:t>
            </a:r>
          </a:p>
        </p:txBody>
      </p:sp>
      <p:sp>
        <p:nvSpPr>
          <p:cNvPr id="16" name="Text Box 42"/>
          <p:cNvSpPr txBox="1">
            <a:spLocks noChangeArrowheads="1"/>
          </p:cNvSpPr>
          <p:nvPr/>
        </p:nvSpPr>
        <p:spPr bwMode="auto">
          <a:xfrm>
            <a:off x="4092575" y="5532438"/>
            <a:ext cx="30956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olarak bulunur.</a:t>
            </a:r>
          </a:p>
        </p:txBody>
      </p:sp>
      <p:graphicFrame>
        <p:nvGraphicFramePr>
          <p:cNvPr id="17" name="Object 10"/>
          <p:cNvGraphicFramePr>
            <a:graphicFrameLocks noChangeAspect="1"/>
          </p:cNvGraphicFramePr>
          <p:nvPr/>
        </p:nvGraphicFramePr>
        <p:xfrm>
          <a:off x="6197600" y="1168400"/>
          <a:ext cx="863600" cy="514350"/>
        </p:xfrm>
        <a:graphic>
          <a:graphicData uri="http://schemas.openxmlformats.org/presentationml/2006/ole">
            <mc:AlternateContent xmlns:mc="http://schemas.openxmlformats.org/markup-compatibility/2006">
              <mc:Choice xmlns:v="urn:schemas-microsoft-com:vml" Requires="v">
                <p:oleObj spid="_x0000_s28864" name="Equation" r:id="rId3" imgW="711000" imgH="419040" progId="Equation.DSMT4">
                  <p:embed/>
                </p:oleObj>
              </mc:Choice>
              <mc:Fallback>
                <p:oleObj name="Equation" r:id="rId3" imgW="711000" imgH="41904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97600" y="1168400"/>
                        <a:ext cx="863600" cy="514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3"/>
          <p:cNvGraphicFramePr>
            <a:graphicFrameLocks noChangeAspect="1"/>
          </p:cNvGraphicFramePr>
          <p:nvPr/>
        </p:nvGraphicFramePr>
        <p:xfrm>
          <a:off x="1636713" y="1778000"/>
          <a:ext cx="2303462" cy="720725"/>
        </p:xfrm>
        <a:graphic>
          <a:graphicData uri="http://schemas.openxmlformats.org/presentationml/2006/ole">
            <mc:AlternateContent xmlns:mc="http://schemas.openxmlformats.org/markup-compatibility/2006">
              <mc:Choice xmlns:v="urn:schemas-microsoft-com:vml" Requires="v">
                <p:oleObj spid="_x0000_s28865" name="Denklem" r:id="rId5" imgW="1943100" imgH="546100" progId="Equation.3">
                  <p:embed/>
                </p:oleObj>
              </mc:Choice>
              <mc:Fallback>
                <p:oleObj name="Denklem" r:id="rId5" imgW="1943100" imgH="546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6713" y="1778000"/>
                        <a:ext cx="2303462"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5"/>
          <p:cNvGraphicFramePr>
            <a:graphicFrameLocks noChangeAspect="1"/>
          </p:cNvGraphicFramePr>
          <p:nvPr/>
        </p:nvGraphicFramePr>
        <p:xfrm>
          <a:off x="4214813" y="1857375"/>
          <a:ext cx="1571625" cy="822325"/>
        </p:xfrm>
        <a:graphic>
          <a:graphicData uri="http://schemas.openxmlformats.org/presentationml/2006/ole">
            <mc:AlternateContent xmlns:mc="http://schemas.openxmlformats.org/markup-compatibility/2006">
              <mc:Choice xmlns:v="urn:schemas-microsoft-com:vml" Requires="v">
                <p:oleObj spid="_x0000_s28866" name="Denklem" r:id="rId7" imgW="1155700" imgH="723900" progId="Equation.3">
                  <p:embed/>
                </p:oleObj>
              </mc:Choice>
              <mc:Fallback>
                <p:oleObj name="Denklem" r:id="rId7" imgW="1155700" imgH="7239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4813" y="1857375"/>
                        <a:ext cx="1571625" cy="822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7"/>
          <p:cNvGraphicFramePr>
            <a:graphicFrameLocks noChangeAspect="1"/>
          </p:cNvGraphicFramePr>
          <p:nvPr/>
        </p:nvGraphicFramePr>
        <p:xfrm>
          <a:off x="5942013" y="1838325"/>
          <a:ext cx="2016125" cy="661988"/>
        </p:xfrm>
        <a:graphic>
          <a:graphicData uri="http://schemas.openxmlformats.org/presentationml/2006/ole">
            <mc:AlternateContent xmlns:mc="http://schemas.openxmlformats.org/markup-compatibility/2006">
              <mc:Choice xmlns:v="urn:schemas-microsoft-com:vml" Requires="v">
                <p:oleObj spid="_x0000_s28867" name="Denklem" r:id="rId9" imgW="1422400" imgH="469900" progId="Equation.3">
                  <p:embed/>
                </p:oleObj>
              </mc:Choice>
              <mc:Fallback>
                <p:oleObj name="Denklem" r:id="rId9" imgW="1422400" imgH="4699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2013" y="1838325"/>
                        <a:ext cx="2016125" cy="661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2"/>
          <p:cNvGraphicFramePr>
            <a:graphicFrameLocks noChangeAspect="1"/>
          </p:cNvGraphicFramePr>
          <p:nvPr/>
        </p:nvGraphicFramePr>
        <p:xfrm>
          <a:off x="1908175" y="3213100"/>
          <a:ext cx="5688013" cy="771525"/>
        </p:xfrm>
        <a:graphic>
          <a:graphicData uri="http://schemas.openxmlformats.org/presentationml/2006/ole">
            <mc:AlternateContent xmlns:mc="http://schemas.openxmlformats.org/markup-compatibility/2006">
              <mc:Choice xmlns:v="urn:schemas-microsoft-com:vml" Requires="v">
                <p:oleObj spid="_x0000_s28868" name="Denklem" r:id="rId11" imgW="3670200" imgH="495000" progId="Equation.3">
                  <p:embed/>
                </p:oleObj>
              </mc:Choice>
              <mc:Fallback>
                <p:oleObj name="Denklem" r:id="rId11" imgW="3670200" imgH="4950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8175" y="3213100"/>
                        <a:ext cx="5688013" cy="77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5"/>
          <p:cNvGraphicFramePr>
            <a:graphicFrameLocks noChangeAspect="1"/>
          </p:cNvGraphicFramePr>
          <p:nvPr/>
        </p:nvGraphicFramePr>
        <p:xfrm>
          <a:off x="971550" y="4652963"/>
          <a:ext cx="3024188" cy="396875"/>
        </p:xfrm>
        <a:graphic>
          <a:graphicData uri="http://schemas.openxmlformats.org/presentationml/2006/ole">
            <mc:AlternateContent xmlns:mc="http://schemas.openxmlformats.org/markup-compatibility/2006">
              <mc:Choice xmlns:v="urn:schemas-microsoft-com:vml" Requires="v">
                <p:oleObj spid="_x0000_s28869" name="Denklem" r:id="rId13" imgW="2108200" imgH="279400" progId="Equation.3">
                  <p:embed/>
                </p:oleObj>
              </mc:Choice>
              <mc:Fallback>
                <p:oleObj name="Denklem" r:id="rId13" imgW="2108200" imgH="2794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1550" y="4652963"/>
                        <a:ext cx="3024188"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7"/>
          <p:cNvGraphicFramePr>
            <a:graphicFrameLocks noChangeAspect="1"/>
          </p:cNvGraphicFramePr>
          <p:nvPr/>
        </p:nvGraphicFramePr>
        <p:xfrm>
          <a:off x="4572000" y="4652963"/>
          <a:ext cx="1008063" cy="536575"/>
        </p:xfrm>
        <a:graphic>
          <a:graphicData uri="http://schemas.openxmlformats.org/presentationml/2006/ole">
            <mc:AlternateContent xmlns:mc="http://schemas.openxmlformats.org/markup-compatibility/2006">
              <mc:Choice xmlns:v="urn:schemas-microsoft-com:vml" Requires="v">
                <p:oleObj spid="_x0000_s28870" name="Denklem" r:id="rId15" imgW="876300" imgH="469900" progId="Equation.3">
                  <p:embed/>
                </p:oleObj>
              </mc:Choice>
              <mc:Fallback>
                <p:oleObj name="Denklem" r:id="rId15" imgW="876300" imgH="46990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4652963"/>
                        <a:ext cx="1008063" cy="536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29"/>
          <p:cNvGraphicFramePr>
            <a:graphicFrameLocks noChangeAspect="1"/>
          </p:cNvGraphicFramePr>
          <p:nvPr/>
        </p:nvGraphicFramePr>
        <p:xfrm>
          <a:off x="5868988" y="4652963"/>
          <a:ext cx="2376487" cy="517525"/>
        </p:xfrm>
        <a:graphic>
          <a:graphicData uri="http://schemas.openxmlformats.org/presentationml/2006/ole">
            <mc:AlternateContent xmlns:mc="http://schemas.openxmlformats.org/markup-compatibility/2006">
              <mc:Choice xmlns:v="urn:schemas-microsoft-com:vml" Requires="v">
                <p:oleObj spid="_x0000_s28871" name="Denklem" r:id="rId17" imgW="2146300" imgH="469900" progId="Equation.3">
                  <p:embed/>
                </p:oleObj>
              </mc:Choice>
              <mc:Fallback>
                <p:oleObj name="Denklem" r:id="rId17" imgW="2146300" imgH="4699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868988" y="4652963"/>
                        <a:ext cx="2376487" cy="517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31"/>
          <p:cNvGraphicFramePr>
            <a:graphicFrameLocks noChangeAspect="1"/>
          </p:cNvGraphicFramePr>
          <p:nvPr/>
        </p:nvGraphicFramePr>
        <p:xfrm>
          <a:off x="1187450" y="5300663"/>
          <a:ext cx="1368425" cy="641350"/>
        </p:xfrm>
        <a:graphic>
          <a:graphicData uri="http://schemas.openxmlformats.org/presentationml/2006/ole">
            <mc:AlternateContent xmlns:mc="http://schemas.openxmlformats.org/markup-compatibility/2006">
              <mc:Choice xmlns:v="urn:schemas-microsoft-com:vml" Requires="v">
                <p:oleObj spid="_x0000_s28872" name="Denklem" r:id="rId19" imgW="1079500" imgH="508000" progId="Equation.3">
                  <p:embed/>
                </p:oleObj>
              </mc:Choice>
              <mc:Fallback>
                <p:oleObj name="Denklem" r:id="rId19" imgW="1079500" imgH="5080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87450" y="5300663"/>
                        <a:ext cx="1368425" cy="641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40"/>
          <p:cNvGraphicFramePr>
            <a:graphicFrameLocks noChangeAspect="1"/>
          </p:cNvGraphicFramePr>
          <p:nvPr/>
        </p:nvGraphicFramePr>
        <p:xfrm>
          <a:off x="2916238" y="5300663"/>
          <a:ext cx="1008062" cy="614362"/>
        </p:xfrm>
        <a:graphic>
          <a:graphicData uri="http://schemas.openxmlformats.org/presentationml/2006/ole">
            <mc:AlternateContent xmlns:mc="http://schemas.openxmlformats.org/markup-compatibility/2006">
              <mc:Choice xmlns:v="urn:schemas-microsoft-com:vml" Requires="v">
                <p:oleObj spid="_x0000_s28873" name="Denklem" r:id="rId21" imgW="825500" imgH="508000" progId="Equation.3">
                  <p:embed/>
                </p:oleObj>
              </mc:Choice>
              <mc:Fallback>
                <p:oleObj name="Denklem" r:id="rId21" imgW="825500" imgH="508000"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916238" y="5300663"/>
                        <a:ext cx="1008062" cy="614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42566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5 Yuvarlatılmış Dikdörtgen"/>
          <p:cNvSpPr/>
          <p:nvPr/>
        </p:nvSpPr>
        <p:spPr>
          <a:xfrm>
            <a:off x="4000500" y="4214813"/>
            <a:ext cx="271462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4 Yuvarlatılmış Dikdörtgen"/>
          <p:cNvSpPr/>
          <p:nvPr/>
        </p:nvSpPr>
        <p:spPr>
          <a:xfrm>
            <a:off x="1071563" y="4214813"/>
            <a:ext cx="2571750"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3 Yuvarlatılmış Dikdörtgen"/>
          <p:cNvSpPr/>
          <p:nvPr/>
        </p:nvSpPr>
        <p:spPr>
          <a:xfrm>
            <a:off x="3929063" y="3286125"/>
            <a:ext cx="2571750"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12 Yuvarlatılmış Dikdörtgen"/>
          <p:cNvSpPr/>
          <p:nvPr/>
        </p:nvSpPr>
        <p:spPr>
          <a:xfrm>
            <a:off x="1857375" y="3357563"/>
            <a:ext cx="1500188"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Yuvarlatılmış Dikdörtgen"/>
          <p:cNvSpPr/>
          <p:nvPr/>
        </p:nvSpPr>
        <p:spPr>
          <a:xfrm>
            <a:off x="3357563" y="1857375"/>
            <a:ext cx="5500687" cy="10715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pic>
        <p:nvPicPr>
          <p:cNvPr id="7" name="Picture 2" descr="C:\Users\erdem\Desktop\Adsız.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337" y="146001"/>
            <a:ext cx="3043563" cy="306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3"/>
          <p:cNvSpPr>
            <a:spLocks noChangeArrowheads="1"/>
          </p:cNvSpPr>
          <p:nvPr/>
        </p:nvSpPr>
        <p:spPr bwMode="auto">
          <a:xfrm>
            <a:off x="3563938" y="908050"/>
            <a:ext cx="40386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buClr>
                <a:schemeClr val="hlink"/>
              </a:buClr>
              <a:buSzPct val="120000"/>
            </a:pPr>
            <a:r>
              <a:rPr lang="tr-TR" altLang="tr-TR">
                <a:solidFill>
                  <a:srgbClr val="FF0000"/>
                </a:solidFill>
              </a:rPr>
              <a:t>ε</a:t>
            </a:r>
            <a:r>
              <a:rPr lang="tr-TR" altLang="tr-TR" baseline="-25000">
                <a:solidFill>
                  <a:srgbClr val="FF0000"/>
                </a:solidFill>
              </a:rPr>
              <a:t>K+</a:t>
            </a:r>
            <a:r>
              <a:rPr lang="tr-TR" altLang="tr-TR">
                <a:solidFill>
                  <a:srgbClr val="FF0000"/>
                </a:solidFill>
              </a:rPr>
              <a:t> = ε(k) - µ</a:t>
            </a:r>
            <a:r>
              <a:rPr lang="tr-TR" altLang="tr-TR" baseline="-25000">
                <a:solidFill>
                  <a:srgbClr val="FF0000"/>
                </a:solidFill>
              </a:rPr>
              <a:t>0</a:t>
            </a:r>
            <a:r>
              <a:rPr lang="tr-TR" altLang="tr-TR">
                <a:solidFill>
                  <a:srgbClr val="FF0000"/>
                </a:solidFill>
              </a:rPr>
              <a:t>H      (+) spinli    </a:t>
            </a:r>
          </a:p>
          <a:p>
            <a:pPr algn="ctr" eaLnBrk="1" hangingPunct="1">
              <a:buClr>
                <a:schemeClr val="hlink"/>
              </a:buClr>
              <a:buSzPct val="120000"/>
            </a:pPr>
            <a:r>
              <a:rPr lang="tr-TR" altLang="tr-TR">
                <a:solidFill>
                  <a:srgbClr val="FF0000"/>
                </a:solidFill>
              </a:rPr>
              <a:t>ε</a:t>
            </a:r>
            <a:r>
              <a:rPr lang="tr-TR" altLang="tr-TR" baseline="-25000">
                <a:solidFill>
                  <a:srgbClr val="FF0000"/>
                </a:solidFill>
              </a:rPr>
              <a:t>K-</a:t>
            </a:r>
            <a:r>
              <a:rPr lang="tr-TR" altLang="tr-TR">
                <a:solidFill>
                  <a:srgbClr val="FF0000"/>
                </a:solidFill>
              </a:rPr>
              <a:t> = ε(k) + µ</a:t>
            </a:r>
            <a:r>
              <a:rPr lang="tr-TR" altLang="tr-TR" baseline="-25000">
                <a:solidFill>
                  <a:srgbClr val="FF0000"/>
                </a:solidFill>
              </a:rPr>
              <a:t>0</a:t>
            </a:r>
            <a:r>
              <a:rPr lang="tr-TR" altLang="tr-TR">
                <a:solidFill>
                  <a:srgbClr val="FF0000"/>
                </a:solidFill>
              </a:rPr>
              <a:t>H      (-) spinli</a:t>
            </a:r>
          </a:p>
        </p:txBody>
      </p:sp>
      <p:graphicFrame>
        <p:nvGraphicFramePr>
          <p:cNvPr id="9" name="Object 16"/>
          <p:cNvGraphicFramePr>
            <a:graphicFrameLocks noChangeAspect="1"/>
          </p:cNvGraphicFramePr>
          <p:nvPr/>
        </p:nvGraphicFramePr>
        <p:xfrm>
          <a:off x="3429000" y="1857375"/>
          <a:ext cx="5427663" cy="1052513"/>
        </p:xfrm>
        <a:graphic>
          <a:graphicData uri="http://schemas.openxmlformats.org/presentationml/2006/ole">
            <mc:AlternateContent xmlns:mc="http://schemas.openxmlformats.org/markup-compatibility/2006">
              <mc:Choice xmlns:v="urn:schemas-microsoft-com:vml" Requires="v">
                <p:oleObj spid="_x0000_s29788" name="Denklem" r:id="rId4" imgW="5676900" imgH="787400" progId="Equation.3">
                  <p:embed/>
                </p:oleObj>
              </mc:Choice>
              <mc:Fallback>
                <p:oleObj name="Denklem" r:id="rId4" imgW="5676900" imgH="7874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1857375"/>
                        <a:ext cx="5427663" cy="1052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18"/>
          <p:cNvGraphicFramePr>
            <a:graphicFrameLocks noChangeAspect="1"/>
          </p:cNvGraphicFramePr>
          <p:nvPr/>
        </p:nvGraphicFramePr>
        <p:xfrm>
          <a:off x="1908175" y="3349625"/>
          <a:ext cx="1368425" cy="722313"/>
        </p:xfrm>
        <a:graphic>
          <a:graphicData uri="http://schemas.openxmlformats.org/presentationml/2006/ole">
            <mc:AlternateContent xmlns:mc="http://schemas.openxmlformats.org/markup-compatibility/2006">
              <mc:Choice xmlns:v="urn:schemas-microsoft-com:vml" Requires="v">
                <p:oleObj spid="_x0000_s29789" name="Denklem" r:id="rId6" imgW="876240" imgH="457200" progId="Equation.3">
                  <p:embed/>
                </p:oleObj>
              </mc:Choice>
              <mc:Fallback>
                <p:oleObj name="Denklem" r:id="rId6" imgW="876240" imgH="4572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8175" y="3349625"/>
                        <a:ext cx="1368425" cy="722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0"/>
          <p:cNvGraphicFramePr>
            <a:graphicFrameLocks noChangeAspect="1"/>
          </p:cNvGraphicFramePr>
          <p:nvPr/>
        </p:nvGraphicFramePr>
        <p:xfrm>
          <a:off x="3924300" y="3286125"/>
          <a:ext cx="2449513" cy="652463"/>
        </p:xfrm>
        <a:graphic>
          <a:graphicData uri="http://schemas.openxmlformats.org/presentationml/2006/ole">
            <mc:AlternateContent xmlns:mc="http://schemas.openxmlformats.org/markup-compatibility/2006">
              <mc:Choice xmlns:v="urn:schemas-microsoft-com:vml" Requires="v">
                <p:oleObj spid="_x0000_s29790" name="Denklem" r:id="rId8" imgW="1892300" imgH="508000" progId="Equation.3">
                  <p:embed/>
                </p:oleObj>
              </mc:Choice>
              <mc:Fallback>
                <p:oleObj name="Denklem" r:id="rId8" imgW="1892300" imgH="5080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24300" y="3286125"/>
                        <a:ext cx="2449513" cy="652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3"/>
          <p:cNvGraphicFramePr>
            <a:graphicFrameLocks noChangeAspect="1"/>
          </p:cNvGraphicFramePr>
          <p:nvPr/>
        </p:nvGraphicFramePr>
        <p:xfrm>
          <a:off x="1187450" y="4240213"/>
          <a:ext cx="2376488" cy="688975"/>
        </p:xfrm>
        <a:graphic>
          <a:graphicData uri="http://schemas.openxmlformats.org/presentationml/2006/ole">
            <mc:AlternateContent xmlns:mc="http://schemas.openxmlformats.org/markup-compatibility/2006">
              <mc:Choice xmlns:v="urn:schemas-microsoft-com:vml" Requires="v">
                <p:oleObj spid="_x0000_s29791" name="Denklem" r:id="rId10" imgW="1676400" imgH="482600" progId="Equation.3">
                  <p:embed/>
                </p:oleObj>
              </mc:Choice>
              <mc:Fallback>
                <p:oleObj name="Denklem" r:id="rId10" imgW="1676400" imgH="4826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87450" y="4240213"/>
                        <a:ext cx="2376488" cy="688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22"/>
          <p:cNvGraphicFramePr>
            <a:graphicFrameLocks noChangeAspect="1"/>
          </p:cNvGraphicFramePr>
          <p:nvPr/>
        </p:nvGraphicFramePr>
        <p:xfrm>
          <a:off x="3995738" y="4167188"/>
          <a:ext cx="2627312" cy="762000"/>
        </p:xfrm>
        <a:graphic>
          <a:graphicData uri="http://schemas.openxmlformats.org/presentationml/2006/ole">
            <mc:AlternateContent xmlns:mc="http://schemas.openxmlformats.org/markup-compatibility/2006">
              <mc:Choice xmlns:v="urn:schemas-microsoft-com:vml" Requires="v">
                <p:oleObj spid="_x0000_s29792" name="Denklem" r:id="rId12" imgW="1676400" imgH="482600" progId="Equation.3">
                  <p:embed/>
                </p:oleObj>
              </mc:Choice>
              <mc:Fallback>
                <p:oleObj name="Denklem" r:id="rId12" imgW="1676400" imgH="482600"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95738" y="4167188"/>
                        <a:ext cx="2627312"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9"/>
          <p:cNvSpPr>
            <a:spLocks noChangeArrowheads="1"/>
          </p:cNvSpPr>
          <p:nvPr/>
        </p:nvSpPr>
        <p:spPr bwMode="auto">
          <a:xfrm>
            <a:off x="1214438" y="3562350"/>
            <a:ext cx="793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a:cs typeface="Times New Roman" panose="02020603050405020304" pitchFamily="18" charset="0"/>
              </a:rPr>
              <a:t>Not:   </a:t>
            </a:r>
            <a:endParaRPr lang="tr-TR" altLang="tr-TR"/>
          </a:p>
        </p:txBody>
      </p:sp>
      <p:sp>
        <p:nvSpPr>
          <p:cNvPr id="15" name="Text Box 26"/>
          <p:cNvSpPr txBox="1">
            <a:spLocks noChangeArrowheads="1"/>
          </p:cNvSpPr>
          <p:nvPr/>
        </p:nvSpPr>
        <p:spPr bwMode="auto">
          <a:xfrm>
            <a:off x="928688" y="5143500"/>
            <a:ext cx="829243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dirty="0">
                <a:latin typeface="Times New Roman" panose="02020603050405020304" pitchFamily="18" charset="0"/>
                <a:cs typeface="Times New Roman" panose="02020603050405020304" pitchFamily="18" charset="0"/>
              </a:rPr>
              <a:t>Böylece elde edilen mıknatıslanma T sıcaklığından bağımsız olup, deneysel sonuçlarla da iyi uyum içindedir.</a:t>
            </a:r>
          </a:p>
        </p:txBody>
      </p:sp>
    </p:spTree>
    <p:extLst>
      <p:ext uri="{BB962C8B-B14F-4D97-AF65-F5344CB8AC3E}">
        <p14:creationId xmlns:p14="http://schemas.microsoft.com/office/powerpoint/2010/main" val="3687687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2 Yuvarlatılmış Dikdörtgen"/>
          <p:cNvSpPr/>
          <p:nvPr/>
        </p:nvSpPr>
        <p:spPr>
          <a:xfrm>
            <a:off x="1176739" y="5339608"/>
            <a:ext cx="1676630" cy="70764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Rectangle 5"/>
          <p:cNvSpPr>
            <a:spLocks noChangeArrowheads="1"/>
          </p:cNvSpPr>
          <p:nvPr/>
        </p:nvSpPr>
        <p:spPr bwMode="auto">
          <a:xfrm>
            <a:off x="247975" y="549275"/>
            <a:ext cx="8135937"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buClr>
                <a:schemeClr val="hlink"/>
              </a:buClr>
              <a:buSzPct val="120000"/>
            </a:pPr>
            <a:endParaRPr lang="tr-TR" altLang="tr-TR" sz="2000" b="1" u="sng" dirty="0">
              <a:solidFill>
                <a:srgbClr val="FFCC00"/>
              </a:solidFill>
              <a:latin typeface="Times New Roman" panose="02020603050405020304" pitchFamily="18" charset="0"/>
              <a:cs typeface="Times New Roman" panose="02020603050405020304" pitchFamily="18" charset="0"/>
            </a:endParaRPr>
          </a:p>
          <a:p>
            <a:pPr eaLnBrk="1" hangingPunct="1">
              <a:buClr>
                <a:schemeClr val="hlink"/>
              </a:buClr>
              <a:buSzPct val="120000"/>
            </a:pPr>
            <a:endParaRPr lang="tr-TR" altLang="tr-TR" sz="2000" dirty="0">
              <a:solidFill>
                <a:srgbClr val="FFCC00"/>
              </a:solidFill>
              <a:latin typeface="Times New Roman" panose="02020603050405020304" pitchFamily="18" charset="0"/>
              <a:cs typeface="Times New Roman" panose="02020603050405020304" pitchFamily="18" charset="0"/>
            </a:endParaRPr>
          </a:p>
          <a:p>
            <a:pPr eaLnBrk="1" hangingPunct="1">
              <a:buClr>
                <a:schemeClr val="hlink"/>
              </a:buClr>
              <a:buSzPct val="120000"/>
            </a:pPr>
            <a:r>
              <a:rPr lang="tr-TR" altLang="tr-TR" sz="2000" dirty="0">
                <a:latin typeface="Times New Roman" panose="02020603050405020304" pitchFamily="18" charset="0"/>
                <a:cs typeface="Times New Roman" panose="02020603050405020304" pitchFamily="18" charset="0"/>
              </a:rPr>
              <a:t>         Bir </a:t>
            </a:r>
            <a:r>
              <a:rPr lang="tr-TR" altLang="tr-TR" sz="2000" dirty="0" err="1">
                <a:latin typeface="Times New Roman" panose="02020603050405020304" pitchFamily="18" charset="0"/>
                <a:cs typeface="Times New Roman" panose="02020603050405020304" pitchFamily="18" charset="0"/>
              </a:rPr>
              <a:t>ferromagnet</a:t>
            </a:r>
            <a:r>
              <a:rPr lang="tr-TR" altLang="tr-TR" sz="2000" dirty="0">
                <a:latin typeface="Times New Roman" panose="02020603050405020304" pitchFamily="18" charset="0"/>
                <a:cs typeface="Times New Roman" panose="02020603050405020304" pitchFamily="18" charset="0"/>
              </a:rPr>
              <a:t>, doğal olarak manyetik momente sahiptir. Böyle bir momentin bulunması, madde içinde elektron </a:t>
            </a:r>
            <a:r>
              <a:rPr lang="tr-TR" altLang="tr-TR" sz="2000" dirty="0" err="1">
                <a:latin typeface="Times New Roman" panose="02020603050405020304" pitchFamily="18" charset="0"/>
                <a:cs typeface="Times New Roman" panose="02020603050405020304" pitchFamily="18" charset="0"/>
              </a:rPr>
              <a:t>spinlerinin</a:t>
            </a:r>
            <a:r>
              <a:rPr lang="tr-TR" altLang="tr-TR" sz="2000" dirty="0">
                <a:latin typeface="Times New Roman" panose="02020603050405020304" pitchFamily="18" charset="0"/>
                <a:cs typeface="Times New Roman" panose="02020603050405020304" pitchFamily="18" charset="0"/>
              </a:rPr>
              <a:t> belli bir düzen içinde bulunması gerekmektedir.</a:t>
            </a:r>
          </a:p>
        </p:txBody>
      </p:sp>
      <p:sp>
        <p:nvSpPr>
          <p:cNvPr id="4" name="Text Box 6"/>
          <p:cNvSpPr txBox="1">
            <a:spLocks noChangeArrowheads="1"/>
          </p:cNvSpPr>
          <p:nvPr/>
        </p:nvSpPr>
        <p:spPr bwMode="auto">
          <a:xfrm>
            <a:off x="684212" y="2133600"/>
            <a:ext cx="6884375"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dirty="0">
                <a:solidFill>
                  <a:srgbClr val="000099"/>
                </a:solidFill>
                <a:latin typeface="Times New Roman" panose="02020603050405020304" pitchFamily="18" charset="0"/>
                <a:cs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S </a:t>
            </a:r>
            <a:r>
              <a:rPr lang="tr-TR" altLang="tr-TR" sz="2000" dirty="0" err="1">
                <a:latin typeface="Times New Roman" panose="02020603050405020304" pitchFamily="18" charset="0"/>
                <a:cs typeface="Times New Roman" panose="02020603050405020304" pitchFamily="18" charset="0"/>
              </a:rPr>
              <a:t>spinine</a:t>
            </a:r>
            <a:r>
              <a:rPr lang="tr-TR" altLang="tr-TR" sz="2000" dirty="0">
                <a:latin typeface="Times New Roman" panose="02020603050405020304" pitchFamily="18" charset="0"/>
                <a:cs typeface="Times New Roman" panose="02020603050405020304" pitchFamily="18" charset="0"/>
              </a:rPr>
              <a:t> sahip N iyondan oluşan bir </a:t>
            </a:r>
            <a:r>
              <a:rPr lang="tr-TR" altLang="tr-TR" sz="2000" dirty="0" err="1">
                <a:latin typeface="Times New Roman" panose="02020603050405020304" pitchFamily="18" charset="0"/>
                <a:cs typeface="Times New Roman" panose="02020603050405020304" pitchFamily="18" charset="0"/>
              </a:rPr>
              <a:t>paramagnet</a:t>
            </a:r>
            <a:r>
              <a:rPr lang="tr-TR" altLang="tr-TR" sz="2000" dirty="0">
                <a:latin typeface="Times New Roman" panose="02020603050405020304" pitchFamily="18" charset="0"/>
                <a:cs typeface="Times New Roman" panose="02020603050405020304" pitchFamily="18" charset="0"/>
              </a:rPr>
              <a:t> düşünelim. Verilen bir iç etkileşme sonunda manyetik momentler birbirine paralele hale gelebilir. Böylece bir </a:t>
            </a:r>
            <a:r>
              <a:rPr lang="tr-TR" altLang="tr-TR" sz="2000" dirty="0" err="1">
                <a:latin typeface="Times New Roman" panose="02020603050405020304" pitchFamily="18" charset="0"/>
                <a:cs typeface="Times New Roman" panose="02020603050405020304" pitchFamily="18" charset="0"/>
              </a:rPr>
              <a:t>Ferromagnet</a:t>
            </a:r>
            <a:r>
              <a:rPr lang="tr-TR" altLang="tr-TR" sz="2000" dirty="0">
                <a:latin typeface="Times New Roman" panose="02020603050405020304" pitchFamily="18" charset="0"/>
                <a:cs typeface="Times New Roman" panose="02020603050405020304" pitchFamily="18" charset="0"/>
              </a:rPr>
              <a:t> elde etmiş oluruz. Bu etkileşmeye değişim alanı diyoruz ve B</a:t>
            </a:r>
            <a:r>
              <a:rPr lang="tr-TR" altLang="tr-TR" sz="2000" baseline="-25000" dirty="0">
                <a:latin typeface="Times New Roman" panose="02020603050405020304" pitchFamily="18" charset="0"/>
                <a:cs typeface="Times New Roman" panose="02020603050405020304" pitchFamily="18" charset="0"/>
              </a:rPr>
              <a:t>E</a:t>
            </a:r>
            <a:r>
              <a:rPr lang="tr-TR" altLang="tr-TR" sz="2000" dirty="0">
                <a:latin typeface="Times New Roman" panose="02020603050405020304" pitchFamily="18" charset="0"/>
                <a:cs typeface="Times New Roman" panose="02020603050405020304" pitchFamily="18" charset="0"/>
              </a:rPr>
              <a:t> ile tanımlıyoruz. Değişim alanının genliği 10</a:t>
            </a:r>
            <a:r>
              <a:rPr lang="tr-TR" altLang="tr-TR" sz="2000" baseline="30000" dirty="0">
                <a:latin typeface="Times New Roman" panose="02020603050405020304" pitchFamily="18" charset="0"/>
                <a:cs typeface="Times New Roman" panose="02020603050405020304" pitchFamily="18" charset="0"/>
              </a:rPr>
              <a:t>7 </a:t>
            </a:r>
            <a:r>
              <a:rPr lang="tr-TR" altLang="tr-TR" sz="2000" dirty="0">
                <a:latin typeface="Times New Roman" panose="02020603050405020304" pitchFamily="18" charset="0"/>
                <a:cs typeface="Times New Roman" panose="02020603050405020304" pitchFamily="18" charset="0"/>
              </a:rPr>
              <a:t>Gauss mertebesinde olmalıdır. mıknatıslanma ise B</a:t>
            </a:r>
            <a:r>
              <a:rPr lang="tr-TR" altLang="tr-TR" sz="2000" baseline="-25000" dirty="0">
                <a:latin typeface="Times New Roman" panose="02020603050405020304" pitchFamily="18" charset="0"/>
                <a:cs typeface="Times New Roman" panose="02020603050405020304" pitchFamily="18" charset="0"/>
              </a:rPr>
              <a:t>E</a:t>
            </a:r>
            <a:r>
              <a:rPr lang="tr-TR" altLang="tr-TR" sz="2000" dirty="0">
                <a:latin typeface="Times New Roman" panose="02020603050405020304" pitchFamily="18" charset="0"/>
                <a:cs typeface="Times New Roman" panose="02020603050405020304" pitchFamily="18" charset="0"/>
              </a:rPr>
              <a:t> alanı ile orantılı olmalıdır. Çünkü, mıknatıslanma birim hacim başına manyetik momenttir. manyetik momentleri düzenleyen etki B</a:t>
            </a:r>
            <a:r>
              <a:rPr lang="tr-TR" altLang="tr-TR" sz="2000" baseline="-25000" dirty="0">
                <a:latin typeface="Times New Roman" panose="02020603050405020304" pitchFamily="18" charset="0"/>
                <a:cs typeface="Times New Roman" panose="02020603050405020304" pitchFamily="18" charset="0"/>
              </a:rPr>
              <a:t>E</a:t>
            </a:r>
            <a:r>
              <a:rPr lang="tr-TR" altLang="tr-TR" sz="2000" dirty="0">
                <a:latin typeface="Times New Roman" panose="02020603050405020304" pitchFamily="18" charset="0"/>
                <a:cs typeface="Times New Roman" panose="02020603050405020304" pitchFamily="18" charset="0"/>
              </a:rPr>
              <a:t> olduğundan M, B</a:t>
            </a:r>
            <a:r>
              <a:rPr lang="tr-TR" altLang="tr-TR" sz="2000" baseline="-25000" dirty="0">
                <a:latin typeface="Times New Roman" panose="02020603050405020304" pitchFamily="18" charset="0"/>
                <a:cs typeface="Times New Roman" panose="02020603050405020304" pitchFamily="18" charset="0"/>
              </a:rPr>
              <a:t>E</a:t>
            </a:r>
            <a:r>
              <a:rPr lang="tr-TR" altLang="tr-TR" sz="2000" dirty="0">
                <a:latin typeface="Times New Roman" panose="02020603050405020304" pitchFamily="18" charset="0"/>
                <a:cs typeface="Times New Roman" panose="02020603050405020304" pitchFamily="18" charset="0"/>
              </a:rPr>
              <a:t> ile orantılıdır.   </a:t>
            </a:r>
          </a:p>
          <a:p>
            <a:pPr eaLnBrk="1" hangingPunct="1"/>
            <a:r>
              <a:rPr lang="tr-TR" altLang="tr-TR" sz="2000" dirty="0">
                <a:latin typeface="Times New Roman" panose="02020603050405020304" pitchFamily="18" charset="0"/>
                <a:cs typeface="Times New Roman" panose="02020603050405020304" pitchFamily="18" charset="0"/>
              </a:rPr>
              <a:t>                                          </a:t>
            </a:r>
          </a:p>
        </p:txBody>
      </p:sp>
      <p:pic>
        <p:nvPicPr>
          <p:cNvPr id="6" name="Picture 3" descr="C:\Users\erdem\Desktop\Adsız.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6386" y="2056431"/>
            <a:ext cx="4455615" cy="2827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Object 12"/>
          <p:cNvGraphicFramePr>
            <a:graphicFrameLocks noChangeAspect="1"/>
          </p:cNvGraphicFramePr>
          <p:nvPr>
            <p:extLst>
              <p:ext uri="{D42A27DB-BD31-4B8C-83A1-F6EECF244321}">
                <p14:modId xmlns:p14="http://schemas.microsoft.com/office/powerpoint/2010/main" val="3560641198"/>
              </p:ext>
            </p:extLst>
          </p:nvPr>
        </p:nvGraphicFramePr>
        <p:xfrm>
          <a:off x="1285875" y="5419547"/>
          <a:ext cx="1428388" cy="547766"/>
        </p:xfrm>
        <a:graphic>
          <a:graphicData uri="http://schemas.openxmlformats.org/presentationml/2006/ole">
            <mc:AlternateContent xmlns:mc="http://schemas.openxmlformats.org/markup-compatibility/2006">
              <mc:Choice xmlns:v="urn:schemas-microsoft-com:vml" Requires="v">
                <p:oleObj spid="_x0000_s30739" name="Denklem" r:id="rId4" imgW="698197" imgH="266584" progId="Equation.3">
                  <p:embed/>
                </p:oleObj>
              </mc:Choice>
              <mc:Fallback>
                <p:oleObj name="Denklem" r:id="rId4" imgW="698197" imgH="266584"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85875" y="5419547"/>
                        <a:ext cx="1428388" cy="547766"/>
                      </a:xfrm>
                      <a:prstGeom prst="rect">
                        <a:avLst/>
                      </a:prstGeom>
                      <a:noFill/>
                    </p:spPr>
                  </p:pic>
                </p:oleObj>
              </mc:Fallback>
            </mc:AlternateContent>
          </a:graphicData>
        </a:graphic>
      </p:graphicFrame>
      <p:sp>
        <p:nvSpPr>
          <p:cNvPr id="8" name="10 Metin kutusu"/>
          <p:cNvSpPr txBox="1">
            <a:spLocks noChangeArrowheads="1"/>
          </p:cNvSpPr>
          <p:nvPr/>
        </p:nvSpPr>
        <p:spPr bwMode="auto">
          <a:xfrm>
            <a:off x="1285875" y="415925"/>
            <a:ext cx="77866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3200" dirty="0" err="1">
                <a:solidFill>
                  <a:srgbClr val="FF0000"/>
                </a:solidFill>
                <a:latin typeface="Times New Roman" panose="02020603050405020304" pitchFamily="18" charset="0"/>
                <a:cs typeface="Times New Roman" panose="02020603050405020304" pitchFamily="18" charset="0"/>
              </a:rPr>
              <a:t>Ferromanyetizma</a:t>
            </a:r>
            <a:r>
              <a:rPr lang="tr-TR" altLang="tr-TR" sz="3200" dirty="0">
                <a:solidFill>
                  <a:srgbClr val="FF0000"/>
                </a:solidFill>
                <a:latin typeface="Times New Roman" panose="02020603050405020304" pitchFamily="18" charset="0"/>
                <a:cs typeface="Times New Roman" panose="02020603050405020304" pitchFamily="18" charset="0"/>
              </a:rPr>
              <a:t> ve </a:t>
            </a:r>
            <a:r>
              <a:rPr lang="tr-TR" altLang="tr-TR" sz="3200" dirty="0" err="1">
                <a:solidFill>
                  <a:srgbClr val="FF0000"/>
                </a:solidFill>
                <a:latin typeface="Times New Roman" panose="02020603050405020304" pitchFamily="18" charset="0"/>
                <a:cs typeface="Times New Roman" panose="02020603050405020304" pitchFamily="18" charset="0"/>
              </a:rPr>
              <a:t>Antiferromanyetizma</a:t>
            </a:r>
            <a:endParaRPr lang="tr-TR" altLang="tr-TR" sz="3200" dirty="0">
              <a:solidFill>
                <a:srgbClr val="FF0000"/>
              </a:solidFill>
              <a:latin typeface="Times New Roman" panose="02020603050405020304" pitchFamily="18" charset="0"/>
              <a:cs typeface="Times New Roman" panose="02020603050405020304" pitchFamily="18" charset="0"/>
            </a:endParaRPr>
          </a:p>
        </p:txBody>
      </p:sp>
      <p:sp>
        <p:nvSpPr>
          <p:cNvPr id="9" name="Text Box 22"/>
          <p:cNvSpPr txBox="1">
            <a:spLocks noChangeArrowheads="1"/>
          </p:cNvSpPr>
          <p:nvPr/>
        </p:nvSpPr>
        <p:spPr bwMode="auto">
          <a:xfrm>
            <a:off x="3106574" y="5536426"/>
            <a:ext cx="3097213"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dirty="0">
                <a:latin typeface="Times New Roman" panose="02020603050405020304" pitchFamily="18" charset="0"/>
                <a:cs typeface="Times New Roman" panose="02020603050405020304" pitchFamily="18" charset="0"/>
              </a:rPr>
              <a:t>yazabiliriz.</a:t>
            </a:r>
          </a:p>
          <a:p>
            <a:pPr eaLnBrk="1" hangingPunct="1">
              <a:spcBef>
                <a:spcPct val="50000"/>
              </a:spcBef>
            </a:pPr>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142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1 Yuvarlatılmış Dikdörtgen"/>
          <p:cNvSpPr/>
          <p:nvPr/>
        </p:nvSpPr>
        <p:spPr>
          <a:xfrm>
            <a:off x="928688" y="4786313"/>
            <a:ext cx="1143000"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20 Yuvarlatılmış Dikdörtgen"/>
          <p:cNvSpPr/>
          <p:nvPr/>
        </p:nvSpPr>
        <p:spPr>
          <a:xfrm>
            <a:off x="5572125" y="3857625"/>
            <a:ext cx="857250"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9 Yuvarlatılmış Dikdörtgen"/>
          <p:cNvSpPr/>
          <p:nvPr/>
        </p:nvSpPr>
        <p:spPr>
          <a:xfrm>
            <a:off x="4000500" y="3857625"/>
            <a:ext cx="1214438"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18 Yuvarlatılmış Dikdörtgen"/>
          <p:cNvSpPr/>
          <p:nvPr/>
        </p:nvSpPr>
        <p:spPr>
          <a:xfrm>
            <a:off x="1500188" y="3929063"/>
            <a:ext cx="1714500"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17 Yuvarlatılmış Dikdörtgen"/>
          <p:cNvSpPr/>
          <p:nvPr/>
        </p:nvSpPr>
        <p:spPr>
          <a:xfrm>
            <a:off x="785813" y="2857500"/>
            <a:ext cx="1143000" cy="50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16 Yuvarlatılmış Dikdörtgen"/>
          <p:cNvSpPr/>
          <p:nvPr/>
        </p:nvSpPr>
        <p:spPr>
          <a:xfrm>
            <a:off x="4500563" y="2000250"/>
            <a:ext cx="1928812" cy="50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15 Yuvarlatılmış Dikdörtgen"/>
          <p:cNvSpPr/>
          <p:nvPr/>
        </p:nvSpPr>
        <p:spPr>
          <a:xfrm>
            <a:off x="1071563" y="2000250"/>
            <a:ext cx="1714500"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Rectangle 4"/>
          <p:cNvSpPr>
            <a:spLocks noChangeArrowheads="1"/>
          </p:cNvSpPr>
          <p:nvPr/>
        </p:nvSpPr>
        <p:spPr bwMode="auto">
          <a:xfrm>
            <a:off x="684213" y="620713"/>
            <a:ext cx="7704137" cy="558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120000"/>
            </a:pPr>
            <a:r>
              <a:rPr lang="tr-TR" altLang="tr-TR" sz="1600" dirty="0">
                <a:solidFill>
                  <a:srgbClr val="000099"/>
                </a:solidFill>
                <a:latin typeface="Times New Roman" panose="02020603050405020304" pitchFamily="18" charset="0"/>
                <a:cs typeface="Times New Roman" panose="02020603050405020304" pitchFamily="18" charset="0"/>
              </a:rPr>
              <a:t>      </a:t>
            </a:r>
            <a:r>
              <a:rPr lang="tr-TR" altLang="tr-TR" sz="1600" dirty="0">
                <a:latin typeface="Times New Roman" panose="02020603050405020304" pitchFamily="18" charset="0"/>
                <a:cs typeface="Times New Roman" panose="02020603050405020304" pitchFamily="18" charset="0"/>
              </a:rPr>
              <a:t>Burada λ sabit olup sıcaklıktan bağımsızdır. Böyle bir sistemde </a:t>
            </a:r>
            <a:r>
              <a:rPr lang="tr-TR" altLang="tr-TR" sz="1600" dirty="0" err="1">
                <a:latin typeface="Times New Roman" panose="02020603050405020304" pitchFamily="18" charset="0"/>
                <a:cs typeface="Times New Roman" panose="02020603050405020304" pitchFamily="18" charset="0"/>
              </a:rPr>
              <a:t>Curie</a:t>
            </a:r>
            <a:r>
              <a:rPr lang="tr-TR" altLang="tr-TR" sz="1600" dirty="0">
                <a:latin typeface="Times New Roman" panose="02020603050405020304" pitchFamily="18" charset="0"/>
                <a:cs typeface="Times New Roman" panose="02020603050405020304" pitchFamily="18" charset="0"/>
              </a:rPr>
              <a:t> sıcaklığı tanımlayabiliriz: (T</a:t>
            </a:r>
            <a:r>
              <a:rPr lang="tr-TR" altLang="tr-TR" sz="1600" baseline="-25000" dirty="0">
                <a:latin typeface="Times New Roman" panose="02020603050405020304" pitchFamily="18" charset="0"/>
                <a:cs typeface="Times New Roman" panose="02020603050405020304" pitchFamily="18" charset="0"/>
              </a:rPr>
              <a:t>e</a:t>
            </a:r>
            <a:r>
              <a:rPr lang="tr-TR" altLang="tr-TR" sz="1600" dirty="0">
                <a:latin typeface="Times New Roman" panose="02020603050405020304" pitchFamily="18" charset="0"/>
                <a:cs typeface="Times New Roman" panose="02020603050405020304" pitchFamily="18" charset="0"/>
              </a:rPr>
              <a:t>)</a:t>
            </a: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T &lt;</a:t>
            </a:r>
            <a:r>
              <a:rPr lang="tr-TR" altLang="tr-TR" sz="1600" dirty="0" err="1">
                <a:latin typeface="Times New Roman" panose="02020603050405020304" pitchFamily="18" charset="0"/>
                <a:cs typeface="Times New Roman" panose="02020603050405020304" pitchFamily="18" charset="0"/>
              </a:rPr>
              <a:t>T</a:t>
            </a:r>
            <a:r>
              <a:rPr lang="tr-TR" altLang="tr-TR" sz="1600" baseline="-25000" dirty="0" err="1">
                <a:latin typeface="Times New Roman" panose="02020603050405020304" pitchFamily="18" charset="0"/>
                <a:cs typeface="Times New Roman" panose="02020603050405020304" pitchFamily="18" charset="0"/>
              </a:rPr>
              <a:t>c</a:t>
            </a:r>
            <a:r>
              <a:rPr lang="tr-TR" altLang="tr-TR" sz="1600" dirty="0">
                <a:latin typeface="Times New Roman" panose="02020603050405020304" pitchFamily="18" charset="0"/>
                <a:cs typeface="Times New Roman" panose="02020603050405020304" pitchFamily="18" charset="0"/>
              </a:rPr>
              <a:t> ise sistemde düzenli </a:t>
            </a:r>
            <a:r>
              <a:rPr lang="tr-TR" altLang="tr-TR" sz="1600" dirty="0" err="1">
                <a:latin typeface="Times New Roman" panose="02020603050405020304" pitchFamily="18" charset="0"/>
                <a:cs typeface="Times New Roman" panose="02020603050405020304" pitchFamily="18" charset="0"/>
              </a:rPr>
              <a:t>ferromanyetik</a:t>
            </a:r>
            <a:r>
              <a:rPr lang="tr-TR" altLang="tr-TR" sz="1600" dirty="0">
                <a:latin typeface="Times New Roman" panose="02020603050405020304" pitchFamily="18" charset="0"/>
                <a:cs typeface="Times New Roman" panose="02020603050405020304" pitchFamily="18" charset="0"/>
              </a:rPr>
              <a:t> yapı gözlenir. </a:t>
            </a: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T &gt;</a:t>
            </a:r>
            <a:r>
              <a:rPr lang="tr-TR" altLang="tr-TR" sz="1600" dirty="0" err="1">
                <a:latin typeface="Times New Roman" panose="02020603050405020304" pitchFamily="18" charset="0"/>
                <a:cs typeface="Times New Roman" panose="02020603050405020304" pitchFamily="18" charset="0"/>
              </a:rPr>
              <a:t>T</a:t>
            </a:r>
            <a:r>
              <a:rPr lang="tr-TR" altLang="tr-TR" sz="1600" baseline="-25000" dirty="0" err="1">
                <a:latin typeface="Times New Roman" panose="02020603050405020304" pitchFamily="18" charset="0"/>
                <a:cs typeface="Times New Roman" panose="02020603050405020304" pitchFamily="18" charset="0"/>
              </a:rPr>
              <a:t>c</a:t>
            </a:r>
            <a:r>
              <a:rPr lang="tr-TR" altLang="tr-TR" sz="1600" dirty="0">
                <a:latin typeface="Times New Roman" panose="02020603050405020304" pitchFamily="18" charset="0"/>
                <a:cs typeface="Times New Roman" panose="02020603050405020304" pitchFamily="18" charset="0"/>
              </a:rPr>
              <a:t> ise sistemde düzensiz </a:t>
            </a:r>
            <a:r>
              <a:rPr lang="tr-TR" altLang="tr-TR" sz="1600" dirty="0" err="1">
                <a:latin typeface="Times New Roman" panose="02020603050405020304" pitchFamily="18" charset="0"/>
                <a:cs typeface="Times New Roman" panose="02020603050405020304" pitchFamily="18" charset="0"/>
              </a:rPr>
              <a:t>paramanyetik</a:t>
            </a:r>
            <a:r>
              <a:rPr lang="tr-TR" altLang="tr-TR" sz="1600" dirty="0">
                <a:latin typeface="Times New Roman" panose="02020603050405020304" pitchFamily="18" charset="0"/>
                <a:cs typeface="Times New Roman" panose="02020603050405020304" pitchFamily="18" charset="0"/>
              </a:rPr>
              <a:t> yapı oluşur.</a:t>
            </a: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Paramanyetik</a:t>
            </a:r>
            <a:r>
              <a:rPr lang="tr-TR" altLang="tr-TR" sz="1600" dirty="0">
                <a:latin typeface="Times New Roman" panose="02020603050405020304" pitchFamily="18" charset="0"/>
                <a:cs typeface="Times New Roman" panose="02020603050405020304" pitchFamily="18" charset="0"/>
              </a:rPr>
              <a:t> fazı düşünelim. Dışarıdan uygulanan </a:t>
            </a:r>
            <a:r>
              <a:rPr lang="tr-TR" altLang="tr-TR" sz="1600" dirty="0" err="1">
                <a:latin typeface="Times New Roman" panose="02020603050405020304" pitchFamily="18" charset="0"/>
                <a:cs typeface="Times New Roman" panose="02020603050405020304" pitchFamily="18" charset="0"/>
              </a:rPr>
              <a:t>B</a:t>
            </a:r>
            <a:r>
              <a:rPr lang="tr-TR" altLang="tr-TR" sz="1600" baseline="-25000" dirty="0" err="1">
                <a:latin typeface="Times New Roman" panose="02020603050405020304" pitchFamily="18" charset="0"/>
                <a:cs typeface="Times New Roman" panose="02020603050405020304" pitchFamily="18" charset="0"/>
              </a:rPr>
              <a:t>a</a:t>
            </a:r>
            <a:r>
              <a:rPr lang="tr-TR" altLang="tr-TR" sz="1600" dirty="0">
                <a:latin typeface="Times New Roman" panose="02020603050405020304" pitchFamily="18" charset="0"/>
                <a:cs typeface="Times New Roman" panose="02020603050405020304" pitchFamily="18" charset="0"/>
              </a:rPr>
              <a:t> manyetik alanıyla sistemde net bir mıknatıslanma oluşur.</a:t>
            </a:r>
          </a:p>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Paramanyetik</a:t>
            </a:r>
            <a:r>
              <a:rPr lang="tr-TR" altLang="tr-TR" sz="1600" dirty="0">
                <a:latin typeface="Times New Roman" panose="02020603050405020304" pitchFamily="18" charset="0"/>
                <a:cs typeface="Times New Roman" panose="02020603050405020304" pitchFamily="18" charset="0"/>
              </a:rPr>
              <a:t> alınganlık </a:t>
            </a:r>
            <a:r>
              <a:rPr lang="tr-TR" altLang="tr-TR" sz="1600" dirty="0" err="1">
                <a:latin typeface="Times New Roman" panose="02020603050405020304" pitchFamily="18" charset="0"/>
                <a:cs typeface="Times New Roman" panose="02020603050405020304" pitchFamily="18" charset="0"/>
              </a:rPr>
              <a:t>Curie</a:t>
            </a:r>
            <a:r>
              <a:rPr lang="tr-TR" altLang="tr-TR" sz="1600" dirty="0">
                <a:latin typeface="Times New Roman" panose="02020603050405020304" pitchFamily="18" charset="0"/>
                <a:cs typeface="Times New Roman" panose="02020603050405020304" pitchFamily="18" charset="0"/>
              </a:rPr>
              <a:t> yasasıyla verilmektedir. </a:t>
            </a: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a:t>
            </a:r>
          </a:p>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a:t>
            </a: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2 denklemi birleştirirsek;</a:t>
            </a: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                                </a:t>
            </a:r>
          </a:p>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endParaRPr lang="tr-TR" altLang="tr-TR" sz="1600" dirty="0">
              <a:solidFill>
                <a:srgbClr val="000099"/>
              </a:solidFill>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r>
              <a:rPr lang="tr-TR" altLang="tr-TR" sz="1600" dirty="0">
                <a:solidFill>
                  <a:srgbClr val="000099"/>
                </a:solidFill>
                <a:latin typeface="Times New Roman" panose="02020603050405020304" pitchFamily="18" charset="0"/>
                <a:cs typeface="Times New Roman" panose="02020603050405020304" pitchFamily="18" charset="0"/>
              </a:rPr>
              <a:t> </a:t>
            </a:r>
          </a:p>
          <a:p>
            <a:pPr eaLnBrk="1" hangingPunct="1">
              <a:lnSpc>
                <a:spcPct val="80000"/>
              </a:lnSpc>
              <a:buClr>
                <a:schemeClr val="hlink"/>
              </a:buClr>
              <a:buSzPct val="120000"/>
            </a:pPr>
            <a:endParaRPr lang="tr-TR" altLang="tr-TR" sz="1600" dirty="0">
              <a:solidFill>
                <a:srgbClr val="000099"/>
              </a:solidFill>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r>
              <a:rPr lang="tr-TR" altLang="tr-TR" sz="1600" dirty="0">
                <a:solidFill>
                  <a:srgbClr val="000099"/>
                </a:solidFill>
                <a:latin typeface="Times New Roman" panose="02020603050405020304" pitchFamily="18" charset="0"/>
                <a:cs typeface="Times New Roman" panose="02020603050405020304" pitchFamily="18" charset="0"/>
              </a:rPr>
              <a:t>  </a:t>
            </a:r>
          </a:p>
        </p:txBody>
      </p:sp>
      <p:graphicFrame>
        <p:nvGraphicFramePr>
          <p:cNvPr id="10" name="Object 6"/>
          <p:cNvGraphicFramePr>
            <a:graphicFrameLocks noChangeAspect="1"/>
          </p:cNvGraphicFramePr>
          <p:nvPr/>
        </p:nvGraphicFramePr>
        <p:xfrm>
          <a:off x="1116013" y="2090738"/>
          <a:ext cx="1655762" cy="338137"/>
        </p:xfrm>
        <a:graphic>
          <a:graphicData uri="http://schemas.openxmlformats.org/presentationml/2006/ole">
            <mc:AlternateContent xmlns:mc="http://schemas.openxmlformats.org/markup-compatibility/2006">
              <mc:Choice xmlns:v="urn:schemas-microsoft-com:vml" Requires="v">
                <p:oleObj spid="_x0000_s31858" name="Denklem" r:id="rId3" imgW="1256755" imgH="253890" progId="Equation.3">
                  <p:embed/>
                </p:oleObj>
              </mc:Choice>
              <mc:Fallback>
                <p:oleObj name="Denklem" r:id="rId3" imgW="1256755" imgH="25389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2090738"/>
                        <a:ext cx="1655762" cy="338137"/>
                      </a:xfrm>
                      <a:prstGeom prst="rect">
                        <a:avLst/>
                      </a:prstGeom>
                      <a:noFill/>
                    </p:spPr>
                  </p:pic>
                </p:oleObj>
              </mc:Fallback>
            </mc:AlternateContent>
          </a:graphicData>
        </a:graphic>
      </p:graphicFrame>
      <p:graphicFrame>
        <p:nvGraphicFramePr>
          <p:cNvPr id="11" name="Object 9"/>
          <p:cNvGraphicFramePr>
            <a:graphicFrameLocks noChangeAspect="1"/>
          </p:cNvGraphicFramePr>
          <p:nvPr/>
        </p:nvGraphicFramePr>
        <p:xfrm>
          <a:off x="4500563" y="2084388"/>
          <a:ext cx="1943100" cy="344487"/>
        </p:xfrm>
        <a:graphic>
          <a:graphicData uri="http://schemas.openxmlformats.org/presentationml/2006/ole">
            <mc:AlternateContent xmlns:mc="http://schemas.openxmlformats.org/markup-compatibility/2006">
              <mc:Choice xmlns:v="urn:schemas-microsoft-com:vml" Requires="v">
                <p:oleObj spid="_x0000_s31859" name="Denklem" r:id="rId5" imgW="1447172" imgH="253890" progId="Equation.3">
                  <p:embed/>
                </p:oleObj>
              </mc:Choice>
              <mc:Fallback>
                <p:oleObj name="Denklem" r:id="rId5" imgW="1447172" imgH="25389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0563" y="2084388"/>
                        <a:ext cx="1943100" cy="344487"/>
                      </a:xfrm>
                      <a:prstGeom prst="rect">
                        <a:avLst/>
                      </a:prstGeom>
                      <a:noFill/>
                    </p:spPr>
                  </p:pic>
                </p:oleObj>
              </mc:Fallback>
            </mc:AlternateContent>
          </a:graphicData>
        </a:graphic>
      </p:graphicFrame>
      <p:sp>
        <p:nvSpPr>
          <p:cNvPr id="12" name="Text Box 8"/>
          <p:cNvSpPr txBox="1">
            <a:spLocks noChangeArrowheads="1"/>
          </p:cNvSpPr>
          <p:nvPr/>
        </p:nvSpPr>
        <p:spPr bwMode="auto">
          <a:xfrm>
            <a:off x="2841625" y="2133600"/>
            <a:ext cx="2087563"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C.G.S olur.</a:t>
            </a:r>
          </a:p>
          <a:p>
            <a:pPr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graphicFrame>
        <p:nvGraphicFramePr>
          <p:cNvPr id="13" name="Object 26"/>
          <p:cNvGraphicFramePr>
            <a:graphicFrameLocks noChangeAspect="1"/>
          </p:cNvGraphicFramePr>
          <p:nvPr/>
        </p:nvGraphicFramePr>
        <p:xfrm>
          <a:off x="900113" y="2857500"/>
          <a:ext cx="936625" cy="454025"/>
        </p:xfrm>
        <a:graphic>
          <a:graphicData uri="http://schemas.openxmlformats.org/presentationml/2006/ole">
            <mc:AlternateContent xmlns:mc="http://schemas.openxmlformats.org/markup-compatibility/2006">
              <mc:Choice xmlns:v="urn:schemas-microsoft-com:vml" Requires="v">
                <p:oleObj spid="_x0000_s31860" name="Denklem" r:id="rId7" imgW="647419" imgH="317362" progId="Equation.3">
                  <p:embed/>
                </p:oleObj>
              </mc:Choice>
              <mc:Fallback>
                <p:oleObj name="Denklem" r:id="rId7" imgW="647419" imgH="317362"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0113" y="2857500"/>
                        <a:ext cx="936625" cy="454025"/>
                      </a:xfrm>
                      <a:prstGeom prst="rect">
                        <a:avLst/>
                      </a:prstGeom>
                      <a:noFill/>
                    </p:spPr>
                  </p:pic>
                </p:oleObj>
              </mc:Fallback>
            </mc:AlternateContent>
          </a:graphicData>
        </a:graphic>
      </p:graphicFrame>
      <p:sp>
        <p:nvSpPr>
          <p:cNvPr id="14" name="Text Box 29"/>
          <p:cNvSpPr txBox="1">
            <a:spLocks noChangeArrowheads="1"/>
          </p:cNvSpPr>
          <p:nvPr/>
        </p:nvSpPr>
        <p:spPr bwMode="auto">
          <a:xfrm>
            <a:off x="1979613" y="2928938"/>
            <a:ext cx="3744912"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Burada C, Curie sabitidir.</a:t>
            </a:r>
          </a:p>
          <a:p>
            <a:pPr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graphicFrame>
        <p:nvGraphicFramePr>
          <p:cNvPr id="15" name="Object 30"/>
          <p:cNvGraphicFramePr>
            <a:graphicFrameLocks noChangeAspect="1"/>
          </p:cNvGraphicFramePr>
          <p:nvPr/>
        </p:nvGraphicFramePr>
        <p:xfrm>
          <a:off x="1500188" y="4006850"/>
          <a:ext cx="1728787" cy="303213"/>
        </p:xfrm>
        <a:graphic>
          <a:graphicData uri="http://schemas.openxmlformats.org/presentationml/2006/ole">
            <mc:AlternateContent xmlns:mc="http://schemas.openxmlformats.org/markup-compatibility/2006">
              <mc:Choice xmlns:v="urn:schemas-microsoft-com:vml" Requires="v">
                <p:oleObj spid="_x0000_s31861" name="Denklem" r:id="rId9" imgW="1308100" imgH="228600" progId="Equation.3">
                  <p:embed/>
                </p:oleObj>
              </mc:Choice>
              <mc:Fallback>
                <p:oleObj name="Denklem" r:id="rId9" imgW="13081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0188" y="4006850"/>
                        <a:ext cx="1728787" cy="303213"/>
                      </a:xfrm>
                      <a:prstGeom prst="rect">
                        <a:avLst/>
                      </a:prstGeom>
                      <a:noFill/>
                    </p:spPr>
                  </p:pic>
                </p:oleObj>
              </mc:Fallback>
            </mc:AlternateContent>
          </a:graphicData>
        </a:graphic>
      </p:graphicFrame>
      <p:graphicFrame>
        <p:nvGraphicFramePr>
          <p:cNvPr id="16" name="Object 32"/>
          <p:cNvGraphicFramePr>
            <a:graphicFrameLocks noChangeAspect="1"/>
          </p:cNvGraphicFramePr>
          <p:nvPr/>
        </p:nvGraphicFramePr>
        <p:xfrm>
          <a:off x="4067175" y="3863975"/>
          <a:ext cx="1079500" cy="569913"/>
        </p:xfrm>
        <a:graphic>
          <a:graphicData uri="http://schemas.openxmlformats.org/presentationml/2006/ole">
            <mc:AlternateContent xmlns:mc="http://schemas.openxmlformats.org/markup-compatibility/2006">
              <mc:Choice xmlns:v="urn:schemas-microsoft-com:vml" Requires="v">
                <p:oleObj spid="_x0000_s31862" name="Denklem" r:id="rId11" imgW="850531" imgH="444307" progId="Equation.3">
                  <p:embed/>
                </p:oleObj>
              </mc:Choice>
              <mc:Fallback>
                <p:oleObj name="Denklem" r:id="rId11" imgW="850531" imgH="444307"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67175" y="3863975"/>
                        <a:ext cx="1079500" cy="569913"/>
                      </a:xfrm>
                      <a:prstGeom prst="rect">
                        <a:avLst/>
                      </a:prstGeom>
                      <a:noFill/>
                    </p:spPr>
                  </p:pic>
                </p:oleObj>
              </mc:Fallback>
            </mc:AlternateContent>
          </a:graphicData>
        </a:graphic>
      </p:graphicFrame>
      <p:graphicFrame>
        <p:nvGraphicFramePr>
          <p:cNvPr id="17" name="Object 34"/>
          <p:cNvGraphicFramePr>
            <a:graphicFrameLocks noChangeAspect="1"/>
          </p:cNvGraphicFramePr>
          <p:nvPr/>
        </p:nvGraphicFramePr>
        <p:xfrm>
          <a:off x="5580063" y="3863975"/>
          <a:ext cx="720725" cy="619125"/>
        </p:xfrm>
        <a:graphic>
          <a:graphicData uri="http://schemas.openxmlformats.org/presentationml/2006/ole">
            <mc:AlternateContent xmlns:mc="http://schemas.openxmlformats.org/markup-compatibility/2006">
              <mc:Choice xmlns:v="urn:schemas-microsoft-com:vml" Requires="v">
                <p:oleObj spid="_x0000_s31863" name="Denklem" r:id="rId13" imgW="545863" imgH="469696" progId="Equation.3">
                  <p:embed/>
                </p:oleObj>
              </mc:Choice>
              <mc:Fallback>
                <p:oleObj name="Denklem" r:id="rId13" imgW="545863" imgH="469696"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80063" y="3863975"/>
                        <a:ext cx="720725" cy="619125"/>
                      </a:xfrm>
                      <a:prstGeom prst="rect">
                        <a:avLst/>
                      </a:prstGeom>
                      <a:noFill/>
                    </p:spPr>
                  </p:pic>
                </p:oleObj>
              </mc:Fallback>
            </mc:AlternateContent>
          </a:graphicData>
        </a:graphic>
      </p:graphicFrame>
      <p:sp>
        <p:nvSpPr>
          <p:cNvPr id="18" name="Text Box 36"/>
          <p:cNvSpPr txBox="1">
            <a:spLocks noChangeArrowheads="1"/>
          </p:cNvSpPr>
          <p:nvPr/>
        </p:nvSpPr>
        <p:spPr bwMode="auto">
          <a:xfrm>
            <a:off x="6443663" y="4000500"/>
            <a:ext cx="1700212"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olduğundan</a:t>
            </a:r>
          </a:p>
          <a:p>
            <a:pPr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graphicFrame>
        <p:nvGraphicFramePr>
          <p:cNvPr id="19" name="Object 37"/>
          <p:cNvGraphicFramePr>
            <a:graphicFrameLocks noChangeAspect="1"/>
          </p:cNvGraphicFramePr>
          <p:nvPr/>
        </p:nvGraphicFramePr>
        <p:xfrm>
          <a:off x="971550" y="4799013"/>
          <a:ext cx="1079500" cy="585787"/>
        </p:xfrm>
        <a:graphic>
          <a:graphicData uri="http://schemas.openxmlformats.org/presentationml/2006/ole">
            <mc:AlternateContent xmlns:mc="http://schemas.openxmlformats.org/markup-compatibility/2006">
              <mc:Choice xmlns:v="urn:schemas-microsoft-com:vml" Requires="v">
                <p:oleObj spid="_x0000_s31864" name="Denklem" r:id="rId15" imgW="787400" imgH="431800" progId="Equation.3">
                  <p:embed/>
                </p:oleObj>
              </mc:Choice>
              <mc:Fallback>
                <p:oleObj name="Denklem" r:id="rId15" imgW="787400" imgH="43180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799013"/>
                        <a:ext cx="1079500" cy="585787"/>
                      </a:xfrm>
                      <a:prstGeom prst="rect">
                        <a:avLst/>
                      </a:prstGeom>
                      <a:noFill/>
                    </p:spPr>
                  </p:pic>
                </p:oleObj>
              </mc:Fallback>
            </mc:AlternateContent>
          </a:graphicData>
        </a:graphic>
      </p:graphicFrame>
      <p:sp>
        <p:nvSpPr>
          <p:cNvPr id="20" name="Text Box 46"/>
          <p:cNvSpPr txBox="1">
            <a:spLocks noChangeArrowheads="1"/>
          </p:cNvSpPr>
          <p:nvPr/>
        </p:nvSpPr>
        <p:spPr bwMode="auto">
          <a:xfrm>
            <a:off x="2124075" y="4656138"/>
            <a:ext cx="6481763"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hlink"/>
              </a:buClr>
              <a:buSzPct val="60000"/>
              <a:buFont typeface="Wingdings" panose="05000000000000000000" pitchFamily="2" charset="2"/>
              <a:buNone/>
            </a:pPr>
            <a:r>
              <a:rPr lang="tr-TR" altLang="tr-TR" sz="1600" dirty="0">
                <a:latin typeface="Times New Roman" panose="02020603050405020304" pitchFamily="18" charset="0"/>
                <a:cs typeface="Times New Roman" panose="02020603050405020304" pitchFamily="18" charset="0"/>
              </a:rPr>
              <a:t>manyetik alınganlık T = </a:t>
            </a:r>
            <a:r>
              <a:rPr lang="tr-TR" altLang="tr-TR" sz="1600" dirty="0" err="1">
                <a:latin typeface="Times New Roman" panose="02020603050405020304" pitchFamily="18" charset="0"/>
                <a:cs typeface="Times New Roman" panose="02020603050405020304" pitchFamily="18" charset="0"/>
              </a:rPr>
              <a:t>Cλ</a:t>
            </a:r>
            <a:r>
              <a:rPr lang="tr-TR" altLang="tr-TR" sz="1600" dirty="0">
                <a:latin typeface="Times New Roman" panose="02020603050405020304" pitchFamily="18" charset="0"/>
                <a:cs typeface="Times New Roman" panose="02020603050405020304" pitchFamily="18" charset="0"/>
              </a:rPr>
              <a:t> olduğunda "</a:t>
            </a:r>
            <a:r>
              <a:rPr lang="tr-TR" altLang="tr-TR" sz="1600" dirty="0" err="1">
                <a:latin typeface="Times New Roman" panose="02020603050405020304" pitchFamily="18" charset="0"/>
                <a:cs typeface="Times New Roman" panose="02020603050405020304" pitchFamily="18" charset="0"/>
              </a:rPr>
              <a:t>singularity‘ye</a:t>
            </a:r>
            <a:r>
              <a:rPr lang="tr-TR" altLang="tr-TR" sz="1600" dirty="0">
                <a:latin typeface="Times New Roman" panose="02020603050405020304" pitchFamily="18" charset="0"/>
                <a:cs typeface="Times New Roman" panose="02020603050405020304" pitchFamily="18" charset="0"/>
              </a:rPr>
              <a:t>" sahiptir. Bu ve bundan küçük sıcaklıklarda doğal mıknatıslanma (</a:t>
            </a:r>
            <a:r>
              <a:rPr lang="tr-TR" altLang="tr-TR" sz="1600" dirty="0" err="1">
                <a:latin typeface="Times New Roman" panose="02020603050405020304" pitchFamily="18" charset="0"/>
                <a:cs typeface="Times New Roman" panose="02020603050405020304" pitchFamily="18" charset="0"/>
              </a:rPr>
              <a:t>B</a:t>
            </a:r>
            <a:r>
              <a:rPr lang="tr-TR" altLang="tr-TR" sz="1600" baseline="-25000" dirty="0" err="1">
                <a:latin typeface="Times New Roman" panose="02020603050405020304" pitchFamily="18" charset="0"/>
                <a:cs typeface="Times New Roman" panose="02020603050405020304" pitchFamily="18" charset="0"/>
              </a:rPr>
              <a:t>a</a:t>
            </a:r>
            <a:r>
              <a:rPr lang="tr-TR" altLang="tr-TR" sz="1600" dirty="0">
                <a:latin typeface="Times New Roman" panose="02020603050405020304" pitchFamily="18" charset="0"/>
                <a:cs typeface="Times New Roman" panose="02020603050405020304" pitchFamily="18" charset="0"/>
              </a:rPr>
              <a:t> =0 olsa bile) sistem sahip olmaktadır. </a:t>
            </a:r>
            <a:r>
              <a:rPr lang="tr-TR" altLang="tr-TR" sz="1600" dirty="0" err="1">
                <a:latin typeface="Times New Roman" panose="02020603050405020304" pitchFamily="18" charset="0"/>
                <a:cs typeface="Times New Roman" panose="02020603050405020304" pitchFamily="18" charset="0"/>
              </a:rPr>
              <a:t>B</a:t>
            </a:r>
            <a:r>
              <a:rPr lang="tr-TR" altLang="tr-TR" sz="1600" baseline="-25000" dirty="0" err="1">
                <a:latin typeface="Times New Roman" panose="02020603050405020304" pitchFamily="18" charset="0"/>
                <a:cs typeface="Times New Roman" panose="02020603050405020304" pitchFamily="18" charset="0"/>
              </a:rPr>
              <a:t>a</a:t>
            </a:r>
            <a:r>
              <a:rPr lang="tr-TR" altLang="tr-TR" sz="1600" dirty="0">
                <a:latin typeface="Times New Roman" panose="02020603050405020304" pitchFamily="18" charset="0"/>
                <a:cs typeface="Times New Roman" panose="02020603050405020304" pitchFamily="18" charset="0"/>
              </a:rPr>
              <a:t> = 0 için M ≠0 olmaktadır. Buradan </a:t>
            </a:r>
            <a:r>
              <a:rPr lang="tr-TR" altLang="tr-TR" sz="1600" dirty="0" err="1">
                <a:latin typeface="Times New Roman" panose="02020603050405020304" pitchFamily="18" charset="0"/>
                <a:cs typeface="Times New Roman" panose="02020603050405020304" pitchFamily="18" charset="0"/>
              </a:rPr>
              <a:t>Curie-Weiss</a:t>
            </a:r>
            <a:r>
              <a:rPr lang="tr-TR" altLang="tr-TR" sz="1600" dirty="0">
                <a:latin typeface="Times New Roman" panose="02020603050405020304" pitchFamily="18" charset="0"/>
                <a:cs typeface="Times New Roman" panose="02020603050405020304" pitchFamily="18" charset="0"/>
              </a:rPr>
              <a:t> yasası elde edilir.</a:t>
            </a:r>
          </a:p>
          <a:p>
            <a:pPr eaLnBrk="1" hangingPunct="1">
              <a:spcBef>
                <a:spcPct val="50000"/>
              </a:spcBef>
            </a:pPr>
            <a:endParaRPr lang="tr-TR" alt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5440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3 Yuvarlatılmış Dikdörtgen"/>
          <p:cNvSpPr/>
          <p:nvPr/>
        </p:nvSpPr>
        <p:spPr>
          <a:xfrm>
            <a:off x="3429000" y="4572000"/>
            <a:ext cx="1928813"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2 Yuvarlatılmış Dikdörtgen"/>
          <p:cNvSpPr/>
          <p:nvPr/>
        </p:nvSpPr>
        <p:spPr>
          <a:xfrm>
            <a:off x="785813" y="4500563"/>
            <a:ext cx="1285875"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1 Yuvarlatılmış Dikdörtgen"/>
          <p:cNvSpPr/>
          <p:nvPr/>
        </p:nvSpPr>
        <p:spPr>
          <a:xfrm>
            <a:off x="3786188" y="1857375"/>
            <a:ext cx="1571625"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10 Yuvarlatılmış Dikdörtgen"/>
          <p:cNvSpPr/>
          <p:nvPr/>
        </p:nvSpPr>
        <p:spPr>
          <a:xfrm>
            <a:off x="4714875" y="571500"/>
            <a:ext cx="1000125"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9 Yuvarlatılmış Dikdörtgen"/>
          <p:cNvSpPr/>
          <p:nvPr/>
        </p:nvSpPr>
        <p:spPr>
          <a:xfrm>
            <a:off x="3071813" y="571500"/>
            <a:ext cx="1214437"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Rectangle 9"/>
          <p:cNvSpPr>
            <a:spLocks noChangeArrowheads="1"/>
          </p:cNvSpPr>
          <p:nvPr/>
        </p:nvSpPr>
        <p:spPr bwMode="auto">
          <a:xfrm>
            <a:off x="684213" y="1341438"/>
            <a:ext cx="7993062" cy="4684712"/>
          </a:xfrm>
          <a:prstGeom prst="rect">
            <a:avLst/>
          </a:prstGeom>
          <a:noFill/>
          <a:ln w="9525">
            <a:noFill/>
            <a:miter lim="800000"/>
            <a:headEnd/>
            <a:tailEnd/>
          </a:ln>
          <a:effectLst/>
        </p:spPr>
        <p:txBody>
          <a:bodyPr>
            <a:spAutoFit/>
          </a:bodyPr>
          <a:lstStyle/>
          <a:p>
            <a:pPr>
              <a:defRPr/>
            </a:pPr>
            <a:r>
              <a:rPr lang="tr-TR" sz="1600" dirty="0">
                <a:latin typeface="Times New Roman" pitchFamily="18" charset="0"/>
                <a:cs typeface="Times New Roman" pitchFamily="18" charset="0"/>
              </a:rPr>
              <a:t>Bu bağıntıya göre T &gt; Tc için bulunan χ değerleri, gözlenen değerlerle iyi uyum halinde değildir.</a:t>
            </a:r>
          </a:p>
          <a:p>
            <a:pPr>
              <a:defRPr/>
            </a:pPr>
            <a:endParaRPr lang="tr-TR" sz="1600" dirty="0">
              <a:latin typeface="Times New Roman" pitchFamily="18" charset="0"/>
              <a:cs typeface="Times New Roman" pitchFamily="18" charset="0"/>
            </a:endParaRPr>
          </a:p>
          <a:p>
            <a:pPr>
              <a:defRPr/>
            </a:pPr>
            <a:endParaRPr lang="tr-TR" sz="1600" dirty="0">
              <a:latin typeface="Times New Roman" pitchFamily="18" charset="0"/>
              <a:cs typeface="Times New Roman" pitchFamily="18" charset="0"/>
            </a:endParaRPr>
          </a:p>
          <a:p>
            <a:pPr>
              <a:defRPr/>
            </a:pPr>
            <a:r>
              <a:rPr lang="tr-TR" sz="1600" dirty="0">
                <a:latin typeface="Times New Roman" pitchFamily="18" charset="0"/>
                <a:cs typeface="Times New Roman" pitchFamily="18" charset="0"/>
              </a:rPr>
              <a:t>daha iyi sonuç vermektedir.</a:t>
            </a:r>
          </a:p>
          <a:p>
            <a:pPr>
              <a:defRPr/>
            </a:pPr>
            <a:r>
              <a:rPr lang="tr-TR" sz="1600" dirty="0">
                <a:latin typeface="Times New Roman" pitchFamily="18" charset="0"/>
                <a:cs typeface="Times New Roman" pitchFamily="18" charset="0"/>
              </a:rPr>
              <a:t>manyetik momentlerin daha iyi düzenlenebilmeleri için, ya daha yüksek bir manyetik alan uygulanmalı yada düşük sıcaklıklara inilmelidir. Buradan, dışarıdan uygulanan manyetik alanın manyetik momentlerin düzenlenmesine</a:t>
            </a:r>
            <a:r>
              <a:rPr lang="tr-TR" sz="1600" dirty="0">
                <a:effectLst>
                  <a:outerShdw blurRad="38100" dist="38100" dir="2700000" algn="tl">
                    <a:srgbClr val="000000"/>
                  </a:outerShdw>
                </a:effectLst>
                <a:latin typeface="Times New Roman" pitchFamily="18" charset="0"/>
                <a:cs typeface="Times New Roman" pitchFamily="18" charset="0"/>
              </a:rPr>
              <a:t> </a:t>
            </a:r>
            <a:r>
              <a:rPr lang="tr-TR" sz="1600" dirty="0">
                <a:latin typeface="Times New Roman" pitchFamily="18" charset="0"/>
                <a:cs typeface="Times New Roman" pitchFamily="18" charset="0"/>
              </a:rPr>
              <a:t>yeterli olmadığı anlaşılmıştır. </a:t>
            </a:r>
          </a:p>
          <a:p>
            <a:pPr>
              <a:buClr>
                <a:srgbClr val="FFCC00"/>
              </a:buClr>
              <a:defRPr/>
            </a:pPr>
            <a:r>
              <a:rPr lang="tr-TR" sz="1600" dirty="0">
                <a:latin typeface="Times New Roman" pitchFamily="18" charset="0"/>
                <a:cs typeface="Times New Roman" pitchFamily="18" charset="0"/>
              </a:rPr>
              <a:t>  Weiss, Demir’in manyetik alan içindeki davranışlarını ve </a:t>
            </a:r>
            <a:r>
              <a:rPr lang="tr-TR" sz="1600" dirty="0" err="1">
                <a:latin typeface="Times New Roman" pitchFamily="18" charset="0"/>
                <a:cs typeface="Times New Roman" pitchFamily="18" charset="0"/>
              </a:rPr>
              <a:t>ferromanyetizmayı</a:t>
            </a:r>
            <a:r>
              <a:rPr lang="tr-TR" sz="1600" dirty="0">
                <a:latin typeface="Times New Roman" pitchFamily="18" charset="0"/>
                <a:cs typeface="Times New Roman" pitchFamily="18" charset="0"/>
              </a:rPr>
              <a:t> açıklamıştır.</a:t>
            </a:r>
          </a:p>
          <a:p>
            <a:pPr>
              <a:buClr>
                <a:srgbClr val="FFCC00"/>
              </a:buClr>
              <a:defRPr/>
            </a:pPr>
            <a:r>
              <a:rPr lang="tr-TR" sz="1600" dirty="0">
                <a:latin typeface="Times New Roman" pitchFamily="18" charset="0"/>
                <a:cs typeface="Times New Roman" pitchFamily="18" charset="0"/>
              </a:rPr>
              <a:t>  Weiss manyetik alanı, katının toplam mıknatıslanması doğrultusunda uyguladı. Bu durumda, katının içindeki toplam alan H+λM ’ye eşittir.</a:t>
            </a:r>
          </a:p>
          <a:p>
            <a:pPr>
              <a:buClr>
                <a:srgbClr val="FFCC00"/>
              </a:buClr>
              <a:defRPr/>
            </a:pP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Paramanyetizma</a:t>
            </a:r>
            <a:r>
              <a:rPr lang="tr-TR" sz="1600" dirty="0">
                <a:latin typeface="Times New Roman" pitchFamily="18" charset="0"/>
                <a:cs typeface="Times New Roman" pitchFamily="18" charset="0"/>
              </a:rPr>
              <a:t> ile ilgili Curie yasasını buraya uygularsak; </a:t>
            </a:r>
          </a:p>
          <a:p>
            <a:pPr>
              <a:defRPr/>
            </a:pPr>
            <a:endParaRPr lang="tr-TR" sz="1600" dirty="0">
              <a:latin typeface="Times New Roman" pitchFamily="18" charset="0"/>
              <a:cs typeface="Times New Roman" pitchFamily="18" charset="0"/>
            </a:endParaRPr>
          </a:p>
          <a:p>
            <a:pPr>
              <a:defRPr/>
            </a:pPr>
            <a:endParaRPr lang="tr-TR" sz="1600" dirty="0">
              <a:latin typeface="Times New Roman" pitchFamily="18" charset="0"/>
              <a:cs typeface="Times New Roman" pitchFamily="18" charset="0"/>
            </a:endParaRPr>
          </a:p>
          <a:p>
            <a:pPr>
              <a:defRPr/>
            </a:pPr>
            <a:endParaRPr lang="tr-TR" sz="1600" dirty="0">
              <a:latin typeface="Times New Roman" pitchFamily="18" charset="0"/>
              <a:cs typeface="Times New Roman" pitchFamily="18" charset="0"/>
            </a:endParaRPr>
          </a:p>
          <a:p>
            <a:pPr>
              <a:defRPr/>
            </a:pPr>
            <a:endParaRPr lang="tr-TR" sz="1600" dirty="0">
              <a:latin typeface="Times New Roman" pitchFamily="18" charset="0"/>
              <a:cs typeface="Times New Roman" pitchFamily="18" charset="0"/>
            </a:endParaRPr>
          </a:p>
          <a:p>
            <a:pPr>
              <a:lnSpc>
                <a:spcPct val="165000"/>
              </a:lnSpc>
              <a:defRPr/>
            </a:pPr>
            <a:r>
              <a:rPr lang="tr-TR" sz="1600" dirty="0">
                <a:latin typeface="Times New Roman" pitchFamily="18" charset="0"/>
                <a:cs typeface="Times New Roman" pitchFamily="18" charset="0"/>
              </a:rPr>
              <a:t>  Buna Curie-Weiss kanunu denir.</a:t>
            </a:r>
          </a:p>
          <a:p>
            <a:pPr>
              <a:defRPr/>
            </a:pPr>
            <a:endParaRPr lang="tr-TR" sz="1600" dirty="0">
              <a:latin typeface="Times New Roman" pitchFamily="18" charset="0"/>
              <a:cs typeface="Times New Roman" pitchFamily="18" charset="0"/>
            </a:endParaRPr>
          </a:p>
        </p:txBody>
      </p:sp>
      <p:graphicFrame>
        <p:nvGraphicFramePr>
          <p:cNvPr id="8" name="Object 34"/>
          <p:cNvGraphicFramePr>
            <a:graphicFrameLocks noChangeAspect="1"/>
          </p:cNvGraphicFramePr>
          <p:nvPr/>
        </p:nvGraphicFramePr>
        <p:xfrm>
          <a:off x="3132138" y="595313"/>
          <a:ext cx="1008062" cy="523875"/>
        </p:xfrm>
        <a:graphic>
          <a:graphicData uri="http://schemas.openxmlformats.org/presentationml/2006/ole">
            <mc:AlternateContent xmlns:mc="http://schemas.openxmlformats.org/markup-compatibility/2006">
              <mc:Choice xmlns:v="urn:schemas-microsoft-com:vml" Requires="v">
                <p:oleObj spid="_x0000_s32834" name="Denklem" r:id="rId3" imgW="749160" imgH="393480" progId="Equation.3">
                  <p:embed/>
                </p:oleObj>
              </mc:Choice>
              <mc:Fallback>
                <p:oleObj name="Denklem" r:id="rId3" imgW="74916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595313"/>
                        <a:ext cx="1008062" cy="523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6"/>
          <p:cNvSpPr>
            <a:spLocks noChangeArrowheads="1"/>
          </p:cNvSpPr>
          <p:nvPr/>
        </p:nvSpPr>
        <p:spPr bwMode="auto">
          <a:xfrm>
            <a:off x="4284663" y="677863"/>
            <a:ext cx="15827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a:solidFill>
                  <a:schemeClr val="bg1"/>
                </a:solidFill>
              </a:rPr>
              <a:t>,      </a:t>
            </a:r>
            <a:r>
              <a:rPr lang="tr-TR" altLang="tr-TR" sz="2000">
                <a:solidFill>
                  <a:schemeClr val="bg1"/>
                </a:solidFill>
              </a:rPr>
              <a:t>T</a:t>
            </a:r>
            <a:r>
              <a:rPr lang="tr-TR" altLang="tr-TR" sz="2000" baseline="-25000">
                <a:solidFill>
                  <a:schemeClr val="bg1"/>
                </a:solidFill>
              </a:rPr>
              <a:t>c</a:t>
            </a:r>
            <a:r>
              <a:rPr lang="tr-TR" altLang="tr-TR" sz="2000">
                <a:solidFill>
                  <a:schemeClr val="bg1"/>
                </a:solidFill>
              </a:rPr>
              <a:t> = cλ </a:t>
            </a:r>
          </a:p>
        </p:txBody>
      </p:sp>
      <p:graphicFrame>
        <p:nvGraphicFramePr>
          <p:cNvPr id="10" name="Object 10"/>
          <p:cNvGraphicFramePr>
            <a:graphicFrameLocks noChangeAspect="1"/>
          </p:cNvGraphicFramePr>
          <p:nvPr/>
        </p:nvGraphicFramePr>
        <p:xfrm>
          <a:off x="3875088" y="1852613"/>
          <a:ext cx="1392237" cy="642937"/>
        </p:xfrm>
        <a:graphic>
          <a:graphicData uri="http://schemas.openxmlformats.org/presentationml/2006/ole">
            <mc:AlternateContent xmlns:mc="http://schemas.openxmlformats.org/markup-compatibility/2006">
              <mc:Choice xmlns:v="urn:schemas-microsoft-com:vml" Requires="v">
                <p:oleObj spid="_x0000_s32835" name="Denklem" r:id="rId5" imgW="1066680" imgH="495000" progId="Equation.3">
                  <p:embed/>
                </p:oleObj>
              </mc:Choice>
              <mc:Fallback>
                <p:oleObj name="Denklem" r:id="rId5" imgW="1066680" imgH="4950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5088" y="1852613"/>
                        <a:ext cx="1392237" cy="642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45"/>
          <p:cNvGraphicFramePr>
            <a:graphicFrameLocks noChangeAspect="1"/>
          </p:cNvGraphicFramePr>
          <p:nvPr/>
        </p:nvGraphicFramePr>
        <p:xfrm>
          <a:off x="900113" y="4560888"/>
          <a:ext cx="1079500" cy="511175"/>
        </p:xfrm>
        <a:graphic>
          <a:graphicData uri="http://schemas.openxmlformats.org/presentationml/2006/ole">
            <mc:AlternateContent xmlns:mc="http://schemas.openxmlformats.org/markup-compatibility/2006">
              <mc:Choice xmlns:v="urn:schemas-microsoft-com:vml" Requires="v">
                <p:oleObj spid="_x0000_s32836" name="Denklem" r:id="rId7" imgW="901309" imgH="431613" progId="Equation.3">
                  <p:embed/>
                </p:oleObj>
              </mc:Choice>
              <mc:Fallback>
                <p:oleObj name="Denklem" r:id="rId7" imgW="901309" imgH="431613"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0113" y="4560888"/>
                        <a:ext cx="1079500"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 Box 47"/>
          <p:cNvSpPr txBox="1">
            <a:spLocks noChangeArrowheads="1"/>
          </p:cNvSpPr>
          <p:nvPr/>
        </p:nvSpPr>
        <p:spPr bwMode="auto">
          <a:xfrm>
            <a:off x="2071688" y="4643438"/>
            <a:ext cx="13541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olur. Buradan </a:t>
            </a:r>
          </a:p>
          <a:p>
            <a:pPr eaLnBrk="1" hangingPunct="1"/>
            <a:endParaRPr lang="tr-TR" altLang="tr-TR" sz="1600">
              <a:latin typeface="Times New Roman" panose="02020603050405020304" pitchFamily="18" charset="0"/>
              <a:cs typeface="Times New Roman" panose="02020603050405020304" pitchFamily="18" charset="0"/>
            </a:endParaRPr>
          </a:p>
        </p:txBody>
      </p:sp>
      <p:graphicFrame>
        <p:nvGraphicFramePr>
          <p:cNvPr id="13" name="Object 48"/>
          <p:cNvGraphicFramePr>
            <a:graphicFrameLocks noChangeAspect="1"/>
          </p:cNvGraphicFramePr>
          <p:nvPr/>
        </p:nvGraphicFramePr>
        <p:xfrm>
          <a:off x="3486150" y="4627563"/>
          <a:ext cx="1800225" cy="515937"/>
        </p:xfrm>
        <a:graphic>
          <a:graphicData uri="http://schemas.openxmlformats.org/presentationml/2006/ole">
            <mc:AlternateContent xmlns:mc="http://schemas.openxmlformats.org/markup-compatibility/2006">
              <mc:Choice xmlns:v="urn:schemas-microsoft-com:vml" Requires="v">
                <p:oleObj spid="_x0000_s32837" name="Denklem" r:id="rId9" imgW="1625600" imgH="469900" progId="Equation.3">
                  <p:embed/>
                </p:oleObj>
              </mc:Choice>
              <mc:Fallback>
                <p:oleObj name="Denklem" r:id="rId9" imgW="1625600" imgH="4699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86150" y="4627563"/>
                        <a:ext cx="1800225" cy="515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58591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Yuvarlatılmış Dikdörtgen"/>
          <p:cNvSpPr/>
          <p:nvPr/>
        </p:nvSpPr>
        <p:spPr>
          <a:xfrm>
            <a:off x="3143250" y="3500438"/>
            <a:ext cx="2428875"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Rectangle 14"/>
          <p:cNvSpPr>
            <a:spLocks noChangeArrowheads="1"/>
          </p:cNvSpPr>
          <p:nvPr/>
        </p:nvSpPr>
        <p:spPr bwMode="auto">
          <a:xfrm>
            <a:off x="611560" y="692696"/>
            <a:ext cx="7777162" cy="516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Buradaki λ.C katsayısının boyutu sıcaklık olup T</a:t>
            </a:r>
            <a:r>
              <a:rPr lang="tr-TR" altLang="tr-TR" sz="1600" baseline="-25000">
                <a:latin typeface="Times New Roman" panose="02020603050405020304" pitchFamily="18" charset="0"/>
                <a:cs typeface="Times New Roman" panose="02020603050405020304" pitchFamily="18" charset="0"/>
              </a:rPr>
              <a:t>c</a:t>
            </a:r>
            <a:r>
              <a:rPr lang="tr-TR" altLang="tr-TR" sz="1600">
                <a:latin typeface="Times New Roman" panose="02020603050405020304" pitchFamily="18" charset="0"/>
                <a:cs typeface="Times New Roman" panose="02020603050405020304" pitchFamily="18" charset="0"/>
              </a:rPr>
              <a:t>, Curie sıcaklığı olarak bilinir.</a:t>
            </a:r>
          </a:p>
          <a:p>
            <a:pPr algn="just" eaLnBrk="1" hangingPunct="1">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T = T</a:t>
            </a:r>
            <a:r>
              <a:rPr lang="tr-TR" altLang="tr-TR" sz="1600" baseline="-25000">
                <a:latin typeface="Times New Roman" panose="02020603050405020304" pitchFamily="18" charset="0"/>
                <a:cs typeface="Times New Roman" panose="02020603050405020304" pitchFamily="18" charset="0"/>
              </a:rPr>
              <a:t>c</a:t>
            </a:r>
            <a:r>
              <a:rPr lang="tr-TR" altLang="tr-TR" sz="1600">
                <a:latin typeface="Times New Roman" panose="02020603050405020304" pitchFamily="18" charset="0"/>
                <a:cs typeface="Times New Roman" panose="02020603050405020304" pitchFamily="18" charset="0"/>
              </a:rPr>
              <a:t> olduğunda, manyetik alınganlık sonsuz olmaktadır.</a:t>
            </a:r>
          </a:p>
          <a:p>
            <a:pPr algn="just" eaLnBrk="1" hangingPunct="1">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Bunun anlamı, dış alan sıfır olsa bile, mıknatıslanmanın sıfırdan farklı olabilmesidir. Bunun fiziksel anlamı, kendiliğinden mıknatıslanmanın varlığıdır.</a:t>
            </a:r>
          </a:p>
          <a:p>
            <a:pPr algn="just" eaLnBrk="1" hangingPunct="1">
              <a:buClr>
                <a:schemeClr val="tx1"/>
              </a:buClr>
            </a:pPr>
            <a:r>
              <a:rPr lang="tr-TR" altLang="tr-TR" sz="1600">
                <a:latin typeface="Times New Roman" panose="02020603050405020304" pitchFamily="18" charset="0"/>
                <a:cs typeface="Times New Roman" panose="02020603050405020304" pitchFamily="18" charset="0"/>
              </a:rPr>
              <a:t>       Demir için Curie sıcaklığı T</a:t>
            </a:r>
            <a:r>
              <a:rPr lang="tr-TR" altLang="tr-TR" sz="1600" baseline="-25000">
                <a:latin typeface="Times New Roman" panose="02020603050405020304" pitchFamily="18" charset="0"/>
                <a:cs typeface="Times New Roman" panose="02020603050405020304" pitchFamily="18" charset="0"/>
              </a:rPr>
              <a:t>c</a:t>
            </a:r>
            <a:r>
              <a:rPr lang="tr-TR" altLang="tr-TR" sz="1600">
                <a:latin typeface="Times New Roman" panose="02020603050405020304" pitchFamily="18" charset="0"/>
                <a:cs typeface="Times New Roman" panose="02020603050405020304" pitchFamily="18" charset="0"/>
              </a:rPr>
              <a:t> =1043 °K ≈ 770 °C tır.</a:t>
            </a:r>
          </a:p>
          <a:p>
            <a:pPr algn="just" eaLnBrk="1" hangingPunct="1">
              <a:buClr>
                <a:schemeClr val="tx1"/>
              </a:buClr>
            </a:pPr>
            <a:r>
              <a:rPr lang="tr-TR" altLang="tr-TR" sz="1600">
                <a:latin typeface="Times New Roman" panose="02020603050405020304" pitchFamily="18" charset="0"/>
                <a:cs typeface="Times New Roman" panose="02020603050405020304" pitchFamily="18" charset="0"/>
              </a:rPr>
              <a:t>        T &gt; T</a:t>
            </a:r>
            <a:r>
              <a:rPr lang="tr-TR" altLang="tr-TR" sz="1600" baseline="-25000">
                <a:latin typeface="Times New Roman" panose="02020603050405020304" pitchFamily="18" charset="0"/>
                <a:cs typeface="Times New Roman" panose="02020603050405020304" pitchFamily="18" charset="0"/>
              </a:rPr>
              <a:t>c</a:t>
            </a:r>
            <a:r>
              <a:rPr lang="tr-TR" altLang="tr-TR" sz="1600">
                <a:latin typeface="Times New Roman" panose="02020603050405020304" pitchFamily="18" charset="0"/>
                <a:cs typeface="Times New Roman" panose="02020603050405020304" pitchFamily="18" charset="0"/>
              </a:rPr>
              <a:t> olduğunda Demir, aşağı yukarı paramanyetik özellikler gösterir. Yani, mıknatıslanma oldukça zayıf olup, sıcaklıkla değişimi de Curie-Weiss yasasına kolayca uymaktadır.</a:t>
            </a:r>
          </a:p>
          <a:p>
            <a:pPr algn="just" eaLnBrk="1" hangingPunct="1">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T</a:t>
            </a:r>
            <a:r>
              <a:rPr lang="tr-TR" altLang="tr-TR" sz="1600" baseline="-25000">
                <a:latin typeface="Times New Roman" panose="02020603050405020304" pitchFamily="18" charset="0"/>
                <a:cs typeface="Times New Roman" panose="02020603050405020304" pitchFamily="18" charset="0"/>
              </a:rPr>
              <a:t>c</a:t>
            </a:r>
            <a:r>
              <a:rPr lang="tr-TR" altLang="tr-TR" sz="1600">
                <a:latin typeface="Times New Roman" panose="02020603050405020304" pitchFamily="18" charset="0"/>
                <a:cs typeface="Times New Roman" panose="02020603050405020304" pitchFamily="18" charset="0"/>
              </a:rPr>
              <a:t> ’nin altındaki sıcaklıklarda mıknatıslanma çok güçlü olup, Curie-Weiss kanunu da geçerliliğini yitirmektedir.</a:t>
            </a:r>
          </a:p>
          <a:p>
            <a:pPr algn="just" eaLnBrk="1" hangingPunct="1">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Curie sabitinin tanımından yararlanarak, ortalama alan sabiti λ şu şekilde bulunmaktadır;</a:t>
            </a:r>
          </a:p>
          <a:p>
            <a:pPr algn="just" eaLnBrk="1" hangingPunct="1">
              <a:buClr>
                <a:schemeClr val="tx1"/>
              </a:buClr>
              <a:buFont typeface="Wingdings" panose="05000000000000000000" pitchFamily="2" charset="2"/>
              <a:buChar char="q"/>
            </a:pPr>
            <a:endParaRPr lang="tr-TR" altLang="tr-TR" sz="1600">
              <a:latin typeface="Times New Roman" panose="02020603050405020304" pitchFamily="18" charset="0"/>
              <a:cs typeface="Times New Roman" panose="02020603050405020304" pitchFamily="18" charset="0"/>
            </a:endParaRPr>
          </a:p>
          <a:p>
            <a:pPr algn="just" eaLnBrk="1" hangingPunct="1">
              <a:buClr>
                <a:schemeClr val="tx1"/>
              </a:buClr>
              <a:buFont typeface="Wingdings" panose="05000000000000000000" pitchFamily="2" charset="2"/>
              <a:buChar char="q"/>
            </a:pPr>
            <a:endParaRPr lang="tr-TR" altLang="tr-TR" sz="1600">
              <a:latin typeface="Times New Roman" panose="02020603050405020304" pitchFamily="18" charset="0"/>
              <a:cs typeface="Times New Roman" panose="02020603050405020304" pitchFamily="18" charset="0"/>
            </a:endParaRPr>
          </a:p>
          <a:p>
            <a:pPr algn="just" eaLnBrk="1" hangingPunct="1">
              <a:buClr>
                <a:schemeClr val="tx1"/>
              </a:buClr>
              <a:buFont typeface="Wingdings" panose="05000000000000000000" pitchFamily="2" charset="2"/>
              <a:buChar char="q"/>
            </a:pPr>
            <a:endParaRPr lang="tr-TR" altLang="tr-TR" sz="1600">
              <a:latin typeface="Times New Roman" panose="02020603050405020304" pitchFamily="18" charset="0"/>
              <a:cs typeface="Times New Roman" panose="02020603050405020304" pitchFamily="18" charset="0"/>
            </a:endParaRPr>
          </a:p>
          <a:p>
            <a:pPr lvl="1" algn="just" eaLnBrk="1" hangingPunct="1">
              <a:buClr>
                <a:schemeClr val="tx1"/>
              </a:buClr>
            </a:pPr>
            <a:r>
              <a:rPr lang="tr-TR" altLang="tr-TR" sz="1600" u="sng">
                <a:latin typeface="Times New Roman" panose="02020603050405020304" pitchFamily="18" charset="0"/>
                <a:cs typeface="Times New Roman" panose="02020603050405020304" pitchFamily="18" charset="0"/>
              </a:rPr>
              <a:t>Demir için:     </a:t>
            </a:r>
            <a:endParaRPr lang="tr-TR" altLang="tr-TR" sz="1600">
              <a:latin typeface="Times New Roman" panose="02020603050405020304" pitchFamily="18" charset="0"/>
              <a:cs typeface="Times New Roman" panose="02020603050405020304" pitchFamily="18" charset="0"/>
            </a:endParaRPr>
          </a:p>
          <a:p>
            <a:pPr algn="just" eaLnBrk="1" hangingPunct="1">
              <a:lnSpc>
                <a:spcPct val="110000"/>
              </a:lnSpc>
              <a:buClr>
                <a:schemeClr val="tx1"/>
              </a:buClr>
            </a:pPr>
            <a:r>
              <a:rPr lang="tr-TR" altLang="tr-TR" sz="1600">
                <a:latin typeface="Times New Roman" panose="02020603050405020304" pitchFamily="18" charset="0"/>
                <a:cs typeface="Times New Roman" panose="02020603050405020304" pitchFamily="18" charset="0"/>
              </a:rPr>
              <a:t>      T</a:t>
            </a:r>
            <a:r>
              <a:rPr lang="tr-TR" altLang="tr-TR" sz="1600" baseline="-25000">
                <a:latin typeface="Times New Roman" panose="02020603050405020304" pitchFamily="18" charset="0"/>
                <a:cs typeface="Times New Roman" panose="02020603050405020304" pitchFamily="18" charset="0"/>
              </a:rPr>
              <a:t>c</a:t>
            </a:r>
            <a:r>
              <a:rPr lang="tr-TR" altLang="tr-TR" sz="1600">
                <a:latin typeface="Times New Roman" panose="02020603050405020304" pitchFamily="18" charset="0"/>
                <a:cs typeface="Times New Roman" panose="02020603050405020304" pitchFamily="18" charset="0"/>
              </a:rPr>
              <a:t> =1000 °K  g =2  S=1 alınırsa λ =5000 bulunur. M</a:t>
            </a:r>
            <a:r>
              <a:rPr lang="tr-TR" altLang="tr-TR" sz="1600" baseline="-25000">
                <a:latin typeface="Times New Roman" panose="02020603050405020304" pitchFamily="18" charset="0"/>
                <a:cs typeface="Times New Roman" panose="02020603050405020304" pitchFamily="18" charset="0"/>
              </a:rPr>
              <a:t>s</a:t>
            </a:r>
            <a:r>
              <a:rPr lang="tr-TR" altLang="tr-TR" sz="1600">
                <a:latin typeface="Times New Roman" panose="02020603050405020304" pitchFamily="18" charset="0"/>
                <a:cs typeface="Times New Roman" panose="02020603050405020304" pitchFamily="18" charset="0"/>
              </a:rPr>
              <a:t> ≈1700 alınırsa; </a:t>
            </a:r>
          </a:p>
          <a:p>
            <a:pPr algn="just" eaLnBrk="1" hangingPunct="1">
              <a:lnSpc>
                <a:spcPct val="110000"/>
              </a:lnSpc>
              <a:buClr>
                <a:schemeClr val="tx1"/>
              </a:buClr>
            </a:pPr>
            <a:r>
              <a:rPr lang="tr-TR" altLang="tr-TR" sz="1600">
                <a:latin typeface="Times New Roman" panose="02020603050405020304" pitchFamily="18" charset="0"/>
                <a:cs typeface="Times New Roman" panose="02020603050405020304" pitchFamily="18" charset="0"/>
              </a:rPr>
              <a:t>      B</a:t>
            </a:r>
            <a:r>
              <a:rPr lang="tr-TR" altLang="tr-TR" sz="1600" baseline="-25000">
                <a:latin typeface="Times New Roman" panose="02020603050405020304" pitchFamily="18" charset="0"/>
                <a:cs typeface="Times New Roman" panose="02020603050405020304" pitchFamily="18" charset="0"/>
              </a:rPr>
              <a:t>e</a:t>
            </a:r>
            <a:r>
              <a:rPr lang="tr-TR" altLang="tr-TR" sz="1600">
                <a:latin typeface="Times New Roman" panose="02020603050405020304" pitchFamily="18" charset="0"/>
                <a:cs typeface="Times New Roman" panose="02020603050405020304" pitchFamily="18" charset="0"/>
              </a:rPr>
              <a:t> = λM ≈10</a:t>
            </a:r>
            <a:r>
              <a:rPr lang="tr-TR" altLang="tr-TR" sz="1600" baseline="30000">
                <a:latin typeface="Times New Roman" panose="02020603050405020304" pitchFamily="18" charset="0"/>
                <a:cs typeface="Times New Roman" panose="02020603050405020304" pitchFamily="18" charset="0"/>
              </a:rPr>
              <a:t>7</a:t>
            </a:r>
            <a:r>
              <a:rPr lang="tr-TR" altLang="tr-TR" sz="1600">
                <a:latin typeface="Times New Roman" panose="02020603050405020304" pitchFamily="18" charset="0"/>
                <a:cs typeface="Times New Roman" panose="02020603050405020304" pitchFamily="18" charset="0"/>
              </a:rPr>
              <a:t> Gauss bulunur.</a:t>
            </a:r>
          </a:p>
          <a:p>
            <a:pPr algn="just" eaLnBrk="1" hangingPunct="1">
              <a:buClr>
                <a:schemeClr val="tx1"/>
              </a:buClr>
              <a:buFont typeface="Wingdings" panose="05000000000000000000" pitchFamily="2" charset="2"/>
              <a:buChar char="q"/>
            </a:pPr>
            <a:endParaRPr lang="tr-TR" altLang="tr-TR" sz="1600">
              <a:latin typeface="Times New Roman" panose="02020603050405020304" pitchFamily="18" charset="0"/>
              <a:cs typeface="Times New Roman" panose="02020603050405020304" pitchFamily="18" charset="0"/>
            </a:endParaRPr>
          </a:p>
          <a:p>
            <a:pPr algn="just" eaLnBrk="1" hangingPunct="1">
              <a:spcBef>
                <a:spcPct val="50000"/>
              </a:spcBef>
              <a:buClr>
                <a:schemeClr val="tx1"/>
              </a:buClr>
              <a:buFont typeface="Wingdings" panose="05000000000000000000" pitchFamily="2" charset="2"/>
              <a:buChar char="q"/>
            </a:pPr>
            <a:endParaRPr lang="tr-TR" altLang="tr-TR" sz="1600">
              <a:solidFill>
                <a:srgbClr val="000099"/>
              </a:solidFill>
              <a:latin typeface="Times New Roman" panose="02020603050405020304" pitchFamily="18" charset="0"/>
              <a:cs typeface="Times New Roman" panose="02020603050405020304" pitchFamily="18" charset="0"/>
            </a:endParaRPr>
          </a:p>
        </p:txBody>
      </p:sp>
      <p:graphicFrame>
        <p:nvGraphicFramePr>
          <p:cNvPr id="4" name="Object 18"/>
          <p:cNvGraphicFramePr>
            <a:graphicFrameLocks noChangeAspect="1"/>
          </p:cNvGraphicFramePr>
          <p:nvPr/>
        </p:nvGraphicFramePr>
        <p:xfrm>
          <a:off x="3205163" y="3500438"/>
          <a:ext cx="2374900" cy="631825"/>
        </p:xfrm>
        <a:graphic>
          <a:graphicData uri="http://schemas.openxmlformats.org/presentationml/2006/ole">
            <mc:AlternateContent xmlns:mc="http://schemas.openxmlformats.org/markup-compatibility/2006">
              <mc:Choice xmlns:v="urn:schemas-microsoft-com:vml" Requires="v">
                <p:oleObj spid="_x0000_s33810" name="Denklem" r:id="rId3" imgW="1841500" imgH="520700" progId="Equation.3">
                  <p:embed/>
                </p:oleObj>
              </mc:Choice>
              <mc:Fallback>
                <p:oleObj name="Denklem" r:id="rId3" imgW="1841500" imgH="520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5163" y="3500438"/>
                        <a:ext cx="2374900" cy="631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27957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590987" y="789230"/>
            <a:ext cx="2111475" cy="584775"/>
          </a:xfrm>
          <a:prstGeom prst="rect">
            <a:avLst/>
          </a:prstGeom>
          <a:noFill/>
        </p:spPr>
        <p:txBody>
          <a:bodyPr wrap="none" rtlCol="0">
            <a:spAutoFit/>
          </a:bodyPr>
          <a:lstStyle/>
          <a:p>
            <a:r>
              <a:rPr lang="tr-TR" sz="32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Ders</a:t>
            </a:r>
            <a:r>
              <a:rPr lang="tr-TR" sz="25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tr-TR" sz="32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İçeriği</a:t>
            </a:r>
            <a:endParaRPr lang="tr-TR" sz="3200"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Metin kutusu 2"/>
          <p:cNvSpPr txBox="1"/>
          <p:nvPr/>
        </p:nvSpPr>
        <p:spPr>
          <a:xfrm>
            <a:off x="882685" y="2233322"/>
            <a:ext cx="7678359" cy="3785652"/>
          </a:xfrm>
          <a:prstGeom prst="rect">
            <a:avLst/>
          </a:prstGeom>
          <a:noFill/>
        </p:spPr>
        <p:txBody>
          <a:bodyPr wrap="square" rtlCol="0">
            <a:spAutoFit/>
          </a:bodyPr>
          <a:lstStyle/>
          <a:p>
            <a:pPr marL="285750" indent="-285750">
              <a:buFont typeface="Arial" panose="020B0604020202020204" pitchFamily="34" charset="0"/>
              <a:buChar char="•"/>
            </a:pPr>
            <a:r>
              <a:rPr lang="tr-TR" sz="2000" b="1" dirty="0" err="1" smtClean="0">
                <a:ln w="0"/>
              </a:rPr>
              <a:t>Ferromanyetizma</a:t>
            </a:r>
            <a:r>
              <a:rPr lang="tr-TR" sz="2000" b="1" dirty="0" smtClean="0">
                <a:ln w="0"/>
              </a:rPr>
              <a:t> ve Moleküler Alan</a:t>
            </a:r>
          </a:p>
          <a:p>
            <a:pPr marL="285750" indent="-285750">
              <a:buFont typeface="Arial" panose="020B0604020202020204" pitchFamily="34" charset="0"/>
              <a:buChar char="•"/>
            </a:pPr>
            <a:r>
              <a:rPr lang="tr-TR" sz="2000" b="1" dirty="0" smtClean="0">
                <a:ln w="0"/>
              </a:rPr>
              <a:t>Katıların Manyetik Özellikleri</a:t>
            </a:r>
          </a:p>
          <a:p>
            <a:pPr marL="285750" indent="-285750">
              <a:buFont typeface="Arial" panose="020B0604020202020204" pitchFamily="34" charset="0"/>
              <a:buChar char="•"/>
            </a:pPr>
            <a:r>
              <a:rPr lang="tr-TR" sz="2000" b="1" dirty="0" err="1" smtClean="0">
                <a:ln w="0"/>
              </a:rPr>
              <a:t>Diamanyetizma</a:t>
            </a:r>
            <a:endParaRPr lang="tr-TR" sz="2000" b="1" dirty="0" smtClean="0">
              <a:ln w="0"/>
            </a:endParaRPr>
          </a:p>
          <a:p>
            <a:pPr marL="285750" indent="-285750">
              <a:buFont typeface="Arial" panose="020B0604020202020204" pitchFamily="34" charset="0"/>
              <a:buChar char="•"/>
            </a:pPr>
            <a:r>
              <a:rPr lang="tr-TR" sz="2000" b="1" dirty="0" err="1" smtClean="0">
                <a:ln w="0"/>
              </a:rPr>
              <a:t>Paramanyetizma</a:t>
            </a:r>
            <a:endParaRPr lang="tr-TR" sz="2000" b="1" dirty="0">
              <a:ln w="0"/>
            </a:endParaRPr>
          </a:p>
          <a:p>
            <a:r>
              <a:rPr lang="tr-TR" sz="2000" b="1" dirty="0" smtClean="0">
                <a:ln w="0"/>
              </a:rPr>
              <a:t>     - Nükleer </a:t>
            </a:r>
            <a:r>
              <a:rPr lang="tr-TR" sz="2000" b="1" dirty="0" err="1" smtClean="0">
                <a:ln w="0"/>
              </a:rPr>
              <a:t>Paramanyetizma</a:t>
            </a:r>
            <a:endParaRPr lang="tr-TR" sz="2000" b="1" dirty="0">
              <a:ln w="0"/>
            </a:endParaRPr>
          </a:p>
          <a:p>
            <a:r>
              <a:rPr lang="tr-TR" sz="2000" b="1" dirty="0" smtClean="0">
                <a:ln w="0"/>
              </a:rPr>
              <a:t>     - </a:t>
            </a:r>
            <a:r>
              <a:rPr lang="tr-TR" sz="2000" b="1" dirty="0" err="1" smtClean="0">
                <a:ln w="0"/>
              </a:rPr>
              <a:t>Fermi-Dirac</a:t>
            </a:r>
            <a:r>
              <a:rPr lang="tr-TR" sz="2000" b="1" dirty="0" smtClean="0">
                <a:ln w="0"/>
              </a:rPr>
              <a:t> İstatistiği</a:t>
            </a:r>
          </a:p>
          <a:p>
            <a:r>
              <a:rPr lang="tr-TR" sz="2000" b="1" dirty="0" smtClean="0">
                <a:ln w="0"/>
              </a:rPr>
              <a:t>     - Mutlak Sıfırda </a:t>
            </a:r>
            <a:r>
              <a:rPr lang="tr-TR" sz="2000" b="1" dirty="0" err="1" smtClean="0">
                <a:ln w="0"/>
              </a:rPr>
              <a:t>Pauli</a:t>
            </a:r>
            <a:r>
              <a:rPr lang="tr-TR" sz="2000" b="1" dirty="0" smtClean="0">
                <a:ln w="0"/>
              </a:rPr>
              <a:t> </a:t>
            </a:r>
            <a:r>
              <a:rPr lang="tr-TR" sz="2000" b="1" dirty="0" err="1" smtClean="0">
                <a:ln w="0"/>
              </a:rPr>
              <a:t>Paramanyetizması</a:t>
            </a:r>
            <a:endParaRPr lang="tr-TR" sz="2000" b="1" dirty="0" smtClean="0">
              <a:ln w="0"/>
            </a:endParaRPr>
          </a:p>
          <a:p>
            <a:pPr marL="342900" indent="-342900">
              <a:buFont typeface="Arial" panose="020B0604020202020204" pitchFamily="34" charset="0"/>
              <a:buChar char="•"/>
            </a:pPr>
            <a:r>
              <a:rPr lang="tr-TR" sz="2000" b="1" dirty="0" err="1" smtClean="0">
                <a:ln w="0"/>
              </a:rPr>
              <a:t>Ferromanyetizma</a:t>
            </a:r>
            <a:r>
              <a:rPr lang="tr-TR" sz="2000" b="1" dirty="0" smtClean="0">
                <a:ln w="0"/>
              </a:rPr>
              <a:t> ve </a:t>
            </a:r>
            <a:r>
              <a:rPr lang="tr-TR" sz="2000" b="1" dirty="0" err="1" smtClean="0">
                <a:ln w="0"/>
              </a:rPr>
              <a:t>Antiferromanyetizma</a:t>
            </a:r>
            <a:endParaRPr lang="tr-TR" sz="2000" b="1" dirty="0">
              <a:ln w="0"/>
            </a:endParaRPr>
          </a:p>
          <a:p>
            <a:pPr marL="342900" indent="-342900">
              <a:buFont typeface="Arial" panose="020B0604020202020204" pitchFamily="34" charset="0"/>
              <a:buChar char="•"/>
            </a:pPr>
            <a:r>
              <a:rPr lang="tr-TR" sz="2000" b="1" dirty="0" err="1" smtClean="0">
                <a:ln w="0"/>
              </a:rPr>
              <a:t>Ferromanyetik</a:t>
            </a:r>
            <a:r>
              <a:rPr lang="tr-TR" sz="2000" b="1" dirty="0" smtClean="0">
                <a:ln w="0"/>
              </a:rPr>
              <a:t> Kristaller</a:t>
            </a:r>
          </a:p>
          <a:p>
            <a:pPr marL="342900" indent="-342900">
              <a:buFont typeface="Arial" panose="020B0604020202020204" pitchFamily="34" charset="0"/>
              <a:buChar char="•"/>
            </a:pPr>
            <a:r>
              <a:rPr lang="tr-TR" sz="2000" b="1" dirty="0" smtClean="0">
                <a:ln w="0"/>
              </a:rPr>
              <a:t>4 Grup Elementlerinin Enerji Aralıkları</a:t>
            </a:r>
          </a:p>
          <a:p>
            <a:pPr marL="285750" indent="-285750">
              <a:buFont typeface="Arial" panose="020B0604020202020204" pitchFamily="34" charset="0"/>
              <a:buChar char="•"/>
            </a:pPr>
            <a:endParaRPr lang="tr-TR" sz="2000" b="1" dirty="0">
              <a:ln w="0"/>
            </a:endParaRPr>
          </a:p>
          <a:p>
            <a:endParaRPr lang="tr-TR" sz="2000" b="1" dirty="0" smtClean="0">
              <a:ln w="0"/>
            </a:endParaRPr>
          </a:p>
        </p:txBody>
      </p:sp>
    </p:spTree>
    <p:extLst>
      <p:ext uri="{BB962C8B-B14F-4D97-AF65-F5344CB8AC3E}">
        <p14:creationId xmlns:p14="http://schemas.microsoft.com/office/powerpoint/2010/main" val="1091745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8 Dikdörtgen"/>
          <p:cNvSpPr/>
          <p:nvPr/>
        </p:nvSpPr>
        <p:spPr>
          <a:xfrm>
            <a:off x="1857375" y="4286250"/>
            <a:ext cx="5500688"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5 Yuvarlatılmış Dikdörtgen"/>
          <p:cNvSpPr/>
          <p:nvPr/>
        </p:nvSpPr>
        <p:spPr>
          <a:xfrm>
            <a:off x="3000375" y="3071813"/>
            <a:ext cx="1357313" cy="3571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Text Box 108"/>
          <p:cNvSpPr txBox="1">
            <a:spLocks noChangeArrowheads="1"/>
          </p:cNvSpPr>
          <p:nvPr/>
        </p:nvSpPr>
        <p:spPr bwMode="auto">
          <a:xfrm>
            <a:off x="4188705" y="808898"/>
            <a:ext cx="542902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dirty="0" err="1">
                <a:latin typeface="Times New Roman" panose="02020603050405020304" pitchFamily="18" charset="0"/>
                <a:cs typeface="Times New Roman" panose="02020603050405020304" pitchFamily="18" charset="0"/>
              </a:rPr>
              <a:t>Nikel’in</a:t>
            </a:r>
            <a:r>
              <a:rPr lang="tr-TR" altLang="tr-TR" sz="2000" dirty="0">
                <a:latin typeface="Times New Roman" panose="02020603050405020304" pitchFamily="18" charset="0"/>
                <a:cs typeface="Times New Roman" panose="02020603050405020304" pitchFamily="18" charset="0"/>
              </a:rPr>
              <a:t> gram başına manyetik alınganlığının tersinin sıcaklıkla değişimi </a:t>
            </a:r>
          </a:p>
        </p:txBody>
      </p:sp>
      <p:sp>
        <p:nvSpPr>
          <p:cNvPr id="5" name="Text Box 109"/>
          <p:cNvSpPr txBox="1">
            <a:spLocks noChangeArrowheads="1"/>
          </p:cNvSpPr>
          <p:nvPr/>
        </p:nvSpPr>
        <p:spPr bwMode="auto">
          <a:xfrm>
            <a:off x="539750" y="2636838"/>
            <a:ext cx="1004746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dirty="0">
                <a:latin typeface="Times New Roman" panose="02020603050405020304" pitchFamily="18" charset="0"/>
                <a:cs typeface="Times New Roman" panose="02020603050405020304" pitchFamily="18" charset="0"/>
              </a:rPr>
              <a:t>                        </a:t>
            </a:r>
            <a:r>
              <a:rPr lang="tr-TR" altLang="tr-TR" sz="1600" dirty="0" smtClean="0">
                <a:latin typeface="Times New Roman" panose="02020603050405020304" pitchFamily="18" charset="0"/>
                <a:cs typeface="Times New Roman" panose="02020603050405020304" pitchFamily="18" charset="0"/>
              </a:rPr>
              <a:t>          </a:t>
            </a:r>
            <a:r>
              <a:rPr lang="tr-TR" altLang="tr-TR" sz="1600" b="1" dirty="0" smtClean="0">
                <a:solidFill>
                  <a:srgbClr val="FF0000"/>
                </a:solidFill>
                <a:latin typeface="Times New Roman" panose="02020603050405020304" pitchFamily="18" charset="0"/>
                <a:cs typeface="Times New Roman" panose="02020603050405020304" pitchFamily="18" charset="0"/>
              </a:rPr>
              <a:t>ÇEŞİTLİ </a:t>
            </a:r>
            <a:r>
              <a:rPr lang="tr-TR" altLang="tr-TR" sz="1600" b="1" dirty="0">
                <a:solidFill>
                  <a:srgbClr val="FF0000"/>
                </a:solidFill>
                <a:latin typeface="Times New Roman" panose="02020603050405020304" pitchFamily="18" charset="0"/>
                <a:cs typeface="Times New Roman" panose="02020603050405020304" pitchFamily="18" charset="0"/>
              </a:rPr>
              <a:t>FERROMANYETİKLER İÇİN</a:t>
            </a:r>
          </a:p>
          <a:p>
            <a:pPr eaLnBrk="1" hangingPunct="1"/>
            <a:endParaRPr lang="tr-TR" altLang="tr-TR" sz="1600" b="1" dirty="0">
              <a:latin typeface="Times New Roman" panose="02020603050405020304" pitchFamily="18" charset="0"/>
              <a:cs typeface="Times New Roman" panose="02020603050405020304" pitchFamily="18" charset="0"/>
            </a:endParaRPr>
          </a:p>
          <a:p>
            <a:pPr eaLnBrk="1" hangingPunct="1"/>
            <a:r>
              <a:rPr lang="tr-TR" altLang="tr-TR" sz="1600" dirty="0">
                <a:latin typeface="Times New Roman" panose="02020603050405020304" pitchFamily="18" charset="0"/>
                <a:cs typeface="Times New Roman" panose="02020603050405020304" pitchFamily="18" charset="0"/>
              </a:rPr>
              <a:t>T, </a:t>
            </a:r>
            <a:r>
              <a:rPr lang="tr-TR" altLang="tr-TR" sz="1600" dirty="0" err="1">
                <a:latin typeface="Times New Roman" panose="02020603050405020304" pitchFamily="18" charset="0"/>
                <a:cs typeface="Times New Roman" panose="02020603050405020304" pitchFamily="18" charset="0"/>
              </a:rPr>
              <a:t>T</a:t>
            </a:r>
            <a:r>
              <a:rPr lang="tr-TR" altLang="tr-TR" sz="1600" baseline="-25000" dirty="0" err="1">
                <a:latin typeface="Times New Roman" panose="02020603050405020304" pitchFamily="18" charset="0"/>
                <a:cs typeface="Times New Roman" panose="02020603050405020304" pitchFamily="18" charset="0"/>
              </a:rPr>
              <a:t>c</a:t>
            </a:r>
            <a:r>
              <a:rPr lang="tr-TR" altLang="tr-TR" sz="1600" dirty="0">
                <a:latin typeface="Times New Roman" panose="02020603050405020304" pitchFamily="18" charset="0"/>
                <a:cs typeface="Times New Roman" panose="02020603050405020304" pitchFamily="18" charset="0"/>
              </a:rPr>
              <a:t> ‘ye yukardan yaklaşırsa                            ile verilir. T, </a:t>
            </a:r>
            <a:r>
              <a:rPr lang="tr-TR" altLang="tr-TR" sz="1600" dirty="0" err="1">
                <a:latin typeface="Times New Roman" panose="02020603050405020304" pitchFamily="18" charset="0"/>
                <a:cs typeface="Times New Roman" panose="02020603050405020304" pitchFamily="18" charset="0"/>
              </a:rPr>
              <a:t>T</a:t>
            </a:r>
            <a:r>
              <a:rPr lang="tr-TR" altLang="tr-TR" sz="1600" baseline="-25000" dirty="0" err="1">
                <a:latin typeface="Times New Roman" panose="02020603050405020304" pitchFamily="18" charset="0"/>
                <a:cs typeface="Times New Roman" panose="02020603050405020304" pitchFamily="18" charset="0"/>
              </a:rPr>
              <a:t>c</a:t>
            </a:r>
            <a:r>
              <a:rPr lang="tr-TR" altLang="tr-TR" sz="1600" dirty="0">
                <a:latin typeface="Times New Roman" panose="02020603050405020304" pitchFamily="18" charset="0"/>
                <a:cs typeface="Times New Roman" panose="02020603050405020304" pitchFamily="18" charset="0"/>
              </a:rPr>
              <a:t> ‘ye alttan yaklaşırsa </a:t>
            </a:r>
            <a:r>
              <a:rPr lang="tr-TR" altLang="tr-TR" sz="1600" dirty="0" err="1">
                <a:latin typeface="Times New Roman" panose="02020603050405020304" pitchFamily="18" charset="0"/>
                <a:cs typeface="Times New Roman" panose="02020603050405020304" pitchFamily="18" charset="0"/>
              </a:rPr>
              <a:t>M</a:t>
            </a:r>
            <a:r>
              <a:rPr lang="tr-TR" altLang="tr-TR" sz="1600" baseline="-25000" dirty="0" err="1">
                <a:latin typeface="Times New Roman" panose="02020603050405020304" pitchFamily="18" charset="0"/>
                <a:cs typeface="Times New Roman" panose="02020603050405020304" pitchFamily="18" charset="0"/>
              </a:rPr>
              <a:t>s</a:t>
            </a: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T</a:t>
            </a:r>
            <a:r>
              <a:rPr lang="tr-TR" altLang="tr-TR" sz="1600" baseline="-25000" dirty="0" err="1">
                <a:latin typeface="Times New Roman" panose="02020603050405020304" pitchFamily="18" charset="0"/>
                <a:cs typeface="Times New Roman" panose="02020603050405020304" pitchFamily="18" charset="0"/>
              </a:rPr>
              <a:t>c</a:t>
            </a:r>
            <a:r>
              <a:rPr lang="tr-TR" altLang="tr-TR" sz="1600" dirty="0">
                <a:latin typeface="Times New Roman" panose="02020603050405020304" pitchFamily="18" charset="0"/>
                <a:cs typeface="Times New Roman" panose="02020603050405020304" pitchFamily="18" charset="0"/>
              </a:rPr>
              <a:t>-T)</a:t>
            </a:r>
            <a:r>
              <a:rPr lang="el-GR" altLang="tr-TR" sz="1600" baseline="30000" dirty="0">
                <a:latin typeface="Times New Roman" panose="02020603050405020304" pitchFamily="18" charset="0"/>
                <a:cs typeface="Times New Roman" panose="02020603050405020304" pitchFamily="18" charset="0"/>
              </a:rPr>
              <a:t>β</a:t>
            </a:r>
            <a:r>
              <a:rPr lang="tr-TR" altLang="tr-TR" sz="1600" dirty="0">
                <a:latin typeface="Times New Roman" panose="02020603050405020304" pitchFamily="18" charset="0"/>
                <a:cs typeface="Times New Roman" panose="02020603050405020304" pitchFamily="18" charset="0"/>
              </a:rPr>
              <a:t> ile orantılıdır. Ortalama alan yaklaşımında γ=1 ve β =1/2 olmaktadır.</a:t>
            </a:r>
          </a:p>
        </p:txBody>
      </p:sp>
      <p:graphicFrame>
        <p:nvGraphicFramePr>
          <p:cNvPr id="6" name="Object 110"/>
          <p:cNvGraphicFramePr>
            <a:graphicFrameLocks noChangeAspect="1"/>
          </p:cNvGraphicFramePr>
          <p:nvPr/>
        </p:nvGraphicFramePr>
        <p:xfrm>
          <a:off x="3060700" y="3071813"/>
          <a:ext cx="1296988" cy="354012"/>
        </p:xfrm>
        <a:graphic>
          <a:graphicData uri="http://schemas.openxmlformats.org/presentationml/2006/ole">
            <mc:AlternateContent xmlns:mc="http://schemas.openxmlformats.org/markup-compatibility/2006">
              <mc:Choice xmlns:v="urn:schemas-microsoft-com:vml" Requires="v">
                <p:oleObj spid="_x0000_s34834" name="Denklem" r:id="rId3" imgW="1015920" imgH="279360" progId="Equation.3">
                  <p:embed/>
                </p:oleObj>
              </mc:Choice>
              <mc:Fallback>
                <p:oleObj name="Denklem" r:id="rId3" imgW="1015920" imgH="2793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0700" y="3071813"/>
                        <a:ext cx="1296988" cy="354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112"/>
          <p:cNvSpPr txBox="1">
            <a:spLocks noChangeArrowheads="1"/>
          </p:cNvSpPr>
          <p:nvPr/>
        </p:nvSpPr>
        <p:spPr bwMode="auto">
          <a:xfrm>
            <a:off x="1403350" y="3860800"/>
            <a:ext cx="64087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tr-TR" altLang="tr-TR" sz="1600" b="1" dirty="0">
                <a:solidFill>
                  <a:srgbClr val="FF0000"/>
                </a:solidFill>
                <a:latin typeface="Times New Roman" panose="02020603050405020304" pitchFamily="18" charset="0"/>
                <a:cs typeface="Times New Roman" panose="02020603050405020304" pitchFamily="18" charset="0"/>
              </a:rPr>
              <a:t>FERROMAGNETLERLE İLGİLİ DENEYSEL VERİLER</a:t>
            </a:r>
          </a:p>
        </p:txBody>
      </p:sp>
      <p:graphicFrame>
        <p:nvGraphicFramePr>
          <p:cNvPr id="8" name="Group 184"/>
          <p:cNvGraphicFramePr>
            <a:graphicFrameLocks noGrp="1"/>
          </p:cNvGraphicFramePr>
          <p:nvPr/>
        </p:nvGraphicFramePr>
        <p:xfrm>
          <a:off x="1908175" y="4292600"/>
          <a:ext cx="5424488" cy="2273300"/>
        </p:xfrm>
        <a:graphic>
          <a:graphicData uri="http://schemas.openxmlformats.org/drawingml/2006/table">
            <a:tbl>
              <a:tblPr/>
              <a:tblGrid>
                <a:gridCol w="1355725"/>
                <a:gridCol w="1357313"/>
                <a:gridCol w="1355725"/>
                <a:gridCol w="1355725"/>
              </a:tblGrid>
              <a:tr h="431897">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tr-TR" sz="1800" b="0" i="0" u="none" strike="noStrike" cap="none" normalizeH="0" baseline="0" dirty="0" smtClean="0">
                        <a:ln>
                          <a:noFill/>
                        </a:ln>
                        <a:solidFill>
                          <a:srgbClr val="FFFFFF"/>
                        </a:solidFill>
                        <a:effectLst>
                          <a:outerShdw blurRad="38100" dist="38100" dir="2700000" algn="tl">
                            <a:srgbClr val="000000"/>
                          </a:outerShdw>
                        </a:effectLst>
                        <a:latin typeface="Tahoma" pitchFamily="34" charset="0"/>
                      </a:endParaRP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l-GR" sz="1800" b="1" i="0" u="none" strike="noStrike" cap="none" normalizeH="0" baseline="0" dirty="0" smtClean="0">
                          <a:ln>
                            <a:noFill/>
                          </a:ln>
                          <a:solidFill>
                            <a:srgbClr val="FFFFFF"/>
                          </a:solidFill>
                          <a:effectLst/>
                          <a:latin typeface="Tahoma" pitchFamily="34" charset="0"/>
                        </a:rPr>
                        <a:t>γ</a:t>
                      </a: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l-GR" sz="1800" b="1" i="0" u="none" strike="noStrike" cap="none" normalizeH="0" baseline="0" smtClean="0">
                          <a:ln>
                            <a:noFill/>
                          </a:ln>
                          <a:solidFill>
                            <a:srgbClr val="FFFFFF"/>
                          </a:solidFill>
                          <a:effectLst/>
                          <a:latin typeface="Tahoma" pitchFamily="34" charset="0"/>
                        </a:rPr>
                        <a:t>β</a:t>
                      </a: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800" b="1" i="0" u="none" strike="noStrike" cap="none" normalizeH="0" baseline="0" smtClean="0">
                          <a:ln>
                            <a:noFill/>
                          </a:ln>
                          <a:solidFill>
                            <a:srgbClr val="FFFFFF"/>
                          </a:solidFill>
                          <a:effectLst/>
                          <a:latin typeface="Tahoma" pitchFamily="34" charset="0"/>
                        </a:rPr>
                        <a:t>T</a:t>
                      </a:r>
                      <a:r>
                        <a:rPr kumimoji="0" lang="tr-TR" sz="1800" b="1" i="0" u="none" strike="noStrike" cap="none" normalizeH="0" baseline="-25000" smtClean="0">
                          <a:ln>
                            <a:noFill/>
                          </a:ln>
                          <a:solidFill>
                            <a:srgbClr val="FFFFFF"/>
                          </a:solidFill>
                          <a:effectLst/>
                          <a:latin typeface="Tahoma" pitchFamily="34" charset="0"/>
                        </a:rPr>
                        <a:t>C </a:t>
                      </a:r>
                      <a:r>
                        <a:rPr kumimoji="0" lang="tr-TR" sz="1800" b="1" i="0" u="none" strike="noStrike" cap="none" normalizeH="0" baseline="0" smtClean="0">
                          <a:ln>
                            <a:noFill/>
                          </a:ln>
                          <a:solidFill>
                            <a:srgbClr val="FFFFFF"/>
                          </a:solidFill>
                          <a:effectLst/>
                          <a:latin typeface="Tahoma" pitchFamily="34" charset="0"/>
                        </a:rPr>
                        <a:t>(˚K)</a:t>
                      </a: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r>
              <a:tr h="184140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Fe</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CO</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Ni</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Gd</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CrO</a:t>
                      </a:r>
                      <a:r>
                        <a:rPr kumimoji="0" lang="tr-TR" sz="1400" b="0" i="0" u="none" strike="noStrike" cap="none" normalizeH="0" baseline="-25000" dirty="0" smtClean="0">
                          <a:ln>
                            <a:noFill/>
                          </a:ln>
                          <a:solidFill>
                            <a:srgbClr val="FFFFFF"/>
                          </a:solidFill>
                          <a:effectLst/>
                          <a:latin typeface="Tahoma" pitchFamily="34" charset="0"/>
                        </a:rPr>
                        <a:t>2</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CrBr</a:t>
                      </a:r>
                      <a:r>
                        <a:rPr kumimoji="0" lang="tr-TR" sz="1400" b="0" i="0" u="none" strike="noStrike" cap="none" normalizeH="0" baseline="-25000" dirty="0" smtClean="0">
                          <a:ln>
                            <a:noFill/>
                          </a:ln>
                          <a:solidFill>
                            <a:srgbClr val="FFFFFF"/>
                          </a:solidFill>
                          <a:effectLst/>
                          <a:latin typeface="Tahoma" pitchFamily="34" charset="0"/>
                        </a:rPr>
                        <a:t>3</a:t>
                      </a:r>
                      <a:r>
                        <a:rPr kumimoji="0" lang="tr-TR" sz="1400" b="0" i="0" u="none" strike="noStrike" cap="none" normalizeH="0" baseline="0" dirty="0" smtClean="0">
                          <a:ln>
                            <a:noFill/>
                          </a:ln>
                          <a:solidFill>
                            <a:srgbClr val="FFFFFF"/>
                          </a:solidFill>
                          <a:effectLst/>
                          <a:latin typeface="Tahom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EuS</a:t>
                      </a:r>
                      <a:endParaRPr kumimoji="0" lang="tr-TR" sz="1400" b="0" i="0" u="none" strike="noStrike" cap="none" normalizeH="0" baseline="0" dirty="0" smtClean="0">
                        <a:ln>
                          <a:noFill/>
                        </a:ln>
                        <a:solidFill>
                          <a:srgbClr val="FFFFFF"/>
                        </a:solidFill>
                        <a:effectLst/>
                        <a:latin typeface="Tahoma" pitchFamily="34" charset="0"/>
                      </a:endParaRP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1,33</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1,21</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1,35</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1,3</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1,63</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1,21</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a:t>
                      </a: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0,34</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0,42</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0,37</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smtClean="0">
                          <a:ln>
                            <a:noFill/>
                          </a:ln>
                          <a:solidFill>
                            <a:srgbClr val="FFFFFF"/>
                          </a:solidFill>
                          <a:effectLst/>
                          <a:latin typeface="Tahoma" pitchFamily="34" charset="0"/>
                        </a:rPr>
                        <a:t>       0,33</a:t>
                      </a: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1043</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1388</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627</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292</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396</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33</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16,5</a:t>
                      </a:r>
                    </a:p>
                  </a:txBody>
                  <a:tcPr marT="45730" marB="45730"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r>
            </a:tbl>
          </a:graphicData>
        </a:graphic>
      </p:graphicFrame>
      <p:pic>
        <p:nvPicPr>
          <p:cNvPr id="9" name="Picture 3" descr="C:\Users\erdem\Desktop\Adsız.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760" y="203554"/>
            <a:ext cx="3534540" cy="2341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5675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6 Yuvarlatılmış Dikdörtgen"/>
          <p:cNvSpPr/>
          <p:nvPr/>
        </p:nvSpPr>
        <p:spPr>
          <a:xfrm>
            <a:off x="928688" y="5214938"/>
            <a:ext cx="1643062" cy="5000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5 Yuvarlatılmış Dikdörtgen"/>
          <p:cNvSpPr/>
          <p:nvPr/>
        </p:nvSpPr>
        <p:spPr>
          <a:xfrm>
            <a:off x="857250" y="4357688"/>
            <a:ext cx="2786063" cy="7858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4 Yuvarlatılmış Dikdörtgen"/>
          <p:cNvSpPr/>
          <p:nvPr/>
        </p:nvSpPr>
        <p:spPr>
          <a:xfrm>
            <a:off x="1000125" y="3000375"/>
            <a:ext cx="2071688"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13 Yuvarlatılmış Dikdörtgen"/>
          <p:cNvSpPr/>
          <p:nvPr/>
        </p:nvSpPr>
        <p:spPr>
          <a:xfrm>
            <a:off x="3786188" y="1928813"/>
            <a:ext cx="1928812"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Rectangle 3"/>
          <p:cNvSpPr txBox="1">
            <a:spLocks noChangeArrowheads="1"/>
          </p:cNvSpPr>
          <p:nvPr/>
        </p:nvSpPr>
        <p:spPr bwMode="auto">
          <a:xfrm>
            <a:off x="319489" y="1033462"/>
            <a:ext cx="10895682" cy="585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20000"/>
              </a:spcBef>
            </a:pP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Curie</a:t>
            </a:r>
            <a:r>
              <a:rPr lang="tr-TR" altLang="tr-TR" sz="2000" dirty="0">
                <a:latin typeface="Times New Roman" panose="02020603050405020304" pitchFamily="18" charset="0"/>
                <a:cs typeface="Times New Roman" panose="02020603050405020304" pitchFamily="18" charset="0"/>
              </a:rPr>
              <a:t> sıcaklığının altında mıknatıslanmanın sıcaklığa nasıl bağlı olduğunu araştırabiliriz. mıknatıslanma için </a:t>
            </a:r>
            <a:r>
              <a:rPr lang="tr-TR" altLang="tr-TR" sz="2000" dirty="0" err="1">
                <a:latin typeface="Times New Roman" panose="02020603050405020304" pitchFamily="18" charset="0"/>
                <a:cs typeface="Times New Roman" panose="02020603050405020304" pitchFamily="18" charset="0"/>
              </a:rPr>
              <a:t>Curie</a:t>
            </a:r>
            <a:r>
              <a:rPr lang="tr-TR" altLang="tr-TR" sz="2000" dirty="0">
                <a:latin typeface="Times New Roman" panose="02020603050405020304" pitchFamily="18" charset="0"/>
                <a:cs typeface="Times New Roman" panose="02020603050405020304" pitchFamily="18" charset="0"/>
              </a:rPr>
              <a:t> yasası yerine </a:t>
            </a:r>
            <a:r>
              <a:rPr lang="tr-TR" altLang="tr-TR" sz="2000" dirty="0" err="1">
                <a:latin typeface="Times New Roman" panose="02020603050405020304" pitchFamily="18" charset="0"/>
                <a:cs typeface="Times New Roman" panose="02020603050405020304" pitchFamily="18" charset="0"/>
              </a:rPr>
              <a:t>Brillouin</a:t>
            </a:r>
            <a:r>
              <a:rPr lang="tr-TR" altLang="tr-TR" sz="2000" dirty="0">
                <a:latin typeface="Times New Roman" panose="02020603050405020304" pitchFamily="18" charset="0"/>
                <a:cs typeface="Times New Roman" panose="02020603050405020304" pitchFamily="18" charset="0"/>
              </a:rPr>
              <a:t> tam ifadesini kullanmalıyız.</a:t>
            </a:r>
          </a:p>
          <a:p>
            <a:pPr algn="just" eaLnBrk="1" hangingPunct="1">
              <a:spcBef>
                <a:spcPct val="20000"/>
              </a:spcBef>
            </a:pPr>
            <a:endParaRPr lang="tr-TR" altLang="tr-TR" sz="2000" dirty="0">
              <a:latin typeface="Times New Roman" panose="02020603050405020304" pitchFamily="18" charset="0"/>
              <a:cs typeface="Times New Roman" panose="02020603050405020304" pitchFamily="18" charset="0"/>
            </a:endParaRPr>
          </a:p>
        </p:txBody>
      </p:sp>
      <p:graphicFrame>
        <p:nvGraphicFramePr>
          <p:cNvPr id="7" name="Object 5"/>
          <p:cNvGraphicFramePr>
            <a:graphicFrameLocks noChangeAspect="1"/>
          </p:cNvGraphicFramePr>
          <p:nvPr/>
        </p:nvGraphicFramePr>
        <p:xfrm>
          <a:off x="3779838" y="1916113"/>
          <a:ext cx="1871662" cy="601662"/>
        </p:xfrm>
        <a:graphic>
          <a:graphicData uri="http://schemas.openxmlformats.org/presentationml/2006/ole">
            <mc:AlternateContent xmlns:mc="http://schemas.openxmlformats.org/markup-compatibility/2006">
              <mc:Choice xmlns:v="urn:schemas-microsoft-com:vml" Requires="v">
                <p:oleObj spid="_x0000_s35887" name="Denklem" r:id="rId3" imgW="1333500" imgH="431800" progId="Equation.3">
                  <p:embed/>
                </p:oleObj>
              </mc:Choice>
              <mc:Fallback>
                <p:oleObj name="Denklem" r:id="rId3" imgW="1333500" imgH="431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838" y="1916113"/>
                        <a:ext cx="1871662" cy="601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8"/>
          <p:cNvSpPr txBox="1">
            <a:spLocks noChangeArrowheads="1"/>
          </p:cNvSpPr>
          <p:nvPr/>
        </p:nvSpPr>
        <p:spPr bwMode="auto">
          <a:xfrm>
            <a:off x="466725" y="2565463"/>
            <a:ext cx="76327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dirty="0">
                <a:latin typeface="Times New Roman" panose="02020603050405020304" pitchFamily="18" charset="0"/>
                <a:cs typeface="Times New Roman" panose="02020603050405020304" pitchFamily="18" charset="0"/>
              </a:rPr>
              <a:t>Dışarıdan uygulanan manyetik alanı önemsiz sayıp B =B</a:t>
            </a:r>
            <a:r>
              <a:rPr lang="tr-TR" altLang="tr-TR" sz="2000" baseline="-25000" dirty="0">
                <a:latin typeface="Times New Roman" panose="02020603050405020304" pitchFamily="18" charset="0"/>
                <a:cs typeface="Times New Roman" panose="02020603050405020304" pitchFamily="18" charset="0"/>
              </a:rPr>
              <a:t>E</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λM</a:t>
            </a:r>
            <a:r>
              <a:rPr lang="tr-TR" altLang="tr-TR" sz="2000" dirty="0">
                <a:latin typeface="Times New Roman" panose="02020603050405020304" pitchFamily="18" charset="0"/>
                <a:cs typeface="Times New Roman" panose="02020603050405020304" pitchFamily="18" charset="0"/>
              </a:rPr>
              <a:t> alırsak </a:t>
            </a:r>
          </a:p>
        </p:txBody>
      </p:sp>
      <p:graphicFrame>
        <p:nvGraphicFramePr>
          <p:cNvPr id="9" name="Object 9"/>
          <p:cNvGraphicFramePr>
            <a:graphicFrameLocks noChangeAspect="1"/>
          </p:cNvGraphicFramePr>
          <p:nvPr/>
        </p:nvGraphicFramePr>
        <p:xfrm>
          <a:off x="1042988" y="3068638"/>
          <a:ext cx="1944687" cy="612775"/>
        </p:xfrm>
        <a:graphic>
          <a:graphicData uri="http://schemas.openxmlformats.org/presentationml/2006/ole">
            <mc:AlternateContent xmlns:mc="http://schemas.openxmlformats.org/markup-compatibility/2006">
              <mc:Choice xmlns:v="urn:schemas-microsoft-com:vml" Requires="v">
                <p:oleObj spid="_x0000_s35888" name="Denklem" r:id="rId5" imgW="1358310" imgH="431613" progId="Equation.3">
                  <p:embed/>
                </p:oleObj>
              </mc:Choice>
              <mc:Fallback>
                <p:oleObj name="Denklem" r:id="rId5" imgW="1358310" imgH="43161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2988" y="3068638"/>
                        <a:ext cx="1944687" cy="61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 Box 7"/>
          <p:cNvSpPr txBox="1">
            <a:spLocks noChangeArrowheads="1"/>
          </p:cNvSpPr>
          <p:nvPr/>
        </p:nvSpPr>
        <p:spPr bwMode="auto">
          <a:xfrm>
            <a:off x="3132138" y="3141663"/>
            <a:ext cx="165576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dir. </a:t>
            </a:r>
          </a:p>
        </p:txBody>
      </p:sp>
      <p:sp>
        <p:nvSpPr>
          <p:cNvPr id="11" name="Text Box 18"/>
          <p:cNvSpPr txBox="1">
            <a:spLocks noChangeArrowheads="1"/>
          </p:cNvSpPr>
          <p:nvPr/>
        </p:nvSpPr>
        <p:spPr bwMode="auto">
          <a:xfrm>
            <a:off x="466725" y="3892428"/>
            <a:ext cx="79190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dirty="0">
                <a:latin typeface="Times New Roman" panose="02020603050405020304" pitchFamily="18" charset="0"/>
                <a:cs typeface="Times New Roman" panose="02020603050405020304" pitchFamily="18" charset="0"/>
              </a:rPr>
              <a:t>Elde edilen bu denklemin 0 ile T</a:t>
            </a:r>
            <a:r>
              <a:rPr lang="tr-TR" altLang="tr-TR" sz="2000" baseline="-25000" dirty="0">
                <a:latin typeface="Times New Roman" panose="02020603050405020304" pitchFamily="18" charset="0"/>
                <a:cs typeface="Times New Roman" panose="02020603050405020304" pitchFamily="18" charset="0"/>
              </a:rPr>
              <a:t>C</a:t>
            </a:r>
            <a:r>
              <a:rPr lang="tr-TR" altLang="tr-TR" sz="2000" dirty="0">
                <a:latin typeface="Times New Roman" panose="02020603050405020304" pitchFamily="18" charset="0"/>
                <a:cs typeface="Times New Roman" panose="02020603050405020304" pitchFamily="18" charset="0"/>
              </a:rPr>
              <a:t> arasında çözümleri bulunmaktadır.</a:t>
            </a:r>
          </a:p>
        </p:txBody>
      </p:sp>
      <p:sp>
        <p:nvSpPr>
          <p:cNvPr id="12" name="Rectangle 20"/>
          <p:cNvSpPr>
            <a:spLocks noChangeArrowheads="1"/>
          </p:cNvSpPr>
          <p:nvPr/>
        </p:nvSpPr>
        <p:spPr bwMode="auto">
          <a:xfrm>
            <a:off x="971550" y="4572000"/>
            <a:ext cx="1411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a:solidFill>
                  <a:schemeClr val="bg1"/>
                </a:solidFill>
                <a:cs typeface="Times New Roman" panose="02020603050405020304" pitchFamily="18" charset="0"/>
              </a:rPr>
              <a:t>m = M /Nµ,</a:t>
            </a:r>
            <a:r>
              <a:rPr lang="tr-TR" altLang="tr-TR" sz="1200">
                <a:solidFill>
                  <a:schemeClr val="bg1"/>
                </a:solidFill>
                <a:cs typeface="Times New Roman" panose="02020603050405020304" pitchFamily="18" charset="0"/>
              </a:rPr>
              <a:t>  </a:t>
            </a:r>
            <a:endParaRPr lang="tr-TR" altLang="tr-TR">
              <a:solidFill>
                <a:schemeClr val="bg1"/>
              </a:solidFill>
            </a:endParaRPr>
          </a:p>
        </p:txBody>
      </p:sp>
      <p:graphicFrame>
        <p:nvGraphicFramePr>
          <p:cNvPr id="13" name="Object 19"/>
          <p:cNvGraphicFramePr>
            <a:graphicFrameLocks noChangeAspect="1"/>
          </p:cNvGraphicFramePr>
          <p:nvPr/>
        </p:nvGraphicFramePr>
        <p:xfrm>
          <a:off x="2195513" y="4437063"/>
          <a:ext cx="1466850" cy="679450"/>
        </p:xfrm>
        <a:graphic>
          <a:graphicData uri="http://schemas.openxmlformats.org/presentationml/2006/ole">
            <mc:AlternateContent xmlns:mc="http://schemas.openxmlformats.org/markup-compatibility/2006">
              <mc:Choice xmlns:v="urn:schemas-microsoft-com:vml" Requires="v">
                <p:oleObj spid="_x0000_s35889" name="Denklem" r:id="rId7" imgW="1130040" imgH="520560" progId="Equation.3">
                  <p:embed/>
                </p:oleObj>
              </mc:Choice>
              <mc:Fallback>
                <p:oleObj name="Denklem" r:id="rId7" imgW="1130040" imgH="52056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95513" y="4437063"/>
                        <a:ext cx="1466850" cy="679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 Box 22"/>
          <p:cNvSpPr txBox="1">
            <a:spLocks noChangeArrowheads="1"/>
          </p:cNvSpPr>
          <p:nvPr/>
        </p:nvSpPr>
        <p:spPr bwMode="auto">
          <a:xfrm>
            <a:off x="3779838" y="4581525"/>
            <a:ext cx="20161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alırsak: </a:t>
            </a:r>
          </a:p>
        </p:txBody>
      </p:sp>
      <p:sp>
        <p:nvSpPr>
          <p:cNvPr id="15" name="Rectangle 45"/>
          <p:cNvSpPr>
            <a:spLocks noChangeArrowheads="1"/>
          </p:cNvSpPr>
          <p:nvPr/>
        </p:nvSpPr>
        <p:spPr bwMode="auto">
          <a:xfrm>
            <a:off x="1042988" y="5300663"/>
            <a:ext cx="16129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a:solidFill>
                  <a:schemeClr val="bg1"/>
                </a:solidFill>
              </a:rPr>
              <a:t>m = tanh(m/t) </a:t>
            </a:r>
          </a:p>
        </p:txBody>
      </p:sp>
      <p:sp>
        <p:nvSpPr>
          <p:cNvPr id="16" name="Text Box 53"/>
          <p:cNvSpPr txBox="1">
            <a:spLocks noChangeArrowheads="1"/>
          </p:cNvSpPr>
          <p:nvPr/>
        </p:nvSpPr>
        <p:spPr bwMode="auto">
          <a:xfrm>
            <a:off x="2771775" y="5286375"/>
            <a:ext cx="2736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olarak elde ederiz </a:t>
            </a:r>
          </a:p>
        </p:txBody>
      </p:sp>
      <p:sp>
        <p:nvSpPr>
          <p:cNvPr id="17" name="17 Metin kutusu"/>
          <p:cNvSpPr txBox="1">
            <a:spLocks noChangeArrowheads="1"/>
          </p:cNvSpPr>
          <p:nvPr/>
        </p:nvSpPr>
        <p:spPr bwMode="auto">
          <a:xfrm>
            <a:off x="2250281" y="297190"/>
            <a:ext cx="774808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800" dirty="0">
                <a:solidFill>
                  <a:srgbClr val="FF0000"/>
                </a:solidFill>
                <a:latin typeface="Times New Roman" panose="02020603050405020304" pitchFamily="18" charset="0"/>
                <a:cs typeface="Times New Roman" panose="02020603050405020304" pitchFamily="18" charset="0"/>
              </a:rPr>
              <a:t>Doyma mıknatıslanmasının T Sıcaklığına Bağlılığı</a:t>
            </a:r>
          </a:p>
        </p:txBody>
      </p:sp>
    </p:spTree>
    <p:extLst>
      <p:ext uri="{BB962C8B-B14F-4D97-AF65-F5344CB8AC3E}">
        <p14:creationId xmlns:p14="http://schemas.microsoft.com/office/powerpoint/2010/main" val="2420151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Yuvarlatılmış Dikdörtgen"/>
          <p:cNvSpPr/>
          <p:nvPr/>
        </p:nvSpPr>
        <p:spPr>
          <a:xfrm>
            <a:off x="755650" y="4870043"/>
            <a:ext cx="1267394" cy="284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Text Box 8"/>
          <p:cNvSpPr txBox="1">
            <a:spLocks noChangeArrowheads="1"/>
          </p:cNvSpPr>
          <p:nvPr/>
        </p:nvSpPr>
        <p:spPr bwMode="auto">
          <a:xfrm>
            <a:off x="684212" y="3855905"/>
            <a:ext cx="11048751" cy="170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30000"/>
              </a:lnSpc>
            </a:pPr>
            <a:r>
              <a:rPr lang="tr-TR" altLang="tr-TR" sz="1600" dirty="0">
                <a:latin typeface="Times New Roman" panose="02020603050405020304" pitchFamily="18" charset="0"/>
                <a:cs typeface="Times New Roman" panose="02020603050405020304" pitchFamily="18" charset="0"/>
              </a:rPr>
              <a:t>İki eğrinin kesiştiği noktadan yararlanarak ‘m’ değeri bulunur. </a:t>
            </a:r>
          </a:p>
          <a:p>
            <a:pPr algn="just" eaLnBrk="1" hangingPunct="1">
              <a:lnSpc>
                <a:spcPct val="130000"/>
              </a:lnSpc>
            </a:pPr>
            <a:r>
              <a:rPr lang="tr-TR" altLang="tr-TR" sz="1600" dirty="0">
                <a:latin typeface="Times New Roman" panose="02020603050405020304" pitchFamily="18" charset="0"/>
                <a:cs typeface="Times New Roman" panose="02020603050405020304" pitchFamily="18" charset="0"/>
              </a:rPr>
              <a:t>t=2 eğrisi, doğruyu m=0’da keser ve </a:t>
            </a:r>
            <a:r>
              <a:rPr lang="tr-TR" altLang="tr-TR" sz="1600" dirty="0" err="1">
                <a:latin typeface="Times New Roman" panose="02020603050405020304" pitchFamily="18" charset="0"/>
                <a:cs typeface="Times New Roman" panose="02020603050405020304" pitchFamily="18" charset="0"/>
              </a:rPr>
              <a:t>paramanyetizmayı</a:t>
            </a:r>
            <a:r>
              <a:rPr lang="tr-TR" altLang="tr-TR" sz="1600" dirty="0">
                <a:latin typeface="Times New Roman" panose="02020603050405020304" pitchFamily="18" charset="0"/>
                <a:cs typeface="Times New Roman" panose="02020603050405020304" pitchFamily="18" charset="0"/>
              </a:rPr>
              <a:t> verir. Dış alan sıfırdır. t=1 alındığında T =T</a:t>
            </a:r>
            <a:r>
              <a:rPr lang="tr-TR" altLang="tr-TR" sz="1600" baseline="-25000" dirty="0">
                <a:latin typeface="Times New Roman" panose="02020603050405020304" pitchFamily="18" charset="0"/>
                <a:cs typeface="Times New Roman" panose="02020603050405020304" pitchFamily="18" charset="0"/>
              </a:rPr>
              <a:t>C</a:t>
            </a:r>
            <a:r>
              <a:rPr lang="tr-TR" altLang="tr-TR" sz="1600" dirty="0">
                <a:latin typeface="Times New Roman" panose="02020603050405020304" pitchFamily="18" charset="0"/>
                <a:cs typeface="Times New Roman" panose="02020603050405020304" pitchFamily="18" charset="0"/>
              </a:rPr>
              <a:t> olup T</a:t>
            </a:r>
            <a:r>
              <a:rPr lang="tr-TR" altLang="tr-TR" sz="1600" baseline="-25000" dirty="0">
                <a:latin typeface="Times New Roman" panose="02020603050405020304" pitchFamily="18" charset="0"/>
                <a:cs typeface="Times New Roman" panose="02020603050405020304" pitchFamily="18" charset="0"/>
              </a:rPr>
              <a:t>C</a:t>
            </a:r>
            <a:r>
              <a:rPr lang="tr-TR" altLang="tr-TR" sz="1600" dirty="0">
                <a:latin typeface="Times New Roman" panose="02020603050405020304" pitchFamily="18" charset="0"/>
                <a:cs typeface="Times New Roman" panose="02020603050405020304" pitchFamily="18" charset="0"/>
              </a:rPr>
              <a:t> kritik sıcaklığı elde edilmektedir. </a:t>
            </a:r>
          </a:p>
          <a:p>
            <a:pPr algn="just" eaLnBrk="1" hangingPunct="1">
              <a:lnSpc>
                <a:spcPct val="130000"/>
              </a:lnSpc>
            </a:pPr>
            <a:r>
              <a:rPr lang="tr-TR" altLang="tr-TR" sz="1600" dirty="0">
                <a:solidFill>
                  <a:schemeClr val="bg1"/>
                </a:solidFill>
                <a:latin typeface="Times New Roman" panose="02020603050405020304" pitchFamily="18" charset="0"/>
                <a:cs typeface="Times New Roman" panose="02020603050405020304" pitchFamily="18" charset="0"/>
              </a:rPr>
              <a:t>T</a:t>
            </a:r>
            <a:r>
              <a:rPr lang="tr-TR" altLang="tr-TR" sz="1600" baseline="-25000" dirty="0">
                <a:solidFill>
                  <a:schemeClr val="bg1"/>
                </a:solidFill>
                <a:latin typeface="Times New Roman" panose="02020603050405020304" pitchFamily="18" charset="0"/>
                <a:cs typeface="Times New Roman" panose="02020603050405020304" pitchFamily="18" charset="0"/>
              </a:rPr>
              <a:t>C</a:t>
            </a:r>
            <a:r>
              <a:rPr lang="tr-TR" altLang="tr-TR" sz="1600" dirty="0">
                <a:solidFill>
                  <a:schemeClr val="bg1"/>
                </a:solidFill>
                <a:latin typeface="Times New Roman" panose="02020603050405020304" pitchFamily="18" charset="0"/>
                <a:cs typeface="Times New Roman" panose="02020603050405020304" pitchFamily="18" charset="0"/>
              </a:rPr>
              <a:t> =Nµ</a:t>
            </a:r>
            <a:r>
              <a:rPr lang="tr-TR" altLang="tr-TR" sz="1600" baseline="30000" dirty="0">
                <a:solidFill>
                  <a:schemeClr val="bg1"/>
                </a:solidFill>
                <a:latin typeface="Times New Roman" panose="02020603050405020304" pitchFamily="18" charset="0"/>
                <a:cs typeface="Times New Roman" panose="02020603050405020304" pitchFamily="18" charset="0"/>
              </a:rPr>
              <a:t>2</a:t>
            </a:r>
            <a:r>
              <a:rPr lang="tr-TR" altLang="tr-TR" sz="1600" dirty="0">
                <a:solidFill>
                  <a:schemeClr val="bg1"/>
                </a:solidFill>
                <a:latin typeface="Times New Roman" panose="02020603050405020304" pitchFamily="18" charset="0"/>
                <a:cs typeface="Times New Roman" panose="02020603050405020304" pitchFamily="18" charset="0"/>
              </a:rPr>
              <a:t>λ /k </a:t>
            </a:r>
            <a:r>
              <a:rPr lang="tr-TR" altLang="tr-TR" sz="1600" dirty="0">
                <a:latin typeface="Times New Roman" panose="02020603050405020304" pitchFamily="18" charset="0"/>
                <a:cs typeface="Times New Roman" panose="02020603050405020304" pitchFamily="18" charset="0"/>
              </a:rPr>
              <a:t>olup S =1/2 için daha önce elde edilen sonuçla oldukça iyi uyum içindedir.</a:t>
            </a:r>
          </a:p>
          <a:p>
            <a:pPr algn="just" eaLnBrk="1" hangingPunct="1">
              <a:lnSpc>
                <a:spcPct val="130000"/>
              </a:lnSpc>
            </a:pPr>
            <a:r>
              <a:rPr lang="tr-TR" altLang="tr-TR" sz="1600" dirty="0">
                <a:latin typeface="Times New Roman" panose="02020603050405020304" pitchFamily="18" charset="0"/>
                <a:cs typeface="Times New Roman" panose="02020603050405020304" pitchFamily="18" charset="0"/>
              </a:rPr>
              <a:t> t →0 ’a giderken m=1 de keser ve tüm momentler</a:t>
            </a:r>
          </a:p>
        </p:txBody>
      </p:sp>
      <p:pic>
        <p:nvPicPr>
          <p:cNvPr id="7" name="Picture 2" descr="C:\Users\erdem\Desktop\Adsı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8874" y="170473"/>
            <a:ext cx="5119790" cy="3487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4084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Metin kutusu"/>
          <p:cNvSpPr txBox="1">
            <a:spLocks noChangeArrowheads="1"/>
          </p:cNvSpPr>
          <p:nvPr/>
        </p:nvSpPr>
        <p:spPr bwMode="auto">
          <a:xfrm>
            <a:off x="3991380" y="208233"/>
            <a:ext cx="44291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err="1">
                <a:solidFill>
                  <a:srgbClr val="FF0000"/>
                </a:solidFill>
                <a:latin typeface="Times New Roman" panose="02020603050405020304" pitchFamily="18" charset="0"/>
                <a:cs typeface="Times New Roman" panose="02020603050405020304" pitchFamily="18" charset="0"/>
              </a:rPr>
              <a:t>Ferromanyetik</a:t>
            </a:r>
            <a:r>
              <a:rPr lang="tr-TR" altLang="tr-TR" sz="3200" dirty="0">
                <a:solidFill>
                  <a:srgbClr val="FF0000"/>
                </a:solidFill>
                <a:latin typeface="Times New Roman" panose="02020603050405020304" pitchFamily="18" charset="0"/>
                <a:cs typeface="Times New Roman" panose="02020603050405020304" pitchFamily="18" charset="0"/>
              </a:rPr>
              <a:t> Kristaller</a:t>
            </a:r>
          </a:p>
        </p:txBody>
      </p:sp>
      <p:sp>
        <p:nvSpPr>
          <p:cNvPr id="3" name="6 Dikdörtgen"/>
          <p:cNvSpPr/>
          <p:nvPr/>
        </p:nvSpPr>
        <p:spPr>
          <a:xfrm>
            <a:off x="2634067" y="1099367"/>
            <a:ext cx="7143750" cy="5572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4" name="Group 39"/>
          <p:cNvGraphicFramePr>
            <a:graphicFrameLocks/>
          </p:cNvGraphicFramePr>
          <p:nvPr>
            <p:extLst>
              <p:ext uri="{D42A27DB-BD31-4B8C-83A1-F6EECF244321}">
                <p14:modId xmlns:p14="http://schemas.microsoft.com/office/powerpoint/2010/main" val="2348637158"/>
              </p:ext>
            </p:extLst>
          </p:nvPr>
        </p:nvGraphicFramePr>
        <p:xfrm>
          <a:off x="2812660" y="1269998"/>
          <a:ext cx="6786563" cy="5230861"/>
        </p:xfrm>
        <a:graphic>
          <a:graphicData uri="http://schemas.openxmlformats.org/drawingml/2006/table">
            <a:tbl>
              <a:tblPr/>
              <a:tblGrid>
                <a:gridCol w="1736549"/>
                <a:gridCol w="3549826"/>
                <a:gridCol w="1500188"/>
              </a:tblGrid>
              <a:tr h="42093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Tahoma" pitchFamily="34" charset="0"/>
                          <a:cs typeface="Times New Roman" pitchFamily="18" charset="0"/>
                        </a:rPr>
                        <a:t>MADDE</a:t>
                      </a:r>
                      <a:endParaRPr kumimoji="0" lang="tr-TR" sz="1400" b="1" i="0" u="none" strike="noStrike" cap="none" normalizeH="0" baseline="0" dirty="0" smtClean="0">
                        <a:ln>
                          <a:noFill/>
                        </a:ln>
                        <a:solidFill>
                          <a:srgbClr val="FFFFFF"/>
                        </a:solidFill>
                        <a:effectLst/>
                        <a:latin typeface="Arial" charset="0"/>
                      </a:endParaRPr>
                    </a:p>
                  </a:txBody>
                  <a:tcPr marL="91439" marR="91439" marT="45719" marB="45719"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Tahoma" pitchFamily="34" charset="0"/>
                          <a:cs typeface="Times New Roman" pitchFamily="18" charset="0"/>
                        </a:rPr>
                        <a:t>Doyma mıknatıslanması</a:t>
                      </a:r>
                      <a:endParaRPr kumimoji="0" lang="tr-TR" sz="1400" b="1" i="0" u="none" strike="noStrike" cap="none" normalizeH="0" baseline="0" dirty="0" smtClean="0">
                        <a:ln>
                          <a:noFill/>
                        </a:ln>
                        <a:solidFill>
                          <a:srgbClr val="FFFFFF"/>
                        </a:solidFill>
                        <a:effectLst/>
                        <a:latin typeface="Arial" charset="0"/>
                      </a:endParaRPr>
                    </a:p>
                  </a:txBody>
                  <a:tcPr marL="91439" marR="91439" marT="45719" marB="45719"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err="1" smtClean="0">
                          <a:ln>
                            <a:noFill/>
                          </a:ln>
                          <a:solidFill>
                            <a:srgbClr val="FFFFFF"/>
                          </a:solidFill>
                          <a:effectLst/>
                          <a:latin typeface="Tahoma" pitchFamily="34" charset="0"/>
                          <a:cs typeface="Times New Roman" pitchFamily="18" charset="0"/>
                        </a:rPr>
                        <a:t>Ferromanyetik</a:t>
                      </a:r>
                      <a:r>
                        <a:rPr kumimoji="0" lang="tr-TR" sz="1400" b="1" i="0" u="none" strike="noStrike" cap="none" normalizeH="0" baseline="0" dirty="0" smtClean="0">
                          <a:ln>
                            <a:noFill/>
                          </a:ln>
                          <a:solidFill>
                            <a:srgbClr val="FFFFFF"/>
                          </a:solidFill>
                          <a:effectLst/>
                          <a:latin typeface="Tahoma" pitchFamily="34" charset="0"/>
                          <a:cs typeface="Times New Roman" pitchFamily="18" charset="0"/>
                        </a:rPr>
                        <a:t> Curie Sıcaklığı</a:t>
                      </a:r>
                      <a:endParaRPr kumimoji="0" lang="tr-TR" sz="1400" b="1" i="0" u="none" strike="noStrike" cap="none" normalizeH="0" baseline="0" dirty="0" smtClean="0">
                        <a:ln>
                          <a:noFill/>
                        </a:ln>
                        <a:solidFill>
                          <a:srgbClr val="FFFFFF"/>
                        </a:solidFill>
                        <a:effectLst/>
                        <a:latin typeface="Arial" charset="0"/>
                      </a:endParaRPr>
                    </a:p>
                  </a:txBody>
                  <a:tcPr marL="91439" marR="91439" marT="45719" marB="45719"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r>
              <a:tr h="329370">
                <a:tc v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FFFFFF"/>
                          </a:solidFill>
                          <a:effectLst/>
                          <a:latin typeface="Tahoma" pitchFamily="34" charset="0"/>
                          <a:cs typeface="Times New Roman" pitchFamily="18" charset="0"/>
                        </a:rPr>
                        <a:t>             293 °K                        0 °K</a:t>
                      </a:r>
                      <a:endParaRPr kumimoji="0" lang="tr-TR" sz="1400" b="1" i="0" u="none" strike="noStrike" cap="none" normalizeH="0" baseline="0" smtClean="0">
                        <a:ln>
                          <a:noFill/>
                        </a:ln>
                        <a:solidFill>
                          <a:srgbClr val="FFFFFF"/>
                        </a:solidFill>
                        <a:effectLst/>
                        <a:latin typeface="Arial" charset="0"/>
                      </a:endParaRPr>
                    </a:p>
                  </a:txBody>
                  <a:tcPr marL="91439" marR="91439" marT="45719" marB="45719"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vMerge="1">
                  <a:txBody>
                    <a:bodyPr/>
                    <a:lstStyle/>
                    <a:p>
                      <a:endParaRPr lang="tr-TR"/>
                    </a:p>
                  </a:txBody>
                  <a:tcPr/>
                </a:tc>
              </a:tr>
              <a:tr h="448050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Fe</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CO</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Ni</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Gd</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Dy</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Cu</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2</a:t>
                      </a: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MnAl</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MnAs</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MnBi</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Mn</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4</a:t>
                      </a: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N</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MnSb</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MnB</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CrTe</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CrBr</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3</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CrO</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2</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MnOFe</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2</a:t>
                      </a: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O</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3</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FeOFe</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2</a:t>
                      </a: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O</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3</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a:t>
                      </a:r>
                      <a:r>
                        <a:rPr kumimoji="0" lang="tr-TR" sz="1600" b="0" i="0" u="none" strike="noStrike" cap="none" normalizeH="0" baseline="0" dirty="0" err="1" smtClean="0">
                          <a:ln>
                            <a:noFill/>
                          </a:ln>
                          <a:solidFill>
                            <a:srgbClr val="FFFFFF"/>
                          </a:solidFill>
                          <a:effectLst/>
                          <a:latin typeface="Tahoma" pitchFamily="34" charset="0"/>
                          <a:cs typeface="Times New Roman" pitchFamily="18" charset="0"/>
                        </a:rPr>
                        <a:t>CuO</a:t>
                      </a: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Fe</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2</a:t>
                      </a: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O</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3</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NiO Fe</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2</a:t>
                      </a: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O</a:t>
                      </a:r>
                      <a:r>
                        <a:rPr kumimoji="0" lang="tr-TR" sz="1600" b="0" i="0" u="none" strike="noStrike" cap="none" normalizeH="0" baseline="-30000" dirty="0" smtClean="0">
                          <a:ln>
                            <a:noFill/>
                          </a:ln>
                          <a:solidFill>
                            <a:srgbClr val="FFFFFF"/>
                          </a:solidFill>
                          <a:effectLst/>
                          <a:latin typeface="Tahoma" pitchFamily="34" charset="0"/>
                          <a:cs typeface="Times New Roman" pitchFamily="18" charset="0"/>
                        </a:rPr>
                        <a:t>3</a:t>
                      </a:r>
                      <a:endParaRPr kumimoji="0" lang="tr-TR" sz="1600" b="0" i="0" u="none" strike="noStrike" cap="none" normalizeH="0" baseline="0" dirty="0" smtClean="0">
                        <a:ln>
                          <a:noFill/>
                        </a:ln>
                        <a:solidFill>
                          <a:srgbClr val="FFFFFF"/>
                        </a:solidFill>
                        <a:effectLst/>
                        <a:latin typeface="Tahoma" pitchFamily="34" charset="0"/>
                        <a:cs typeface="Times New Roman" pitchFamily="18" charset="0"/>
                      </a:endParaRPr>
                    </a:p>
                  </a:txBody>
                  <a:tcPr marL="91439" marR="91439" marT="45719" marB="45719"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1707                         1740</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1400                         1446</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485                           510</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                            2010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                            2920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500                            550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670                            870</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820                            680</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183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710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152                            163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247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515                              -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410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480                              -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400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270                              -</a:t>
                      </a:r>
                      <a:endParaRPr kumimoji="0" lang="tr-TR" sz="1600" b="0" i="0" u="none" strike="noStrike" cap="none" normalizeH="0" baseline="0" dirty="0" smtClean="0">
                        <a:ln>
                          <a:noFill/>
                        </a:ln>
                        <a:solidFill>
                          <a:srgbClr val="FFFFFF"/>
                        </a:solidFill>
                        <a:effectLst/>
                        <a:latin typeface="Arial" charset="0"/>
                      </a:endParaRPr>
                    </a:p>
                  </a:txBody>
                  <a:tcPr marL="91439" marR="91439" marT="45719" marB="45719"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1043</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1388</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627</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292</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85</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710</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318</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630</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743</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587</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578</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339</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33</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386</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573</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858</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728</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FFFF"/>
                          </a:solidFill>
                          <a:effectLst/>
                          <a:latin typeface="Tahoma" pitchFamily="34" charset="0"/>
                          <a:cs typeface="Times New Roman" pitchFamily="18" charset="0"/>
                        </a:rPr>
                        <a:t>       713</a:t>
                      </a:r>
                    </a:p>
                  </a:txBody>
                  <a:tcPr marL="91439" marR="91439" marT="45719" marB="45719"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633409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Dikdörtgen"/>
          <p:cNvSpPr/>
          <p:nvPr/>
        </p:nvSpPr>
        <p:spPr>
          <a:xfrm>
            <a:off x="1428750" y="546100"/>
            <a:ext cx="6215063" cy="3714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3" name="Group 23"/>
          <p:cNvGraphicFramePr>
            <a:graphicFrameLocks noGrp="1"/>
          </p:cNvGraphicFramePr>
          <p:nvPr/>
        </p:nvGraphicFramePr>
        <p:xfrm>
          <a:off x="1476375" y="617538"/>
          <a:ext cx="6119813" cy="3597275"/>
        </p:xfrm>
        <a:graphic>
          <a:graphicData uri="http://schemas.openxmlformats.org/drawingml/2006/table">
            <a:tbl>
              <a:tblPr/>
              <a:tblGrid>
                <a:gridCol w="1871663"/>
                <a:gridCol w="989012"/>
                <a:gridCol w="1481138"/>
                <a:gridCol w="1778000"/>
              </a:tblGrid>
              <a:tr h="1066988">
                <a:tc>
                  <a:txBody>
                    <a:bodyPr/>
                    <a:lstStyle/>
                    <a:p>
                      <a:pPr marL="0" marR="0" lvl="0" indent="0" algn="ctr" defTabSz="914400" rtl="0" eaLnBrk="1" fontAlgn="base" latinLnBrk="0" hangingPunct="1">
                        <a:lnSpc>
                          <a:spcPct val="175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MADDE</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CURIE NOKTASI (°K)</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Atomik manyetik Moment</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0 °K’deki kendiliğinden mıknatıslanma yoğunluğu</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r>
              <a:tr h="25302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DEMİR</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KOBALT</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NİKEL</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GADOLİNYUM</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DYSPROSYUM</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Cu</a:t>
                      </a:r>
                      <a:r>
                        <a:rPr kumimoji="0" lang="tr-TR" sz="1600" b="0" i="0" u="none" strike="noStrike" cap="none" normalizeH="0" baseline="-30000" smtClean="0">
                          <a:ln>
                            <a:noFill/>
                          </a:ln>
                          <a:solidFill>
                            <a:srgbClr val="FFFFFF"/>
                          </a:solidFill>
                          <a:effectLst/>
                          <a:latin typeface="Arial" charset="0"/>
                          <a:cs typeface="Times New Roman" pitchFamily="18" charset="0"/>
                        </a:rPr>
                        <a:t>2</a:t>
                      </a:r>
                      <a:r>
                        <a:rPr kumimoji="0" lang="tr-TR" sz="1600" b="0" i="0" u="none" strike="noStrike" cap="none" normalizeH="0" baseline="0" smtClean="0">
                          <a:ln>
                            <a:noFill/>
                          </a:ln>
                          <a:solidFill>
                            <a:srgbClr val="FFFFFF"/>
                          </a:solidFill>
                          <a:effectLst/>
                          <a:latin typeface="Arial" charset="0"/>
                          <a:cs typeface="Times New Roman" pitchFamily="18" charset="0"/>
                        </a:rPr>
                        <a:t>MnAl</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MnBi</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CrTe</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CrO</a:t>
                      </a:r>
                      <a:r>
                        <a:rPr kumimoji="0" lang="tr-TR" sz="1600" b="0" i="0" u="none" strike="noStrike" cap="none" normalizeH="0" baseline="-30000" smtClean="0">
                          <a:ln>
                            <a:noFill/>
                          </a:ln>
                          <a:solidFill>
                            <a:srgbClr val="FFFFFF"/>
                          </a:solidFill>
                          <a:effectLst/>
                          <a:latin typeface="Arial" charset="0"/>
                          <a:cs typeface="Times New Roman" pitchFamily="18" charset="0"/>
                        </a:rPr>
                        <a:t>2</a:t>
                      </a:r>
                      <a:endParaRPr kumimoji="0" lang="tr-TR" sz="1600" b="0" i="0" u="none" strike="noStrike" cap="none" normalizeH="0" baseline="0" smtClean="0">
                        <a:ln>
                          <a:noFill/>
                        </a:ln>
                        <a:solidFill>
                          <a:srgbClr val="FFFFFF"/>
                        </a:solidFill>
                        <a:effectLst/>
                        <a:latin typeface="Arial"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EuO</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1043</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1400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631</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292</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85</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710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630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339</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392</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69</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2.2</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1.7</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0.6</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7.1</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10.1</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3.5</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3.5</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2.5</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2.0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6.8</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1.7</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1.4</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0.51</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2.0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2.0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0.50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0.68</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0.25</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0.51</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rgbClr val="FFFFFF"/>
                          </a:solidFill>
                          <a:effectLst/>
                          <a:latin typeface="Arial" charset="0"/>
                          <a:cs typeface="Times New Roman" pitchFamily="18" charset="0"/>
                        </a:rPr>
                        <a:t>1.9</a:t>
                      </a:r>
                      <a:endParaRPr kumimoji="0" lang="tr-TR" sz="1600" b="0" i="0" u="none" strike="noStrike" cap="none" normalizeH="0" baseline="0" smtClean="0">
                        <a:ln>
                          <a:noFill/>
                        </a:ln>
                        <a:solidFill>
                          <a:srgbClr val="FFFFFF"/>
                        </a:solidFill>
                        <a:effectLst/>
                        <a:latin typeface="Arial" charset="0"/>
                      </a:endParaRPr>
                    </a:p>
                  </a:txBody>
                  <a:tcPr marT="45728" marB="45728"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noFill/>
                  </a:tcPr>
                </a:tc>
              </a:tr>
            </a:tbl>
          </a:graphicData>
        </a:graphic>
      </p:graphicFrame>
      <p:sp>
        <p:nvSpPr>
          <p:cNvPr id="4" name="Text Box 58"/>
          <p:cNvSpPr txBox="1">
            <a:spLocks noChangeArrowheads="1"/>
          </p:cNvSpPr>
          <p:nvPr/>
        </p:nvSpPr>
        <p:spPr bwMode="auto">
          <a:xfrm>
            <a:off x="827088" y="4554538"/>
            <a:ext cx="10554274"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dirty="0">
                <a:latin typeface="Times New Roman" panose="02020603050405020304" pitchFamily="18" charset="0"/>
                <a:cs typeface="Times New Roman" panose="02020603050405020304" pitchFamily="18" charset="0"/>
              </a:rPr>
              <a:t>Yalnız, çok güçlü manyetik alan olursa, manyetik momentler çok güçlü ise ve düşük sıcaklıklarda, artık </a:t>
            </a:r>
            <a:r>
              <a:rPr lang="tr-TR" altLang="tr-TR" sz="2000" dirty="0" err="1">
                <a:latin typeface="Times New Roman" panose="02020603050405020304" pitchFamily="18" charset="0"/>
                <a:cs typeface="Times New Roman" panose="02020603050405020304" pitchFamily="18" charset="0"/>
              </a:rPr>
              <a:t>Curie</a:t>
            </a:r>
            <a:r>
              <a:rPr lang="tr-TR" altLang="tr-TR" sz="2000" dirty="0">
                <a:latin typeface="Times New Roman" panose="02020603050405020304" pitchFamily="18" charset="0"/>
                <a:cs typeface="Times New Roman" panose="02020603050405020304" pitchFamily="18" charset="0"/>
              </a:rPr>
              <a:t> yasası geçerliliğini yitirir ve doymaya ulaşırız. Eğer tüm manyetik momentler istenilen doğrultuya yönelmişlerse, 1°K de 3 </a:t>
            </a:r>
            <a:r>
              <a:rPr lang="tr-TR" altLang="tr-TR" sz="2000" dirty="0" err="1">
                <a:latin typeface="Times New Roman" panose="02020603050405020304" pitchFamily="18" charset="0"/>
                <a:cs typeface="Times New Roman" panose="02020603050405020304" pitchFamily="18" charset="0"/>
              </a:rPr>
              <a:t>Teslalık</a:t>
            </a:r>
            <a:r>
              <a:rPr lang="tr-TR" altLang="tr-TR" sz="2000" dirty="0">
                <a:latin typeface="Times New Roman" panose="02020603050405020304" pitchFamily="18" charset="0"/>
                <a:cs typeface="Times New Roman" panose="02020603050405020304" pitchFamily="18" charset="0"/>
              </a:rPr>
              <a:t> manyetik alanda Gadolinyum sülfatın mıknatıslanması 0.3 </a:t>
            </a:r>
            <a:r>
              <a:rPr lang="tr-TR" altLang="tr-TR" sz="2000" dirty="0" err="1">
                <a:latin typeface="Times New Roman" panose="02020603050405020304" pitchFamily="18" charset="0"/>
                <a:cs typeface="Times New Roman" panose="02020603050405020304" pitchFamily="18" charset="0"/>
              </a:rPr>
              <a:t>Tesla</a:t>
            </a:r>
            <a:r>
              <a:rPr lang="tr-TR" altLang="tr-TR" sz="2000" dirty="0">
                <a:latin typeface="Times New Roman" panose="02020603050405020304" pitchFamily="18" charset="0"/>
                <a:cs typeface="Times New Roman" panose="02020603050405020304" pitchFamily="18" charset="0"/>
              </a:rPr>
              <a:t> olarak bulunmuştur.</a:t>
            </a:r>
          </a:p>
          <a:p>
            <a:pPr eaLnBrk="1" hangingPunct="1">
              <a:spcBef>
                <a:spcPct val="50000"/>
              </a:spcBef>
            </a:pPr>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37023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1 Yuvarlatılmış Dikdörtgen"/>
          <p:cNvSpPr/>
          <p:nvPr/>
        </p:nvSpPr>
        <p:spPr>
          <a:xfrm>
            <a:off x="4985426" y="2350750"/>
            <a:ext cx="2500313"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2 Yuvarlatılmış Dikdörtgen"/>
          <p:cNvSpPr/>
          <p:nvPr/>
        </p:nvSpPr>
        <p:spPr>
          <a:xfrm>
            <a:off x="5128301" y="3565187"/>
            <a:ext cx="1643063"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Text Box 4"/>
          <p:cNvSpPr txBox="1">
            <a:spLocks noChangeArrowheads="1"/>
          </p:cNvSpPr>
          <p:nvPr/>
        </p:nvSpPr>
        <p:spPr bwMode="auto">
          <a:xfrm>
            <a:off x="2167614" y="1693525"/>
            <a:ext cx="7786687"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Özdeş atomlardan oluşan bir yapı düşünelim. z- doğrultusunda bir alanı uygulayalım. -µ atomik momentinin bu alandaki enerjisi; </a:t>
            </a:r>
          </a:p>
        </p:txBody>
      </p:sp>
      <p:sp>
        <p:nvSpPr>
          <p:cNvPr id="5" name="Text Box 8"/>
          <p:cNvSpPr txBox="1">
            <a:spLocks noChangeArrowheads="1"/>
          </p:cNvSpPr>
          <p:nvPr/>
        </p:nvSpPr>
        <p:spPr bwMode="auto">
          <a:xfrm>
            <a:off x="2240639" y="2988925"/>
            <a:ext cx="78486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manyetik momentin, manyetik alan doğrultusundaki bileşeni 2J+1 kesikli değer alabilir. </a:t>
            </a:r>
          </a:p>
        </p:txBody>
      </p:sp>
      <p:sp>
        <p:nvSpPr>
          <p:cNvPr id="6" name="Text Box 12"/>
          <p:cNvSpPr txBox="1">
            <a:spLocks noChangeArrowheads="1"/>
          </p:cNvSpPr>
          <p:nvPr/>
        </p:nvSpPr>
        <p:spPr bwMode="auto">
          <a:xfrm>
            <a:off x="2312076" y="4070012"/>
            <a:ext cx="77041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 -J, -J+1, …………, J-1, J</a:t>
            </a:r>
          </a:p>
          <a:p>
            <a:pPr eaLnBrk="1" hangingPunct="1"/>
            <a:r>
              <a:rPr lang="tr-TR" altLang="tr-TR" sz="1600">
                <a:latin typeface="Times New Roman" panose="02020603050405020304" pitchFamily="18" charset="0"/>
                <a:cs typeface="Times New Roman" panose="02020603050405020304" pitchFamily="18" charset="0"/>
              </a:rPr>
              <a:t>z-doğrultusunda uygulanmış H-manyetik alanı etrafında presesyon hareketi yapan bir iğne düşünelim.</a:t>
            </a:r>
          </a:p>
        </p:txBody>
      </p:sp>
      <p:graphicFrame>
        <p:nvGraphicFramePr>
          <p:cNvPr id="7" name="Object 5"/>
          <p:cNvGraphicFramePr>
            <a:graphicFrameLocks noChangeAspect="1"/>
          </p:cNvGraphicFramePr>
          <p:nvPr>
            <p:extLst>
              <p:ext uri="{D42A27DB-BD31-4B8C-83A1-F6EECF244321}">
                <p14:modId xmlns:p14="http://schemas.microsoft.com/office/powerpoint/2010/main" val="2552574027"/>
              </p:ext>
            </p:extLst>
          </p:nvPr>
        </p:nvGraphicFramePr>
        <p:xfrm>
          <a:off x="5120364" y="2485687"/>
          <a:ext cx="2303462" cy="377825"/>
        </p:xfrm>
        <a:graphic>
          <a:graphicData uri="http://schemas.openxmlformats.org/presentationml/2006/ole">
            <mc:AlternateContent xmlns:mc="http://schemas.openxmlformats.org/markup-compatibility/2006">
              <mc:Choice xmlns:v="urn:schemas-microsoft-com:vml" Requires="v">
                <p:oleObj spid="_x0000_s36888" name="Denklem" r:id="rId3" imgW="1624895" imgH="266584" progId="Equation.3">
                  <p:embed/>
                </p:oleObj>
              </mc:Choice>
              <mc:Fallback>
                <p:oleObj name="Denklem" r:id="rId3" imgW="1624895" imgH="26658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0364" y="2485687"/>
                        <a:ext cx="2303462"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9"/>
          <p:cNvGraphicFramePr>
            <a:graphicFrameLocks noChangeAspect="1"/>
          </p:cNvGraphicFramePr>
          <p:nvPr>
            <p:extLst>
              <p:ext uri="{D42A27DB-BD31-4B8C-83A1-F6EECF244321}">
                <p14:modId xmlns:p14="http://schemas.microsoft.com/office/powerpoint/2010/main" val="2892784040"/>
              </p:ext>
            </p:extLst>
          </p:nvPr>
        </p:nvGraphicFramePr>
        <p:xfrm>
          <a:off x="5191801" y="3636625"/>
          <a:ext cx="1476375" cy="393700"/>
        </p:xfrm>
        <a:graphic>
          <a:graphicData uri="http://schemas.openxmlformats.org/presentationml/2006/ole">
            <mc:AlternateContent xmlns:mc="http://schemas.openxmlformats.org/markup-compatibility/2006">
              <mc:Choice xmlns:v="urn:schemas-microsoft-com:vml" Requires="v">
                <p:oleObj spid="_x0000_s36889" name="Denklem" r:id="rId5" imgW="952087" imgH="253890" progId="Equation.3">
                  <p:embed/>
                </p:oleObj>
              </mc:Choice>
              <mc:Fallback>
                <p:oleObj name="Denklem" r:id="rId5" imgW="952087" imgH="25389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91801" y="3636625"/>
                        <a:ext cx="147637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 Box 13"/>
          <p:cNvSpPr txBox="1">
            <a:spLocks noChangeArrowheads="1"/>
          </p:cNvSpPr>
          <p:nvPr/>
        </p:nvSpPr>
        <p:spPr bwMode="auto">
          <a:xfrm>
            <a:off x="2280326" y="5113000"/>
            <a:ext cx="784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Alan etrafında hareket eden atomik momentlerin hızı düzgün olup bu doğrultuyla sabit bir açı yapmaktadır. Yapılan ‘presesyon’ hareketinin özelliğinden dolayı, manyetik momentin alan doğrultusundaki izdüşümü sabittir.</a:t>
            </a:r>
          </a:p>
          <a:p>
            <a:pPr eaLnBrk="1" hangingPunct="1">
              <a:spcBef>
                <a:spcPct val="50000"/>
              </a:spcBef>
              <a:buClr>
                <a:schemeClr val="tx1"/>
              </a:buClr>
              <a:buFont typeface="Wingdings" panose="05000000000000000000" pitchFamily="2" charset="2"/>
              <a:buChar char="q"/>
            </a:pPr>
            <a:endParaRPr lang="tr-TR" altLang="tr-TR" sz="1600">
              <a:latin typeface="Times New Roman" panose="02020603050405020304" pitchFamily="18" charset="0"/>
              <a:cs typeface="Times New Roman" panose="02020603050405020304" pitchFamily="18" charset="0"/>
            </a:endParaRPr>
          </a:p>
        </p:txBody>
      </p:sp>
      <p:sp>
        <p:nvSpPr>
          <p:cNvPr id="10" name="Rectangle 10"/>
          <p:cNvSpPr txBox="1">
            <a:spLocks noChangeArrowheads="1"/>
          </p:cNvSpPr>
          <p:nvPr/>
        </p:nvSpPr>
        <p:spPr>
          <a:xfrm>
            <a:off x="1391900" y="738643"/>
            <a:ext cx="9544489" cy="109378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tr-TR" altLang="tr-TR" sz="2000" dirty="0" smtClean="0">
                <a:solidFill>
                  <a:srgbClr val="FF0000"/>
                </a:solidFill>
                <a:latin typeface="Times New Roman" panose="02020603050405020304" pitchFamily="18" charset="0"/>
                <a:cs typeface="Times New Roman" panose="02020603050405020304" pitchFamily="18" charset="0"/>
              </a:rPr>
              <a:t>Uygulanan manyetik Alanda, mıknatıslanmanın Sıcaklığın Fonksiyonu Olarak Bulunması:  </a:t>
            </a:r>
            <a:br>
              <a:rPr lang="tr-TR" altLang="tr-TR" sz="2000" dirty="0" smtClean="0">
                <a:solidFill>
                  <a:srgbClr val="FF0000"/>
                </a:solidFill>
                <a:latin typeface="Times New Roman" panose="02020603050405020304" pitchFamily="18" charset="0"/>
                <a:cs typeface="Times New Roman" panose="02020603050405020304" pitchFamily="18" charset="0"/>
              </a:rPr>
            </a:br>
            <a:endParaRPr lang="tr-TR" altLang="tr-TR" sz="20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6824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0 Yuvarlatılmış Dikdörtgen"/>
          <p:cNvSpPr/>
          <p:nvPr/>
        </p:nvSpPr>
        <p:spPr>
          <a:xfrm>
            <a:off x="6357938" y="1285875"/>
            <a:ext cx="1000125"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9 Yuvarlatılmış Dikdörtgen"/>
          <p:cNvSpPr/>
          <p:nvPr/>
        </p:nvSpPr>
        <p:spPr>
          <a:xfrm>
            <a:off x="5214938" y="1285875"/>
            <a:ext cx="928687"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1 Yuvarlatılmış Dikdörtgen"/>
          <p:cNvSpPr/>
          <p:nvPr/>
        </p:nvSpPr>
        <p:spPr>
          <a:xfrm>
            <a:off x="2843213" y="1857375"/>
            <a:ext cx="1785937" cy="50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5" name="Object 26"/>
          <p:cNvGraphicFramePr>
            <a:graphicFrameLocks noChangeAspect="1"/>
          </p:cNvGraphicFramePr>
          <p:nvPr/>
        </p:nvGraphicFramePr>
        <p:xfrm>
          <a:off x="2843213" y="1928813"/>
          <a:ext cx="1800225" cy="347662"/>
        </p:xfrm>
        <a:graphic>
          <a:graphicData uri="http://schemas.openxmlformats.org/presentationml/2006/ole">
            <mc:AlternateContent xmlns:mc="http://schemas.openxmlformats.org/markup-compatibility/2006">
              <mc:Choice xmlns:v="urn:schemas-microsoft-com:vml" Requires="v">
                <p:oleObj spid="_x0000_s37923" name="Denklem" r:id="rId3" imgW="1193800" imgH="228600" progId="Equation.3">
                  <p:embed/>
                </p:oleObj>
              </mc:Choice>
              <mc:Fallback>
                <p:oleObj name="Denklem" r:id="rId3" imgW="11938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213" y="1928813"/>
                        <a:ext cx="1800225" cy="347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17"/>
          <p:cNvGraphicFramePr>
            <a:graphicFrameLocks noChangeAspect="1"/>
          </p:cNvGraphicFramePr>
          <p:nvPr/>
        </p:nvGraphicFramePr>
        <p:xfrm>
          <a:off x="5286375" y="1387475"/>
          <a:ext cx="863600" cy="327025"/>
        </p:xfrm>
        <a:graphic>
          <a:graphicData uri="http://schemas.openxmlformats.org/presentationml/2006/ole">
            <mc:AlternateContent xmlns:mc="http://schemas.openxmlformats.org/markup-compatibility/2006">
              <mc:Choice xmlns:v="urn:schemas-microsoft-com:vml" Requires="v">
                <p:oleObj spid="_x0000_s37924" name="Denklem" r:id="rId5" imgW="609336" imgH="253890" progId="Equation.3">
                  <p:embed/>
                </p:oleObj>
              </mc:Choice>
              <mc:Fallback>
                <p:oleObj name="Denklem" r:id="rId5" imgW="609336" imgH="25389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86375" y="1387475"/>
                        <a:ext cx="863600" cy="327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3"/>
          <p:cNvGraphicFramePr>
            <a:graphicFrameLocks noChangeAspect="1"/>
          </p:cNvGraphicFramePr>
          <p:nvPr/>
        </p:nvGraphicFramePr>
        <p:xfrm>
          <a:off x="6405563" y="1357313"/>
          <a:ext cx="952500" cy="369887"/>
        </p:xfrm>
        <a:graphic>
          <a:graphicData uri="http://schemas.openxmlformats.org/presentationml/2006/ole">
            <mc:AlternateContent xmlns:mc="http://schemas.openxmlformats.org/markup-compatibility/2006">
              <mc:Choice xmlns:v="urn:schemas-microsoft-com:vml" Requires="v">
                <p:oleObj spid="_x0000_s37925" name="Denklem" r:id="rId7" imgW="622030" imgH="266584" progId="Equation.3">
                  <p:embed/>
                </p:oleObj>
              </mc:Choice>
              <mc:Fallback>
                <p:oleObj name="Denklem" r:id="rId7" imgW="622030" imgH="266584"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05563" y="1357313"/>
                        <a:ext cx="952500" cy="369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27"/>
          <p:cNvSpPr>
            <a:spLocks noChangeArrowheads="1"/>
          </p:cNvSpPr>
          <p:nvPr/>
        </p:nvSpPr>
        <p:spPr bwMode="auto">
          <a:xfrm>
            <a:off x="4643438" y="1916113"/>
            <a:ext cx="11207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1600">
                <a:latin typeface="Times New Roman" panose="02020603050405020304" pitchFamily="18" charset="0"/>
                <a:cs typeface="Times New Roman" panose="02020603050405020304" pitchFamily="18" charset="0"/>
              </a:rPr>
              <a:t>  dir.           </a:t>
            </a:r>
          </a:p>
        </p:txBody>
      </p:sp>
      <p:sp>
        <p:nvSpPr>
          <p:cNvPr id="9" name="Text Box 29"/>
          <p:cNvSpPr txBox="1">
            <a:spLocks noChangeArrowheads="1"/>
          </p:cNvSpPr>
          <p:nvPr/>
        </p:nvSpPr>
        <p:spPr bwMode="auto">
          <a:xfrm>
            <a:off x="2700337" y="2924175"/>
            <a:ext cx="9225773"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tx1"/>
              </a:buClr>
              <a:buSzPct val="100000"/>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Atomik </a:t>
            </a:r>
            <a:r>
              <a:rPr lang="tr-TR" altLang="tr-TR" sz="2000" dirty="0" err="1">
                <a:latin typeface="Times New Roman" panose="02020603050405020304" pitchFamily="18" charset="0"/>
                <a:cs typeface="Times New Roman" panose="02020603050405020304" pitchFamily="18" charset="0"/>
              </a:rPr>
              <a:t>dipol</a:t>
            </a:r>
            <a:r>
              <a:rPr lang="tr-TR" altLang="tr-TR" sz="2000" dirty="0">
                <a:latin typeface="Times New Roman" panose="02020603050405020304" pitchFamily="18" charset="0"/>
                <a:cs typeface="Times New Roman" panose="02020603050405020304" pitchFamily="18" charset="0"/>
              </a:rPr>
              <a:t> üzerine, manyetik alan etkisi presesyon hareketi ve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J</a:t>
            </a:r>
            <a:r>
              <a:rPr lang="tr-TR" altLang="tr-TR" sz="2000" dirty="0">
                <a:latin typeface="Times New Roman" panose="02020603050405020304" pitchFamily="18" charset="0"/>
                <a:cs typeface="Times New Roman" panose="02020603050405020304" pitchFamily="18" charset="0"/>
              </a:rPr>
              <a:t> kuantum katsayısıyla belirlenmektedir.</a:t>
            </a:r>
          </a:p>
          <a:p>
            <a:pPr eaLnBrk="1" hangingPunct="1">
              <a:buClr>
                <a:schemeClr val="tx1"/>
              </a:buClr>
              <a:buSzPct val="100000"/>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Atomik moment her bir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J</a:t>
            </a:r>
            <a:r>
              <a:rPr lang="tr-TR" altLang="tr-TR" sz="2000" dirty="0">
                <a:latin typeface="Times New Roman" panose="02020603050405020304" pitchFamily="18" charset="0"/>
                <a:cs typeface="Times New Roman" panose="02020603050405020304" pitchFamily="18" charset="0"/>
              </a:rPr>
              <a:t>  için bir doğrultuya sahip olup,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J</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nin</a:t>
            </a:r>
            <a:r>
              <a:rPr lang="tr-TR" altLang="tr-TR" sz="2000" dirty="0">
                <a:latin typeface="Times New Roman" panose="02020603050405020304" pitchFamily="18" charset="0"/>
                <a:cs typeface="Times New Roman" panose="02020603050405020304" pitchFamily="18" charset="0"/>
              </a:rPr>
              <a:t> kesikli değerleri için manyetik alan etrafında dönen farklı bir doğrultuya sahiptir.</a:t>
            </a:r>
          </a:p>
          <a:p>
            <a:pPr eaLnBrk="1" hangingPunct="1">
              <a:buClr>
                <a:schemeClr val="tx1"/>
              </a:buClr>
              <a:buSzPct val="100000"/>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J</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nin</a:t>
            </a:r>
            <a:r>
              <a:rPr lang="tr-TR" altLang="tr-TR" sz="2000" dirty="0">
                <a:latin typeface="Times New Roman" panose="02020603050405020304" pitchFamily="18" charset="0"/>
                <a:cs typeface="Times New Roman" panose="02020603050405020304" pitchFamily="18" charset="0"/>
              </a:rPr>
              <a:t> değeri değiştikçe manyetik enerji de kesikli olarak değişir.</a:t>
            </a:r>
          </a:p>
        </p:txBody>
      </p:sp>
      <p:pic>
        <p:nvPicPr>
          <p:cNvPr id="10" name="Picture 5" descr="C:\Users\erdem\Desktop\Adsız.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285" y="2924175"/>
            <a:ext cx="2091818" cy="30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6"/>
          <p:cNvSpPr txBox="1">
            <a:spLocks noChangeArrowheads="1"/>
          </p:cNvSpPr>
          <p:nvPr/>
        </p:nvSpPr>
        <p:spPr bwMode="auto">
          <a:xfrm>
            <a:off x="854075" y="812800"/>
            <a:ext cx="8218488" cy="211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20000"/>
              </a:spcBef>
              <a:buClr>
                <a:srgbClr val="FFCC00"/>
              </a:buClr>
            </a:pPr>
            <a:r>
              <a:rPr lang="tr-TR" altLang="tr-TR" sz="1600" dirty="0">
                <a:latin typeface="Times New Roman" panose="02020603050405020304" pitchFamily="18" charset="0"/>
                <a:cs typeface="Times New Roman" panose="02020603050405020304" pitchFamily="18" charset="0"/>
              </a:rPr>
              <a:t>Kuantum teorisine göre bu </a:t>
            </a:r>
            <a:r>
              <a:rPr lang="tr-TR" altLang="tr-TR" sz="1600" dirty="0" err="1">
                <a:latin typeface="Times New Roman" panose="02020603050405020304" pitchFamily="18" charset="0"/>
                <a:cs typeface="Times New Roman" panose="02020603050405020304" pitchFamily="18" charset="0"/>
              </a:rPr>
              <a:t>izdüşüm</a:t>
            </a: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gµ</a:t>
            </a:r>
            <a:r>
              <a:rPr lang="tr-TR" altLang="tr-TR" sz="1600" baseline="-25000" dirty="0" err="1">
                <a:latin typeface="Times New Roman" panose="02020603050405020304" pitchFamily="18" charset="0"/>
                <a:cs typeface="Times New Roman" panose="02020603050405020304" pitchFamily="18" charset="0"/>
              </a:rPr>
              <a:t>B</a:t>
            </a:r>
            <a:r>
              <a:rPr lang="tr-TR" altLang="tr-TR" sz="1600" dirty="0" err="1">
                <a:latin typeface="Times New Roman" panose="02020603050405020304" pitchFamily="18" charset="0"/>
                <a:cs typeface="Times New Roman" panose="02020603050405020304" pitchFamily="18" charset="0"/>
              </a:rPr>
              <a:t>.m</a:t>
            </a:r>
            <a:r>
              <a:rPr lang="tr-TR" altLang="tr-TR" sz="1600" baseline="-25000" dirty="0" err="1">
                <a:latin typeface="Times New Roman" panose="02020603050405020304" pitchFamily="18" charset="0"/>
                <a:cs typeface="Times New Roman" panose="02020603050405020304" pitchFamily="18" charset="0"/>
              </a:rPr>
              <a:t>J</a:t>
            </a:r>
            <a:r>
              <a:rPr lang="tr-TR" altLang="tr-TR" sz="1600" dirty="0">
                <a:latin typeface="Times New Roman" panose="02020603050405020304" pitchFamily="18" charset="0"/>
                <a:cs typeface="Times New Roman" panose="02020603050405020304" pitchFamily="18" charset="0"/>
              </a:rPr>
              <a:t> değerlerini alabilmektedir.</a:t>
            </a:r>
          </a:p>
          <a:p>
            <a:pPr algn="just" eaLnBrk="1" hangingPunct="1">
              <a:spcBef>
                <a:spcPct val="20000"/>
              </a:spcBef>
              <a:buClr>
                <a:srgbClr val="FFFFCC"/>
              </a:buClr>
            </a:pP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m</a:t>
            </a:r>
            <a:r>
              <a:rPr lang="tr-TR" altLang="tr-TR" sz="1600" baseline="-25000" dirty="0" err="1">
                <a:latin typeface="Times New Roman" panose="02020603050405020304" pitchFamily="18" charset="0"/>
                <a:cs typeface="Times New Roman" panose="02020603050405020304" pitchFamily="18" charset="0"/>
              </a:rPr>
              <a:t>J</a:t>
            </a:r>
            <a:r>
              <a:rPr lang="tr-TR" altLang="tr-TR" sz="1600" dirty="0">
                <a:latin typeface="Times New Roman" panose="02020603050405020304" pitchFamily="18" charset="0"/>
                <a:cs typeface="Times New Roman" panose="02020603050405020304" pitchFamily="18" charset="0"/>
              </a:rPr>
              <a:t> = -J, ……,+J</a:t>
            </a:r>
          </a:p>
          <a:p>
            <a:pPr algn="just" eaLnBrk="1" hangingPunct="1">
              <a:spcBef>
                <a:spcPct val="20000"/>
              </a:spcBef>
              <a:buClr>
                <a:srgbClr val="FFCC00"/>
              </a:buClr>
            </a:pPr>
            <a:r>
              <a:rPr lang="tr-TR" altLang="tr-TR" sz="1600" dirty="0">
                <a:latin typeface="Times New Roman" panose="02020603050405020304" pitchFamily="18" charset="0"/>
                <a:cs typeface="Times New Roman" panose="02020603050405020304" pitchFamily="18" charset="0"/>
              </a:rPr>
              <a:t>manyetik alan içinde manyetik momentin enerjisi:</a:t>
            </a:r>
          </a:p>
        </p:txBody>
      </p:sp>
    </p:spTree>
    <p:extLst>
      <p:ext uri="{BB962C8B-B14F-4D97-AF65-F5344CB8AC3E}">
        <p14:creationId xmlns:p14="http://schemas.microsoft.com/office/powerpoint/2010/main" val="1957997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7 Yuvarlatılmış Dikdörtgen"/>
          <p:cNvSpPr/>
          <p:nvPr/>
        </p:nvSpPr>
        <p:spPr>
          <a:xfrm>
            <a:off x="2439515" y="1240277"/>
            <a:ext cx="357187"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 name="8 Yuvarlatılmış Dikdörtgen"/>
          <p:cNvSpPr/>
          <p:nvPr/>
        </p:nvSpPr>
        <p:spPr>
          <a:xfrm>
            <a:off x="4654077" y="3954902"/>
            <a:ext cx="3143250" cy="85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8" name="Rectangle 8"/>
          <p:cNvSpPr txBox="1">
            <a:spLocks noChangeArrowheads="1"/>
          </p:cNvSpPr>
          <p:nvPr/>
        </p:nvSpPr>
        <p:spPr bwMode="auto">
          <a:xfrm>
            <a:off x="2296640" y="1365690"/>
            <a:ext cx="7572375"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20000"/>
              </a:spcBef>
              <a:buClr>
                <a:schemeClr val="tx1"/>
              </a:buClr>
            </a:pPr>
            <a:r>
              <a:rPr lang="tr-TR" altLang="tr-TR" sz="1600">
                <a:latin typeface="Times New Roman" panose="02020603050405020304" pitchFamily="18" charset="0"/>
                <a:cs typeface="Times New Roman" panose="02020603050405020304" pitchFamily="18" charset="0"/>
              </a:rPr>
              <a:t>         ‘nin doğrultusunun değişimi 2 fiziksel olaya neden olabilir.</a:t>
            </a:r>
          </a:p>
          <a:p>
            <a:pPr algn="just" eaLnBrk="1" hangingPunct="1">
              <a:spcBef>
                <a:spcPct val="20000"/>
              </a:spcBef>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Bunlardan birincisi, manyetik enerjiyi minimum yapacak şekilde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nin mümkün olan büyük değerlere sahip olması.</a:t>
            </a:r>
          </a:p>
          <a:p>
            <a:pPr algn="just" eaLnBrk="1" hangingPunct="1">
              <a:spcBef>
                <a:spcPct val="20000"/>
              </a:spcBef>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İkincisi,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‘nin –J ile +J arasındaki tüm değerleri eşit olasılıkla alması, bu ise kristal yapıda " disolder " ‘a yani düzensizliklere sahip olmasıdır. 	  </a:t>
            </a:r>
          </a:p>
        </p:txBody>
      </p:sp>
      <p:graphicFrame>
        <p:nvGraphicFramePr>
          <p:cNvPr id="19" name="Object 10"/>
          <p:cNvGraphicFramePr>
            <a:graphicFrameLocks noChangeAspect="1"/>
          </p:cNvGraphicFramePr>
          <p:nvPr>
            <p:extLst>
              <p:ext uri="{D42A27DB-BD31-4B8C-83A1-F6EECF244321}">
                <p14:modId xmlns:p14="http://schemas.microsoft.com/office/powerpoint/2010/main" val="1353002023"/>
              </p:ext>
            </p:extLst>
          </p:nvPr>
        </p:nvGraphicFramePr>
        <p:xfrm>
          <a:off x="2439515" y="1240277"/>
          <a:ext cx="328612" cy="360363"/>
        </p:xfrm>
        <a:graphic>
          <a:graphicData uri="http://schemas.openxmlformats.org/presentationml/2006/ole">
            <mc:AlternateContent xmlns:mc="http://schemas.openxmlformats.org/markup-compatibility/2006">
              <mc:Choice xmlns:v="urn:schemas-microsoft-com:vml" Requires="v">
                <p:oleObj spid="_x0000_s38934" name="Denklem" r:id="rId3" imgW="203024" imgH="215713" progId="Equation.3">
                  <p:embed/>
                </p:oleObj>
              </mc:Choice>
              <mc:Fallback>
                <p:oleObj name="Denklem" r:id="rId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9515" y="1240277"/>
                        <a:ext cx="328612"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3"/>
          <p:cNvGraphicFramePr>
            <a:graphicFrameLocks noChangeAspect="1"/>
          </p:cNvGraphicFramePr>
          <p:nvPr>
            <p:extLst>
              <p:ext uri="{D42A27DB-BD31-4B8C-83A1-F6EECF244321}">
                <p14:modId xmlns:p14="http://schemas.microsoft.com/office/powerpoint/2010/main" val="644833218"/>
              </p:ext>
            </p:extLst>
          </p:nvPr>
        </p:nvGraphicFramePr>
        <p:xfrm>
          <a:off x="4654077" y="4031102"/>
          <a:ext cx="3168650" cy="646113"/>
        </p:xfrm>
        <a:graphic>
          <a:graphicData uri="http://schemas.openxmlformats.org/presentationml/2006/ole">
            <mc:AlternateContent xmlns:mc="http://schemas.openxmlformats.org/markup-compatibility/2006">
              <mc:Choice xmlns:v="urn:schemas-microsoft-com:vml" Requires="v">
                <p:oleObj spid="_x0000_s38935" name="Denklem" r:id="rId5" imgW="2286000" imgH="469900" progId="Equation.3">
                  <p:embed/>
                </p:oleObj>
              </mc:Choice>
              <mc:Fallback>
                <p:oleObj name="Denklem" r:id="rId5" imgW="2286000" imgH="4699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4077" y="4031102"/>
                        <a:ext cx="3168650" cy="646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ext Box 12"/>
          <p:cNvSpPr txBox="1">
            <a:spLocks noChangeArrowheads="1"/>
          </p:cNvSpPr>
          <p:nvPr/>
        </p:nvSpPr>
        <p:spPr bwMode="auto">
          <a:xfrm>
            <a:off x="2296640" y="3097652"/>
            <a:ext cx="7500937"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spcBef>
                <a:spcPct val="50000"/>
              </a:spcBef>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Böyle bir sistemde denge durumu Boltzmann yasası ile belirlenmektedir.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durumunda bulunma olasılığı, üstel bir ifade ile verilmektedir: </a:t>
            </a:r>
          </a:p>
        </p:txBody>
      </p:sp>
      <p:sp>
        <p:nvSpPr>
          <p:cNvPr id="22" name="Text Box 17"/>
          <p:cNvSpPr txBox="1">
            <a:spLocks noChangeArrowheads="1"/>
          </p:cNvSpPr>
          <p:nvPr/>
        </p:nvSpPr>
        <p:spPr bwMode="auto">
          <a:xfrm>
            <a:off x="2368077" y="4894702"/>
            <a:ext cx="75009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Buna sayısal bir değer vermek gerekirse; H alanını basit bir selenoidin alanı olarak düşünebiliriz.</a:t>
            </a:r>
          </a:p>
        </p:txBody>
      </p:sp>
    </p:spTree>
    <p:extLst>
      <p:ext uri="{BB962C8B-B14F-4D97-AF65-F5344CB8AC3E}">
        <p14:creationId xmlns:p14="http://schemas.microsoft.com/office/powerpoint/2010/main" val="499561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611188" y="1571625"/>
            <a:ext cx="11217646"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30000"/>
              </a:lnSpc>
              <a:spcBef>
                <a:spcPct val="50000"/>
              </a:spcBef>
            </a:pPr>
            <a:r>
              <a:rPr lang="tr-TR" altLang="tr-TR" sz="2000" dirty="0">
                <a:latin typeface="Times New Roman" panose="02020603050405020304" pitchFamily="18" charset="0"/>
                <a:cs typeface="Times New Roman" panose="02020603050405020304" pitchFamily="18" charset="0"/>
              </a:rPr>
              <a:t>µ</a:t>
            </a:r>
            <a:r>
              <a:rPr lang="tr-TR" altLang="tr-TR" sz="2000" baseline="-25000" dirty="0">
                <a:latin typeface="Times New Roman" panose="02020603050405020304" pitchFamily="18" charset="0"/>
                <a:cs typeface="Times New Roman" panose="02020603050405020304" pitchFamily="18" charset="0"/>
              </a:rPr>
              <a:t>0 </a:t>
            </a:r>
            <a:r>
              <a:rPr lang="tr-TR" altLang="tr-TR" sz="2000" dirty="0">
                <a:latin typeface="Times New Roman" panose="02020603050405020304" pitchFamily="18" charset="0"/>
                <a:cs typeface="Times New Roman" panose="02020603050405020304" pitchFamily="18" charset="0"/>
              </a:rPr>
              <a:t>H ≈10</a:t>
            </a:r>
            <a:r>
              <a:rPr lang="tr-TR" altLang="tr-TR" sz="2000" baseline="30000" dirty="0">
                <a:latin typeface="Times New Roman" panose="02020603050405020304" pitchFamily="18" charset="0"/>
                <a:cs typeface="Times New Roman" panose="02020603050405020304" pitchFamily="18" charset="0"/>
              </a:rPr>
              <a:t>-3</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Tesla</a:t>
            </a:r>
            <a:r>
              <a:rPr lang="tr-TR" altLang="tr-TR" sz="2000" dirty="0">
                <a:latin typeface="Times New Roman" panose="02020603050405020304" pitchFamily="18" charset="0"/>
                <a:cs typeface="Times New Roman" panose="02020603050405020304" pitchFamily="18" charset="0"/>
              </a:rPr>
              <a:t>, T oda sıcaklığı g =2,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j</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nin</a:t>
            </a:r>
            <a:r>
              <a:rPr lang="tr-TR" altLang="tr-TR" sz="2000" dirty="0">
                <a:latin typeface="Times New Roman" panose="02020603050405020304" pitchFamily="18" charset="0"/>
                <a:cs typeface="Times New Roman" panose="02020603050405020304" pitchFamily="18" charset="0"/>
              </a:rPr>
              <a:t> olası değerleri 1/2 ve – 1/2 olduğuna göre, yüksek ve düşük enerjili düzeylerde bulunma olasılığı, bağıl skalada 0.0001 mertebesinde fark etmektedir. Böylece, manyetik momentlerin 2 düzeydeki dağılımları oldukça homojendir. Bu nedenle katının mıknatıslanması oldukça zayıftır. Genel olarak manyetik alan, katı üzerinde küçük bir etki meydana getirmektedir. Eğer atomlar manyetik momentlere sahipse, bunların bir kısmı uygulanan manyetik alanın etkisiyle belli bir yönelime sahip olabilirler. İşte  bu fiziksel olaya </a:t>
            </a:r>
            <a:r>
              <a:rPr lang="tr-TR" altLang="tr-TR" sz="2000" dirty="0" err="1">
                <a:latin typeface="Times New Roman" panose="02020603050405020304" pitchFamily="18" charset="0"/>
                <a:cs typeface="Times New Roman" panose="02020603050405020304" pitchFamily="18" charset="0"/>
              </a:rPr>
              <a:t>paramanyetizma</a:t>
            </a:r>
            <a:r>
              <a:rPr lang="tr-TR" altLang="tr-TR" sz="2000" dirty="0">
                <a:latin typeface="Times New Roman" panose="02020603050405020304" pitchFamily="18" charset="0"/>
                <a:cs typeface="Times New Roman" panose="02020603050405020304" pitchFamily="18" charset="0"/>
              </a:rPr>
              <a:t> denir. Pratikte </a:t>
            </a:r>
            <a:r>
              <a:rPr lang="tr-TR" altLang="tr-TR" sz="2000" dirty="0" err="1">
                <a:latin typeface="Times New Roman" panose="02020603050405020304" pitchFamily="18" charset="0"/>
                <a:cs typeface="Times New Roman" panose="02020603050405020304" pitchFamily="18" charset="0"/>
              </a:rPr>
              <a:t>paramanyetik</a:t>
            </a:r>
            <a:r>
              <a:rPr lang="tr-TR" altLang="tr-TR" sz="2000" dirty="0">
                <a:latin typeface="Times New Roman" panose="02020603050405020304" pitchFamily="18" charset="0"/>
                <a:cs typeface="Times New Roman" panose="02020603050405020304" pitchFamily="18" charset="0"/>
              </a:rPr>
              <a:t> etki ihmal edilebilmektedir. Yalnız </a:t>
            </a:r>
            <a:r>
              <a:rPr lang="tr-TR" altLang="tr-TR" sz="2000" dirty="0" err="1">
                <a:latin typeface="Times New Roman" panose="02020603050405020304" pitchFamily="18" charset="0"/>
                <a:cs typeface="Times New Roman" panose="02020603050405020304" pitchFamily="18" charset="0"/>
              </a:rPr>
              <a:t>paramanyetizmayı</a:t>
            </a:r>
            <a:r>
              <a:rPr lang="tr-TR" altLang="tr-TR" sz="2000" dirty="0">
                <a:latin typeface="Times New Roman" panose="02020603050405020304" pitchFamily="18" charset="0"/>
                <a:cs typeface="Times New Roman" panose="02020603050405020304" pitchFamily="18" charset="0"/>
              </a:rPr>
              <a:t> inceleyerek, güçlü manyetik maddelerin özelliklerini anlayabiliriz.</a:t>
            </a:r>
          </a:p>
          <a:p>
            <a:pPr algn="just" eaLnBrk="1" hangingPunct="1">
              <a:lnSpc>
                <a:spcPct val="130000"/>
              </a:lnSpc>
              <a:spcBef>
                <a:spcPct val="50000"/>
              </a:spcBef>
            </a:pPr>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7234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2 Yuvarlatılmış Dikdörtgen"/>
          <p:cNvSpPr/>
          <p:nvPr/>
        </p:nvSpPr>
        <p:spPr>
          <a:xfrm>
            <a:off x="5192746" y="5545982"/>
            <a:ext cx="2786063"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1 Yuvarlatılmış Dikdörtgen"/>
          <p:cNvSpPr/>
          <p:nvPr/>
        </p:nvSpPr>
        <p:spPr>
          <a:xfrm>
            <a:off x="5192746" y="4402982"/>
            <a:ext cx="2357438"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6 Yuvarlatılmış Dikdörtgen"/>
          <p:cNvSpPr/>
          <p:nvPr/>
        </p:nvSpPr>
        <p:spPr>
          <a:xfrm>
            <a:off x="7907371" y="3474295"/>
            <a:ext cx="714375"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Yuvarlatılmış Dikdörtgen"/>
          <p:cNvSpPr/>
          <p:nvPr/>
        </p:nvSpPr>
        <p:spPr>
          <a:xfrm>
            <a:off x="5478496" y="2045545"/>
            <a:ext cx="1571625"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Rectangle 3"/>
          <p:cNvSpPr txBox="1">
            <a:spLocks noChangeArrowheads="1"/>
          </p:cNvSpPr>
          <p:nvPr/>
        </p:nvSpPr>
        <p:spPr bwMode="auto">
          <a:xfrm>
            <a:off x="2301909" y="1024782"/>
            <a:ext cx="7962900" cy="344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81000" indent="-3810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90000"/>
              </a:lnSpc>
              <a:spcBef>
                <a:spcPct val="20000"/>
              </a:spcBef>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Bir katının mıknatıslanması M olarak tanımlanır ve birim hacme düşen manyetik momente eşittir. Boltzmann kanunu kullanılarak yapılan hesaplamalara göre, eğer manyetik alan çok güçlü değil ve sıcaklık çok düşük değilse M uygulanan H manyetik alanıyla orantılıdır. M /H oranına ise o katının manyetik alınganlığı denir.</a:t>
            </a:r>
          </a:p>
          <a:p>
            <a:pPr algn="ctr" eaLnBrk="1" hangingPunct="1">
              <a:lnSpc>
                <a:spcPct val="120000"/>
              </a:lnSpc>
              <a:spcBef>
                <a:spcPct val="20000"/>
              </a:spcBef>
              <a:buClr>
                <a:schemeClr val="tx1"/>
              </a:buClr>
            </a:pPr>
            <a:r>
              <a:rPr lang="tr-TR" altLang="tr-TR" sz="2000">
                <a:solidFill>
                  <a:schemeClr val="bg1"/>
                </a:solidFill>
                <a:latin typeface="Times New Roman" panose="02020603050405020304" pitchFamily="18" charset="0"/>
                <a:cs typeface="Times New Roman" panose="02020603050405020304" pitchFamily="18" charset="0"/>
              </a:rPr>
              <a:t>χ</a:t>
            </a:r>
            <a:r>
              <a:rPr lang="tr-TR" altLang="tr-TR" sz="1600" baseline="-25000">
                <a:solidFill>
                  <a:schemeClr val="bg1"/>
                </a:solidFill>
                <a:latin typeface="Times New Roman" panose="02020603050405020304" pitchFamily="18" charset="0"/>
                <a:cs typeface="Times New Roman" panose="02020603050405020304" pitchFamily="18" charset="0"/>
              </a:rPr>
              <a:t>m</a:t>
            </a:r>
            <a:r>
              <a:rPr lang="tr-TR" altLang="tr-TR" sz="1600">
                <a:solidFill>
                  <a:schemeClr val="bg1"/>
                </a:solidFill>
                <a:latin typeface="Times New Roman" panose="02020603050405020304" pitchFamily="18" charset="0"/>
                <a:cs typeface="Times New Roman" panose="02020603050405020304" pitchFamily="18" charset="0"/>
              </a:rPr>
              <a:t> = M /H =C /T</a:t>
            </a:r>
          </a:p>
          <a:p>
            <a:pPr algn="ctr" eaLnBrk="1" hangingPunct="1">
              <a:lnSpc>
                <a:spcPct val="120000"/>
              </a:lnSpc>
              <a:spcBef>
                <a:spcPct val="20000"/>
              </a:spcBef>
              <a:buClr>
                <a:schemeClr val="tx1"/>
              </a:buClr>
            </a:pPr>
            <a:endParaRPr lang="tr-TR" altLang="tr-TR" sz="160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manyetik alınganlık sıcaklıkla ters orantılıdır. Buna Curie yasası denir ve C Curie sabitidir. </a:t>
            </a:r>
          </a:p>
          <a:p>
            <a:pPr algn="just" eaLnBrk="1" hangingPunct="1">
              <a:lnSpc>
                <a:spcPct val="80000"/>
              </a:lnSpc>
              <a:spcBef>
                <a:spcPct val="20000"/>
              </a:spcBef>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T sıcaklığında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ile tanımlanan düzeyde bulunma olasılığı veya</a:t>
            </a:r>
          </a:p>
          <a:p>
            <a:pPr algn="just" eaLnBrk="1" hangingPunct="1">
              <a:lnSpc>
                <a:spcPct val="150000"/>
              </a:lnSpc>
              <a:spcBef>
                <a:spcPct val="20000"/>
              </a:spcBef>
              <a:buClr>
                <a:schemeClr val="tx1"/>
              </a:buClr>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µ =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g µ</a:t>
            </a:r>
            <a:r>
              <a:rPr lang="tr-TR" altLang="tr-TR" sz="1600" baseline="-25000">
                <a:latin typeface="Times New Roman" panose="02020603050405020304" pitchFamily="18" charset="0"/>
                <a:cs typeface="Times New Roman" panose="02020603050405020304" pitchFamily="18" charset="0"/>
              </a:rPr>
              <a:t>B</a:t>
            </a:r>
            <a:r>
              <a:rPr lang="tr-TR" altLang="tr-TR" sz="1600">
                <a:latin typeface="Times New Roman" panose="02020603050405020304" pitchFamily="18" charset="0"/>
                <a:cs typeface="Times New Roman" panose="02020603050405020304" pitchFamily="18" charset="0"/>
              </a:rPr>
              <a:t> manyetik momentine sahip olma olasılığı             ile orantılıdır. Bu manyetik momente sahip olma olasılığı: (z orantı katsayısı)</a:t>
            </a:r>
          </a:p>
        </p:txBody>
      </p:sp>
      <p:graphicFrame>
        <p:nvGraphicFramePr>
          <p:cNvPr id="7" name="Object 4"/>
          <p:cNvGraphicFramePr>
            <a:graphicFrameLocks noChangeAspect="1"/>
          </p:cNvGraphicFramePr>
          <p:nvPr>
            <p:extLst>
              <p:ext uri="{D42A27DB-BD31-4B8C-83A1-F6EECF244321}">
                <p14:modId xmlns:p14="http://schemas.microsoft.com/office/powerpoint/2010/main" val="1476562909"/>
              </p:ext>
            </p:extLst>
          </p:nvPr>
        </p:nvGraphicFramePr>
        <p:xfrm>
          <a:off x="7907371" y="3474295"/>
          <a:ext cx="649288" cy="550862"/>
        </p:xfrm>
        <a:graphic>
          <a:graphicData uri="http://schemas.openxmlformats.org/presentationml/2006/ole">
            <mc:AlternateContent xmlns:mc="http://schemas.openxmlformats.org/markup-compatibility/2006">
              <mc:Choice xmlns:v="urn:schemas-microsoft-com:vml" Requires="v">
                <p:oleObj spid="_x0000_s39965" name="Denklem" r:id="rId3" imgW="508000" imgH="431800" progId="Equation.3">
                  <p:embed/>
                </p:oleObj>
              </mc:Choice>
              <mc:Fallback>
                <p:oleObj name="Denklem" r:id="rId3" imgW="508000" imgH="431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07371" y="3474295"/>
                        <a:ext cx="649288"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6"/>
          <p:cNvGraphicFramePr>
            <a:graphicFrameLocks noChangeAspect="1"/>
          </p:cNvGraphicFramePr>
          <p:nvPr>
            <p:extLst>
              <p:ext uri="{D42A27DB-BD31-4B8C-83A1-F6EECF244321}">
                <p14:modId xmlns:p14="http://schemas.microsoft.com/office/powerpoint/2010/main" val="2907792363"/>
              </p:ext>
            </p:extLst>
          </p:nvPr>
        </p:nvGraphicFramePr>
        <p:xfrm>
          <a:off x="5192746" y="4402982"/>
          <a:ext cx="2376488" cy="658813"/>
        </p:xfrm>
        <a:graphic>
          <a:graphicData uri="http://schemas.openxmlformats.org/presentationml/2006/ole">
            <mc:AlternateContent xmlns:mc="http://schemas.openxmlformats.org/markup-compatibility/2006">
              <mc:Choice xmlns:v="urn:schemas-microsoft-com:vml" Requires="v">
                <p:oleObj spid="_x0000_s39966" name="Denklem" r:id="rId5" imgW="1752600" imgH="482600" progId="Equation.3">
                  <p:embed/>
                </p:oleObj>
              </mc:Choice>
              <mc:Fallback>
                <p:oleObj name="Denklem" r:id="rId5" imgW="1752600" imgH="482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92746" y="4402982"/>
                        <a:ext cx="2376488" cy="658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 Box 9"/>
          <p:cNvSpPr txBox="1">
            <a:spLocks noChangeArrowheads="1"/>
          </p:cNvSpPr>
          <p:nvPr/>
        </p:nvSpPr>
        <p:spPr bwMode="auto">
          <a:xfrm>
            <a:off x="2590834" y="5201495"/>
            <a:ext cx="38163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252538" indent="-5334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hlink"/>
              </a:buClr>
              <a:buSzPct val="120000"/>
            </a:pPr>
            <a:r>
              <a:rPr lang="tr-TR" altLang="tr-TR" sz="1600">
                <a:latin typeface="Times New Roman" panose="02020603050405020304" pitchFamily="18" charset="0"/>
                <a:cs typeface="Times New Roman" panose="02020603050405020304" pitchFamily="18" charset="0"/>
              </a:rPr>
              <a:t>Tüm mJ değerlerini alırsak;</a:t>
            </a:r>
          </a:p>
          <a:p>
            <a:pPr eaLnBrk="1" hangingPunct="1">
              <a:spcBef>
                <a:spcPct val="50000"/>
              </a:spcBef>
              <a:buFont typeface="Wingdings" panose="05000000000000000000" pitchFamily="2" charset="2"/>
              <a:buNone/>
            </a:pPr>
            <a:endParaRPr lang="tr-TR" altLang="tr-TR" sz="1600">
              <a:latin typeface="Times New Roman" panose="02020603050405020304" pitchFamily="18" charset="0"/>
              <a:cs typeface="Times New Roman" panose="02020603050405020304" pitchFamily="18" charset="0"/>
            </a:endParaRPr>
          </a:p>
        </p:txBody>
      </p:sp>
      <p:graphicFrame>
        <p:nvGraphicFramePr>
          <p:cNvPr id="10" name="Object 10"/>
          <p:cNvGraphicFramePr>
            <a:graphicFrameLocks noChangeAspect="1"/>
          </p:cNvGraphicFramePr>
          <p:nvPr>
            <p:extLst>
              <p:ext uri="{D42A27DB-BD31-4B8C-83A1-F6EECF244321}">
                <p14:modId xmlns:p14="http://schemas.microsoft.com/office/powerpoint/2010/main" val="1666940990"/>
              </p:ext>
            </p:extLst>
          </p:nvPr>
        </p:nvGraphicFramePr>
        <p:xfrm>
          <a:off x="5254659" y="5561857"/>
          <a:ext cx="2560637" cy="682625"/>
        </p:xfrm>
        <a:graphic>
          <a:graphicData uri="http://schemas.openxmlformats.org/presentationml/2006/ole">
            <mc:AlternateContent xmlns:mc="http://schemas.openxmlformats.org/markup-compatibility/2006">
              <mc:Choice xmlns:v="urn:schemas-microsoft-com:vml" Requires="v">
                <p:oleObj spid="_x0000_s39967" name="Denklem" r:id="rId7" imgW="2559932" imgH="682649" progId="Equation.3">
                  <p:embed/>
                </p:oleObj>
              </mc:Choice>
              <mc:Fallback>
                <p:oleObj name="Denklem" r:id="rId7" imgW="2559932" imgH="68264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4659" y="5561857"/>
                        <a:ext cx="2560637" cy="682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8"/>
          <p:cNvSpPr>
            <a:spLocks noChangeArrowheads="1"/>
          </p:cNvSpPr>
          <p:nvPr/>
        </p:nvSpPr>
        <p:spPr bwMode="auto">
          <a:xfrm>
            <a:off x="7621621" y="4353770"/>
            <a:ext cx="768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	dir.</a:t>
            </a:r>
          </a:p>
        </p:txBody>
      </p:sp>
    </p:spTree>
    <p:extLst>
      <p:ext uri="{BB962C8B-B14F-4D97-AF65-F5344CB8AC3E}">
        <p14:creationId xmlns:p14="http://schemas.microsoft.com/office/powerpoint/2010/main" val="2065997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6 Metin kutusu"/>
          <p:cNvSpPr txBox="1">
            <a:spLocks noChangeArrowheads="1"/>
          </p:cNvSpPr>
          <p:nvPr/>
        </p:nvSpPr>
        <p:spPr bwMode="auto">
          <a:xfrm>
            <a:off x="2672624" y="292501"/>
            <a:ext cx="52863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err="1">
                <a:solidFill>
                  <a:srgbClr val="FF0000"/>
                </a:solidFill>
                <a:latin typeface="Times New Roman" panose="02020603050405020304" pitchFamily="18" charset="0"/>
                <a:cs typeface="Times New Roman" panose="02020603050405020304" pitchFamily="18" charset="0"/>
              </a:rPr>
              <a:t>Ferromanyetizma</a:t>
            </a:r>
            <a:endParaRPr lang="tr-TR" altLang="tr-TR" sz="3200" dirty="0">
              <a:solidFill>
                <a:srgbClr val="FF0000"/>
              </a:solidFill>
              <a:latin typeface="Times New Roman" panose="02020603050405020304" pitchFamily="18" charset="0"/>
              <a:cs typeface="Times New Roman" panose="02020603050405020304" pitchFamily="18" charset="0"/>
            </a:endParaRPr>
          </a:p>
        </p:txBody>
      </p:sp>
      <p:sp>
        <p:nvSpPr>
          <p:cNvPr id="3" name="Rectangle 3"/>
          <p:cNvSpPr txBox="1">
            <a:spLocks noChangeArrowheads="1"/>
          </p:cNvSpPr>
          <p:nvPr/>
        </p:nvSpPr>
        <p:spPr bwMode="auto">
          <a:xfrm>
            <a:off x="565695" y="1362074"/>
            <a:ext cx="11080463"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spcBef>
                <a:spcPct val="20000"/>
              </a:spcBef>
            </a:pPr>
            <a:r>
              <a:rPr lang="tr-TR" altLang="tr-TR" sz="2000" dirty="0">
                <a:latin typeface="Times New Roman" panose="02020603050405020304" pitchFamily="18" charset="0"/>
                <a:cs typeface="Times New Roman" panose="02020603050405020304" pitchFamily="18" charset="0"/>
              </a:rPr>
              <a:t>      Bazı maddeler, doğal koşullar altında güçlü manyetik özellikler gösterirler. Yeryüzündeki binlerce mineralden ‘</a:t>
            </a:r>
            <a:r>
              <a:rPr lang="tr-TR" altLang="tr-TR" sz="2000" dirty="0" err="1">
                <a:latin typeface="Times New Roman" panose="02020603050405020304" pitchFamily="18" charset="0"/>
                <a:cs typeface="Times New Roman" panose="02020603050405020304" pitchFamily="18" charset="0"/>
              </a:rPr>
              <a:t>Magnetite</a:t>
            </a:r>
            <a:r>
              <a:rPr lang="tr-TR" altLang="tr-TR" sz="2000" dirty="0">
                <a:latin typeface="Times New Roman" panose="02020603050405020304" pitchFamily="18" charset="0"/>
                <a:cs typeface="Times New Roman" panose="02020603050405020304" pitchFamily="18" charset="0"/>
              </a:rPr>
              <a:t>’ olarak bilinen Fe</a:t>
            </a:r>
            <a:r>
              <a:rPr lang="tr-TR" altLang="tr-TR" sz="2000" baseline="-25000" dirty="0">
                <a:latin typeface="Times New Roman" panose="02020603050405020304" pitchFamily="18" charset="0"/>
                <a:cs typeface="Times New Roman" panose="02020603050405020304" pitchFamily="18" charset="0"/>
              </a:rPr>
              <a:t>3</a:t>
            </a:r>
            <a:r>
              <a:rPr lang="tr-TR" altLang="tr-TR" sz="2000" dirty="0">
                <a:latin typeface="Times New Roman" panose="02020603050405020304" pitchFamily="18" charset="0"/>
                <a:cs typeface="Times New Roman" panose="02020603050405020304" pitchFamily="18" charset="0"/>
              </a:rPr>
              <a:t>O</a:t>
            </a:r>
            <a:r>
              <a:rPr lang="tr-TR" altLang="tr-TR" sz="2000" baseline="-25000" dirty="0">
                <a:latin typeface="Times New Roman" panose="02020603050405020304" pitchFamily="18" charset="0"/>
                <a:cs typeface="Times New Roman" panose="02020603050405020304" pitchFamily="18" charset="0"/>
              </a:rPr>
              <a:t>4</a:t>
            </a:r>
            <a:r>
              <a:rPr lang="tr-TR" altLang="tr-TR" sz="2000" dirty="0">
                <a:latin typeface="Times New Roman" panose="02020603050405020304" pitchFamily="18" charset="0"/>
                <a:cs typeface="Times New Roman" panose="02020603050405020304" pitchFamily="18" charset="0"/>
              </a:rPr>
              <a:t> kendiliğinden oldukça güçlü manyetik özellik gösterir. Bunun dışında Fe, </a:t>
            </a:r>
            <a:r>
              <a:rPr lang="tr-TR" altLang="tr-TR" sz="2000" dirty="0" err="1">
                <a:latin typeface="Times New Roman" panose="02020603050405020304" pitchFamily="18" charset="0"/>
                <a:cs typeface="Times New Roman" panose="02020603050405020304" pitchFamily="18" charset="0"/>
              </a:rPr>
              <a:t>Ni</a:t>
            </a:r>
            <a:r>
              <a:rPr lang="tr-TR" altLang="tr-TR" sz="2000" dirty="0">
                <a:latin typeface="Times New Roman" panose="02020603050405020304" pitchFamily="18" charset="0"/>
                <a:cs typeface="Times New Roman" panose="02020603050405020304" pitchFamily="18" charset="0"/>
              </a:rPr>
              <a:t> ve Gd çok güçlü manyetik özelliklere sahip elementlerdir. </a:t>
            </a:r>
          </a:p>
        </p:txBody>
      </p:sp>
      <p:sp>
        <p:nvSpPr>
          <p:cNvPr id="4" name="Text Box 5"/>
          <p:cNvSpPr txBox="1">
            <a:spLocks noChangeArrowheads="1"/>
          </p:cNvSpPr>
          <p:nvPr/>
        </p:nvSpPr>
        <p:spPr bwMode="auto">
          <a:xfrm>
            <a:off x="565695" y="3862366"/>
            <a:ext cx="11354556" cy="19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tr-TR" altLang="tr-TR" sz="2000" dirty="0">
                <a:latin typeface="Times New Roman" panose="02020603050405020304" pitchFamily="18" charset="0"/>
                <a:cs typeface="Times New Roman" panose="02020603050405020304" pitchFamily="18" charset="0"/>
              </a:rPr>
              <a:t>Katıların çok büyük bir kısmı manyetik olarak aktif değildir. Atomik manyetik momentlerin çok zayıf olması ve rastgele doğrultuda yönelmesi bu sonuca yol açmaktadır.</a:t>
            </a:r>
          </a:p>
          <a:p>
            <a:pPr algn="just" eaLnBrk="1" hangingPunct="1">
              <a:lnSpc>
                <a:spcPct val="130000"/>
              </a:lnSpc>
              <a:buClr>
                <a:schemeClr val="tx1"/>
              </a:buClr>
            </a:pPr>
            <a:r>
              <a:rPr lang="tr-TR" altLang="tr-TR" sz="2000" dirty="0">
                <a:latin typeface="Times New Roman" panose="02020603050405020304" pitchFamily="18" charset="0"/>
                <a:cs typeface="Times New Roman" panose="02020603050405020304" pitchFamily="18" charset="0"/>
              </a:rPr>
              <a:t>Güçlü mıknatıslanmada ise maddelerin manyetik momentleri toplu     bir şekilde düzenlenmektedir. Fakat bu pratikte oldukça kolay bir şekilde sağlanamamaktadır. Çünkü uygulanan manyetik alanın, sıcaklık uyarması, nedeniyle düzenlenme bozulmakta ve manyetik moment zayıflamaktadır.</a:t>
            </a:r>
          </a:p>
        </p:txBody>
      </p:sp>
      <p:sp>
        <p:nvSpPr>
          <p:cNvPr id="5" name="7 Metin kutusu"/>
          <p:cNvSpPr txBox="1">
            <a:spLocks noChangeArrowheads="1"/>
          </p:cNvSpPr>
          <p:nvPr/>
        </p:nvSpPr>
        <p:spPr bwMode="auto">
          <a:xfrm>
            <a:off x="3831804" y="2951944"/>
            <a:ext cx="3571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800" dirty="0">
                <a:solidFill>
                  <a:srgbClr val="FF0000"/>
                </a:solidFill>
                <a:latin typeface="Times New Roman" panose="02020603050405020304" pitchFamily="18" charset="0"/>
                <a:cs typeface="Times New Roman" panose="02020603050405020304" pitchFamily="18" charset="0"/>
              </a:rPr>
              <a:t>Moleküler Alan: </a:t>
            </a:r>
          </a:p>
        </p:txBody>
      </p:sp>
    </p:spTree>
    <p:extLst>
      <p:ext uri="{BB962C8B-B14F-4D97-AF65-F5344CB8AC3E}">
        <p14:creationId xmlns:p14="http://schemas.microsoft.com/office/powerpoint/2010/main" val="39007491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9 Yuvarlatılmış Dikdörtgen"/>
          <p:cNvSpPr/>
          <p:nvPr/>
        </p:nvSpPr>
        <p:spPr>
          <a:xfrm>
            <a:off x="3965238" y="5376964"/>
            <a:ext cx="4572000" cy="9286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8 Yuvarlatılmış Dikdörtgen"/>
          <p:cNvSpPr/>
          <p:nvPr/>
        </p:nvSpPr>
        <p:spPr>
          <a:xfrm>
            <a:off x="4179551" y="4448277"/>
            <a:ext cx="3786187"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7 Yuvarlatılmış Dikdörtgen"/>
          <p:cNvSpPr/>
          <p:nvPr/>
        </p:nvSpPr>
        <p:spPr>
          <a:xfrm>
            <a:off x="4465301" y="2662339"/>
            <a:ext cx="4214812"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Text Box 6"/>
          <p:cNvSpPr txBox="1">
            <a:spLocks noChangeArrowheads="1"/>
          </p:cNvSpPr>
          <p:nvPr/>
        </p:nvSpPr>
        <p:spPr bwMode="auto">
          <a:xfrm>
            <a:off x="2649201" y="854177"/>
            <a:ext cx="75311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0000"/>
              </a:lnSpc>
              <a:spcBef>
                <a:spcPct val="50000"/>
              </a:spcBef>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Eğer manyetik alan sıfırdan farklı ise,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nin pozitif değerlerine göre daha büyük bir olasılık gözlenmektedir. Bunun anlamı manyetik moment, uygulanan alan doğrultusunda ortalama (+) bir değere sahiptir. Bu ortalama değer H arttıkça veya T azaldıkça giderek artar ve daha sonrada doyma noktasına ulaşır. Bu durumda ortalama manyetik moment,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‘nin tüm değerleri üzerinden toplama eşittir.</a:t>
            </a:r>
          </a:p>
        </p:txBody>
      </p:sp>
      <p:sp>
        <p:nvSpPr>
          <p:cNvPr id="6" name="Text Box 9"/>
          <p:cNvSpPr txBox="1">
            <a:spLocks noChangeArrowheads="1"/>
          </p:cNvSpPr>
          <p:nvPr/>
        </p:nvSpPr>
        <p:spPr bwMode="auto">
          <a:xfrm>
            <a:off x="2576176" y="3518002"/>
            <a:ext cx="74612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buFont typeface="Wingdings" panose="05000000000000000000" pitchFamily="2" charset="2"/>
              <a:buChar char="q"/>
            </a:pPr>
            <a:r>
              <a:rPr lang="tr-TR" altLang="tr-TR" sz="1600">
                <a:latin typeface="Times New Roman" panose="02020603050405020304" pitchFamily="18" charset="0"/>
                <a:cs typeface="Times New Roman" panose="02020603050405020304" pitchFamily="18" charset="0"/>
              </a:rPr>
              <a:t> Hesaplamanın geri kalan kısmı oldukça kolaydır. Örneğin; manyetik momentlerin spin açısal momentumundan elde edildiğini düşünelim. Buna göre J= 1/2 , g =2   m</a:t>
            </a:r>
            <a:r>
              <a:rPr lang="tr-TR" altLang="tr-TR" sz="1600" baseline="-25000">
                <a:latin typeface="Times New Roman" panose="02020603050405020304" pitchFamily="18" charset="0"/>
                <a:cs typeface="Times New Roman" panose="02020603050405020304" pitchFamily="18" charset="0"/>
              </a:rPr>
              <a:t>J</a:t>
            </a:r>
            <a:r>
              <a:rPr lang="tr-TR" altLang="tr-TR" sz="1600">
                <a:latin typeface="Times New Roman" panose="02020603050405020304" pitchFamily="18" charset="0"/>
                <a:cs typeface="Times New Roman" panose="02020603050405020304" pitchFamily="18" charset="0"/>
              </a:rPr>
              <a:t> =±1/2 olmaktadır. Bu değerlere göre z ve ‹ µ ›  yeniden yazılırsa</a:t>
            </a:r>
          </a:p>
        </p:txBody>
      </p:sp>
      <p:graphicFrame>
        <p:nvGraphicFramePr>
          <p:cNvPr id="7" name="Object 7"/>
          <p:cNvGraphicFramePr>
            <a:graphicFrameLocks noChangeAspect="1"/>
          </p:cNvGraphicFramePr>
          <p:nvPr>
            <p:extLst>
              <p:ext uri="{D42A27DB-BD31-4B8C-83A1-F6EECF244321}">
                <p14:modId xmlns:p14="http://schemas.microsoft.com/office/powerpoint/2010/main" val="4119505275"/>
              </p:ext>
            </p:extLst>
          </p:nvPr>
        </p:nvGraphicFramePr>
        <p:xfrm>
          <a:off x="4665326" y="2662339"/>
          <a:ext cx="3960812" cy="687388"/>
        </p:xfrm>
        <a:graphic>
          <a:graphicData uri="http://schemas.openxmlformats.org/presentationml/2006/ole">
            <mc:AlternateContent xmlns:mc="http://schemas.openxmlformats.org/markup-compatibility/2006">
              <mc:Choice xmlns:v="urn:schemas-microsoft-com:vml" Requires="v">
                <p:oleObj spid="_x0000_s40989" name="Denklem" r:id="rId3" imgW="2908300" imgH="508000" progId="Equation.3">
                  <p:embed/>
                </p:oleObj>
              </mc:Choice>
              <mc:Fallback>
                <p:oleObj name="Denklem" r:id="rId3" imgW="2908300" imgH="508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5326" y="2662339"/>
                        <a:ext cx="3960812" cy="687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1"/>
          <p:cNvGraphicFramePr>
            <a:graphicFrameLocks noChangeAspect="1"/>
          </p:cNvGraphicFramePr>
          <p:nvPr>
            <p:extLst>
              <p:ext uri="{D42A27DB-BD31-4B8C-83A1-F6EECF244321}">
                <p14:modId xmlns:p14="http://schemas.microsoft.com/office/powerpoint/2010/main" val="2174730095"/>
              </p:ext>
            </p:extLst>
          </p:nvPr>
        </p:nvGraphicFramePr>
        <p:xfrm>
          <a:off x="4304963" y="4448277"/>
          <a:ext cx="3600450" cy="731837"/>
        </p:xfrm>
        <a:graphic>
          <a:graphicData uri="http://schemas.openxmlformats.org/presentationml/2006/ole">
            <mc:AlternateContent xmlns:mc="http://schemas.openxmlformats.org/markup-compatibility/2006">
              <mc:Choice xmlns:v="urn:schemas-microsoft-com:vml" Requires="v">
                <p:oleObj spid="_x0000_s40990" name="Denklem" r:id="rId5" imgW="2387600" imgH="482600" progId="Equation.3">
                  <p:embed/>
                </p:oleObj>
              </mc:Choice>
              <mc:Fallback>
                <p:oleObj name="Denklem" r:id="rId5" imgW="2387600" imgH="482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4963" y="4448277"/>
                        <a:ext cx="3600450"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10"/>
          <p:cNvGraphicFramePr>
            <a:graphicFrameLocks noChangeAspect="1"/>
          </p:cNvGraphicFramePr>
          <p:nvPr>
            <p:extLst>
              <p:ext uri="{D42A27DB-BD31-4B8C-83A1-F6EECF244321}">
                <p14:modId xmlns:p14="http://schemas.microsoft.com/office/powerpoint/2010/main" val="3877676430"/>
              </p:ext>
            </p:extLst>
          </p:nvPr>
        </p:nvGraphicFramePr>
        <p:xfrm>
          <a:off x="4016038" y="5448402"/>
          <a:ext cx="4392613" cy="736600"/>
        </p:xfrm>
        <a:graphic>
          <a:graphicData uri="http://schemas.openxmlformats.org/presentationml/2006/ole">
            <mc:AlternateContent xmlns:mc="http://schemas.openxmlformats.org/markup-compatibility/2006">
              <mc:Choice xmlns:v="urn:schemas-microsoft-com:vml" Requires="v">
                <p:oleObj spid="_x0000_s40991" name="Denklem" r:id="rId7" imgW="3009900" imgH="508000" progId="Equation.3">
                  <p:embed/>
                </p:oleObj>
              </mc:Choice>
              <mc:Fallback>
                <p:oleObj name="Denklem" r:id="rId7" imgW="3009900" imgH="5080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16038" y="5448402"/>
                        <a:ext cx="4392613"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943025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7 Yuvarlatılmış Dikdörtgen"/>
          <p:cNvSpPr/>
          <p:nvPr/>
        </p:nvSpPr>
        <p:spPr>
          <a:xfrm>
            <a:off x="7531100" y="4283075"/>
            <a:ext cx="185737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6 Yuvarlatılmış Dikdörtgen"/>
          <p:cNvSpPr/>
          <p:nvPr/>
        </p:nvSpPr>
        <p:spPr>
          <a:xfrm>
            <a:off x="5335166" y="4392849"/>
            <a:ext cx="1500187"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5 Yuvarlatılmış Dikdörtgen"/>
          <p:cNvSpPr/>
          <p:nvPr/>
        </p:nvSpPr>
        <p:spPr>
          <a:xfrm>
            <a:off x="4071938" y="2643188"/>
            <a:ext cx="1643062"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14 Yuvarlatılmış Dikdörtgen"/>
          <p:cNvSpPr/>
          <p:nvPr/>
        </p:nvSpPr>
        <p:spPr>
          <a:xfrm>
            <a:off x="1285875" y="2643188"/>
            <a:ext cx="2571750"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13 Yuvarlatılmış Dikdörtgen"/>
          <p:cNvSpPr/>
          <p:nvPr/>
        </p:nvSpPr>
        <p:spPr>
          <a:xfrm>
            <a:off x="2214563" y="1000125"/>
            <a:ext cx="2714625"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Text Box 16"/>
          <p:cNvSpPr txBox="1">
            <a:spLocks noChangeArrowheads="1"/>
          </p:cNvSpPr>
          <p:nvPr/>
        </p:nvSpPr>
        <p:spPr bwMode="auto">
          <a:xfrm>
            <a:off x="900113" y="1125538"/>
            <a:ext cx="15128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Buna göre;</a:t>
            </a:r>
          </a:p>
          <a:p>
            <a:pPr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graphicFrame>
        <p:nvGraphicFramePr>
          <p:cNvPr id="8" name="Object 4"/>
          <p:cNvGraphicFramePr>
            <a:graphicFrameLocks noChangeAspect="1"/>
          </p:cNvGraphicFramePr>
          <p:nvPr/>
        </p:nvGraphicFramePr>
        <p:xfrm>
          <a:off x="2411413" y="981075"/>
          <a:ext cx="2376487" cy="669925"/>
        </p:xfrm>
        <a:graphic>
          <a:graphicData uri="http://schemas.openxmlformats.org/presentationml/2006/ole">
            <mc:AlternateContent xmlns:mc="http://schemas.openxmlformats.org/markup-compatibility/2006">
              <mc:Choice xmlns:v="urn:schemas-microsoft-com:vml" Requires="v">
                <p:oleObj spid="_x0000_s42031" name="Denklem" r:id="rId3" imgW="1726451" imgH="482391" progId="Equation.3">
                  <p:embed/>
                </p:oleObj>
              </mc:Choice>
              <mc:Fallback>
                <p:oleObj name="Denklem" r:id="rId3" imgW="1726451" imgH="48239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13" y="981075"/>
                        <a:ext cx="2376487" cy="669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 Box 6"/>
          <p:cNvSpPr txBox="1">
            <a:spLocks noChangeArrowheads="1"/>
          </p:cNvSpPr>
          <p:nvPr/>
        </p:nvSpPr>
        <p:spPr bwMode="auto">
          <a:xfrm>
            <a:off x="900113" y="1844675"/>
            <a:ext cx="71008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Eğer birim hacimdeki atom sayısı N ise, bu maddenin mıknatıslanması M =N‹ µ › olarak yazılabilmektedir.</a:t>
            </a:r>
          </a:p>
        </p:txBody>
      </p:sp>
      <p:graphicFrame>
        <p:nvGraphicFramePr>
          <p:cNvPr id="10" name="Object 8"/>
          <p:cNvGraphicFramePr>
            <a:graphicFrameLocks noChangeAspect="1"/>
          </p:cNvGraphicFramePr>
          <p:nvPr/>
        </p:nvGraphicFramePr>
        <p:xfrm>
          <a:off x="1476375" y="2636838"/>
          <a:ext cx="2232025" cy="636587"/>
        </p:xfrm>
        <a:graphic>
          <a:graphicData uri="http://schemas.openxmlformats.org/presentationml/2006/ole">
            <mc:AlternateContent xmlns:mc="http://schemas.openxmlformats.org/markup-compatibility/2006">
              <mc:Choice xmlns:v="urn:schemas-microsoft-com:vml" Requires="v">
                <p:oleObj spid="_x0000_s42032" name="Denklem" r:id="rId5" imgW="1701800" imgH="482600" progId="Equation.3">
                  <p:embed/>
                </p:oleObj>
              </mc:Choice>
              <mc:Fallback>
                <p:oleObj name="Denklem" r:id="rId5" imgW="1701800" imgH="482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6375" y="2636838"/>
                        <a:ext cx="2232025" cy="636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7"/>
          <p:cNvGraphicFramePr>
            <a:graphicFrameLocks noChangeAspect="1"/>
          </p:cNvGraphicFramePr>
          <p:nvPr/>
        </p:nvGraphicFramePr>
        <p:xfrm>
          <a:off x="4140200" y="2636838"/>
          <a:ext cx="1512888" cy="622300"/>
        </p:xfrm>
        <a:graphic>
          <a:graphicData uri="http://schemas.openxmlformats.org/presentationml/2006/ole">
            <mc:AlternateContent xmlns:mc="http://schemas.openxmlformats.org/markup-compatibility/2006">
              <mc:Choice xmlns:v="urn:schemas-microsoft-com:vml" Requires="v">
                <p:oleObj spid="_x0000_s42033" name="Denklem" r:id="rId7" imgW="1180588" imgH="482391" progId="Equation.3">
                  <p:embed/>
                </p:oleObj>
              </mc:Choice>
              <mc:Fallback>
                <p:oleObj name="Denklem" r:id="rId7" imgW="1180588" imgH="482391"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40200" y="2636838"/>
                        <a:ext cx="1512888"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p:cNvSpPr>
            <a:spLocks noChangeArrowheads="1"/>
          </p:cNvSpPr>
          <p:nvPr/>
        </p:nvSpPr>
        <p:spPr bwMode="auto">
          <a:xfrm>
            <a:off x="5715000" y="2805113"/>
            <a:ext cx="10715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   alınırsa</a:t>
            </a:r>
          </a:p>
        </p:txBody>
      </p:sp>
      <p:graphicFrame>
        <p:nvGraphicFramePr>
          <p:cNvPr id="13" name="Object 19"/>
          <p:cNvGraphicFramePr>
            <a:graphicFrameLocks noChangeAspect="1"/>
          </p:cNvGraphicFramePr>
          <p:nvPr>
            <p:extLst>
              <p:ext uri="{D42A27DB-BD31-4B8C-83A1-F6EECF244321}">
                <p14:modId xmlns:p14="http://schemas.microsoft.com/office/powerpoint/2010/main" val="4092626048"/>
              </p:ext>
            </p:extLst>
          </p:nvPr>
        </p:nvGraphicFramePr>
        <p:xfrm>
          <a:off x="5399881" y="4483101"/>
          <a:ext cx="1295400" cy="588962"/>
        </p:xfrm>
        <a:graphic>
          <a:graphicData uri="http://schemas.openxmlformats.org/presentationml/2006/ole">
            <mc:AlternateContent xmlns:mc="http://schemas.openxmlformats.org/markup-compatibility/2006">
              <mc:Choice xmlns:v="urn:schemas-microsoft-com:vml" Requires="v">
                <p:oleObj spid="_x0000_s42034" name="Denklem" r:id="rId9" imgW="1155700" imgH="520700" progId="Equation.3">
                  <p:embed/>
                </p:oleObj>
              </mc:Choice>
              <mc:Fallback>
                <p:oleObj name="Denklem" r:id="rId9" imgW="1155700" imgH="5207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99881" y="4483101"/>
                        <a:ext cx="1295400"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8"/>
          <p:cNvGraphicFramePr>
            <a:graphicFrameLocks noChangeAspect="1"/>
          </p:cNvGraphicFramePr>
          <p:nvPr>
            <p:extLst>
              <p:ext uri="{D42A27DB-BD31-4B8C-83A1-F6EECF244321}">
                <p14:modId xmlns:p14="http://schemas.microsoft.com/office/powerpoint/2010/main" val="118361385"/>
              </p:ext>
            </p:extLst>
          </p:nvPr>
        </p:nvGraphicFramePr>
        <p:xfrm>
          <a:off x="7588250" y="4283075"/>
          <a:ext cx="1800225" cy="622300"/>
        </p:xfrm>
        <a:graphic>
          <a:graphicData uri="http://schemas.openxmlformats.org/presentationml/2006/ole">
            <mc:AlternateContent xmlns:mc="http://schemas.openxmlformats.org/markup-compatibility/2006">
              <mc:Choice xmlns:v="urn:schemas-microsoft-com:vml" Requires="v">
                <p:oleObj spid="_x0000_s42035" name="Denklem" r:id="rId11" imgW="1511300" imgH="520700" progId="Equation.3">
                  <p:embed/>
                </p:oleObj>
              </mc:Choice>
              <mc:Fallback>
                <p:oleObj name="Denklem" r:id="rId11" imgW="1511300" imgH="5207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588250" y="4283075"/>
                        <a:ext cx="1800225"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5" name="Picture 7" descr="C:\Users\erdem\Desktop\Adsız.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2003" y="3562488"/>
            <a:ext cx="3683642" cy="2685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17"/>
          <p:cNvSpPr txBox="1">
            <a:spLocks noChangeArrowheads="1"/>
          </p:cNvSpPr>
          <p:nvPr/>
        </p:nvSpPr>
        <p:spPr bwMode="auto">
          <a:xfrm>
            <a:off x="4679156" y="3538538"/>
            <a:ext cx="5111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dirty="0">
                <a:latin typeface="Times New Roman" panose="02020603050405020304" pitchFamily="18" charset="0"/>
                <a:cs typeface="Times New Roman" panose="02020603050405020304" pitchFamily="18" charset="0"/>
              </a:rPr>
              <a:t>Bu eğriden de anlaşıldığı gibi yüksek sıcaklık ve düşük manyetik alanda, </a:t>
            </a:r>
            <a:r>
              <a:rPr lang="tr-TR" altLang="tr-TR" sz="1600" dirty="0" err="1">
                <a:latin typeface="Times New Roman" panose="02020603050405020304" pitchFamily="18" charset="0"/>
                <a:cs typeface="Times New Roman" panose="02020603050405020304" pitchFamily="18" charset="0"/>
              </a:rPr>
              <a:t>tanhx</a:t>
            </a:r>
            <a:r>
              <a:rPr lang="tr-TR" altLang="tr-TR" sz="1600" dirty="0">
                <a:latin typeface="Times New Roman" panose="02020603050405020304" pitchFamily="18" charset="0"/>
                <a:cs typeface="Times New Roman" panose="02020603050405020304" pitchFamily="18" charset="0"/>
              </a:rPr>
              <a:t> ≈x alınabilir.</a:t>
            </a:r>
          </a:p>
        </p:txBody>
      </p:sp>
      <p:sp>
        <p:nvSpPr>
          <p:cNvPr id="17" name="Text Box 22"/>
          <p:cNvSpPr txBox="1">
            <a:spLocks noChangeArrowheads="1"/>
          </p:cNvSpPr>
          <p:nvPr/>
        </p:nvSpPr>
        <p:spPr bwMode="auto">
          <a:xfrm>
            <a:off x="4929188" y="5126039"/>
            <a:ext cx="482441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dirty="0" err="1">
                <a:latin typeface="Times New Roman" panose="02020603050405020304" pitchFamily="18" charset="0"/>
                <a:cs typeface="Times New Roman" panose="02020603050405020304" pitchFamily="18" charset="0"/>
              </a:rPr>
              <a:t>Curie</a:t>
            </a:r>
            <a:r>
              <a:rPr lang="tr-TR" altLang="tr-TR" sz="1600" dirty="0">
                <a:latin typeface="Times New Roman" panose="02020603050405020304" pitchFamily="18" charset="0"/>
                <a:cs typeface="Times New Roman" panose="02020603050405020304" pitchFamily="18" charset="0"/>
              </a:rPr>
              <a:t> kanunu geçerlidir.</a:t>
            </a:r>
          </a:p>
        </p:txBody>
      </p:sp>
    </p:spTree>
    <p:extLst>
      <p:ext uri="{BB962C8B-B14F-4D97-AF65-F5344CB8AC3E}">
        <p14:creationId xmlns:p14="http://schemas.microsoft.com/office/powerpoint/2010/main" val="19151113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Metin kutusu"/>
          <p:cNvSpPr txBox="1">
            <a:spLocks noChangeArrowheads="1"/>
          </p:cNvSpPr>
          <p:nvPr/>
        </p:nvSpPr>
        <p:spPr bwMode="auto">
          <a:xfrm>
            <a:off x="2634068" y="306929"/>
            <a:ext cx="6858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a:solidFill>
                  <a:srgbClr val="FF0000"/>
                </a:solidFill>
                <a:latin typeface="Times New Roman" panose="02020603050405020304" pitchFamily="18" charset="0"/>
                <a:cs typeface="Times New Roman" panose="02020603050405020304" pitchFamily="18" charset="0"/>
              </a:rPr>
              <a:t>4 Grup Elementlerinin Enerji Aralıkları</a:t>
            </a:r>
          </a:p>
        </p:txBody>
      </p:sp>
      <p:sp>
        <p:nvSpPr>
          <p:cNvPr id="3" name="Text Box 10"/>
          <p:cNvSpPr txBox="1">
            <a:spLocks noChangeArrowheads="1"/>
          </p:cNvSpPr>
          <p:nvPr/>
        </p:nvSpPr>
        <p:spPr bwMode="auto">
          <a:xfrm>
            <a:off x="1789890" y="4139018"/>
            <a:ext cx="9696652"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10000"/>
              </a:lnSpc>
              <a:buClr>
                <a:schemeClr val="hlink"/>
              </a:buClr>
              <a:buSzPct val="120000"/>
            </a:pPr>
            <a:r>
              <a:rPr lang="tr-TR" altLang="tr-TR" sz="2000" dirty="0">
                <a:latin typeface="Times New Roman" panose="02020603050405020304" pitchFamily="18" charset="0"/>
                <a:cs typeface="Times New Roman" panose="02020603050405020304" pitchFamily="18" charset="0"/>
              </a:rPr>
              <a:t>    Buradaki bütün bu elementlerin bantları dolu olduğu için aynı yapıda olabilirler. Bunlardan kalayın enerji aralığı en küçük olduğu için elektronları bir üst banda geçirebilmek için fazla bir enerji gerekmez, bu nedenle de </a:t>
            </a:r>
            <a:r>
              <a:rPr lang="tr-TR" altLang="tr-TR" sz="2000" dirty="0" err="1">
                <a:latin typeface="Times New Roman" panose="02020603050405020304" pitchFamily="18" charset="0"/>
                <a:cs typeface="Times New Roman" panose="02020603050405020304" pitchFamily="18" charset="0"/>
              </a:rPr>
              <a:t>kalay’ın</a:t>
            </a:r>
            <a:r>
              <a:rPr lang="tr-TR" altLang="tr-TR" sz="2000" dirty="0">
                <a:latin typeface="Times New Roman" panose="02020603050405020304" pitchFamily="18" charset="0"/>
                <a:cs typeface="Times New Roman" panose="02020603050405020304" pitchFamily="18" charset="0"/>
              </a:rPr>
              <a:t> özdirenci diğer malzemelere göre daha küçüktür.</a:t>
            </a:r>
          </a:p>
          <a:p>
            <a:pPr eaLnBrk="1" hangingPunct="1">
              <a:lnSpc>
                <a:spcPct val="110000"/>
              </a:lnSpc>
              <a:spcBef>
                <a:spcPct val="50000"/>
              </a:spcBef>
              <a:buFont typeface="Wingdings" panose="05000000000000000000" pitchFamily="2" charset="2"/>
              <a:buNone/>
            </a:pPr>
            <a:endParaRPr lang="tr-TR" altLang="tr-TR" sz="2000" dirty="0">
              <a:latin typeface="Times New Roman" panose="02020603050405020304" pitchFamily="18" charset="0"/>
              <a:cs typeface="Times New Roman" panose="02020603050405020304" pitchFamily="18" charset="0"/>
            </a:endParaRPr>
          </a:p>
        </p:txBody>
      </p:sp>
      <p:pic>
        <p:nvPicPr>
          <p:cNvPr id="4" name="Picture 2" descr="C:\Users\erdem\Desktop\Adsı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0643" y="1469992"/>
            <a:ext cx="6321425"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0098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3222434" y="367861"/>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z="3200" dirty="0" smtClean="0">
                <a:solidFill>
                  <a:srgbClr val="FF0000"/>
                </a:solidFill>
                <a:latin typeface="Times New Roman" panose="02020603050405020304" pitchFamily="18" charset="0"/>
                <a:cs typeface="Times New Roman" panose="02020603050405020304" pitchFamily="18" charset="0"/>
              </a:rPr>
              <a:t>Katıların Manyetik Özellikleri</a:t>
            </a:r>
          </a:p>
        </p:txBody>
      </p:sp>
      <p:sp>
        <p:nvSpPr>
          <p:cNvPr id="3" name="Text Box 4"/>
          <p:cNvSpPr txBox="1">
            <a:spLocks noChangeArrowheads="1"/>
          </p:cNvSpPr>
          <p:nvPr/>
        </p:nvSpPr>
        <p:spPr bwMode="auto">
          <a:xfrm>
            <a:off x="526744" y="1416701"/>
            <a:ext cx="11503675"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80000"/>
              </a:lnSpc>
              <a:spcBef>
                <a:spcPct val="20000"/>
              </a:spcBef>
              <a:buClr>
                <a:schemeClr val="tx1"/>
              </a:buClr>
              <a:buFont typeface="Wingdings" panose="05000000000000000000" pitchFamily="2" charset="2"/>
              <a:buChar char="q"/>
            </a:pPr>
            <a:r>
              <a:rPr lang="tr-TR" altLang="tr-TR" sz="2000" dirty="0">
                <a:solidFill>
                  <a:srgbClr val="000099"/>
                </a:solidFill>
                <a:latin typeface="Times New Roman" panose="02020603050405020304" pitchFamily="18" charset="0"/>
                <a:cs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Bir katı, manyetik alan içine yerleştirildiğinde, manyetik alanın değerinde önemsiz</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sayılabilecek (%0.1) değişim gözlenir.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Manyetik olarak tanımladığımız birkaç madde için ise manyetik     alanda gözlenen</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değişim 100 ile 1000 katı mertebesindedir.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maddenin manyetik alanla etkileşmesi, elektrik alanla etkileşmesinden oldukça</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farklıdır.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Bunlardan birincisi, manyetik malzemede, katılar iletken ve yalıtkan gibi 2 sınıfa</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ayrılmamışlardır.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İkincisi, paralel levhalı bir kondansatörün arasında doldurulduğu zaman onun</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kapasitesini önemli ölçüde (2-10 katı) arttırmasına karşın, güçlü manyetik</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malzemelerde bu özellik gözlenmez.</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Diğer önemli bir özellik ise güçlü manyetik malzemeler, uygulanan manyetik alan</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kaldırıldığında, manyetik alan kaynağı gibi davranırlar. Bunlara MAGNET denir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Elektrikte böyle güçlü bir özellikle karşılaşamıyoruz. Her ne kadar dolay</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kutuplanmaya</a:t>
            </a:r>
            <a:r>
              <a:rPr lang="tr-TR" altLang="tr-TR" sz="2000" dirty="0">
                <a:latin typeface="Times New Roman" panose="02020603050405020304" pitchFamily="18" charset="0"/>
                <a:cs typeface="Times New Roman" panose="02020603050405020304" pitchFamily="18" charset="0"/>
              </a:rPr>
              <a:t> sahip “</a:t>
            </a:r>
            <a:r>
              <a:rPr lang="tr-TR" altLang="tr-TR" sz="2000" dirty="0" err="1">
                <a:latin typeface="Times New Roman" panose="02020603050405020304" pitchFamily="18" charset="0"/>
                <a:cs typeface="Times New Roman" panose="02020603050405020304" pitchFamily="18" charset="0"/>
              </a:rPr>
              <a:t>Electret</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ler</a:t>
            </a:r>
            <a:r>
              <a:rPr lang="tr-TR" altLang="tr-TR" sz="2000" dirty="0">
                <a:latin typeface="Times New Roman" panose="02020603050405020304" pitchFamily="18" charset="0"/>
                <a:cs typeface="Times New Roman" panose="02020603050405020304" pitchFamily="18" charset="0"/>
              </a:rPr>
              <a:t> var ise de bunların dışarıya etkisi oldukça zayıftır.</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Buna rağmen  “</a:t>
            </a:r>
            <a:r>
              <a:rPr lang="tr-TR" altLang="tr-TR" sz="2000" dirty="0" err="1">
                <a:latin typeface="Times New Roman" panose="02020603050405020304" pitchFamily="18" charset="0"/>
                <a:cs typeface="Times New Roman" panose="02020603050405020304" pitchFamily="18" charset="0"/>
              </a:rPr>
              <a:t>electret</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lerin</a:t>
            </a:r>
            <a:r>
              <a:rPr lang="tr-TR" altLang="tr-TR" sz="2000" dirty="0">
                <a:latin typeface="Times New Roman" panose="02020603050405020304" pitchFamily="18" charset="0"/>
                <a:cs typeface="Times New Roman" panose="02020603050405020304" pitchFamily="18" charset="0"/>
              </a:rPr>
              <a:t> bazı uygulamaları son yıllarda geliştirilmiştir.</a:t>
            </a:r>
          </a:p>
          <a:p>
            <a:pPr algn="just" eaLnBrk="1" hangingPunct="1">
              <a:lnSpc>
                <a:spcPct val="8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0550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4313104" y="500063"/>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z="3200" dirty="0" err="1" smtClean="0">
                <a:solidFill>
                  <a:srgbClr val="FF0000"/>
                </a:solidFill>
                <a:latin typeface="Times New Roman" panose="02020603050405020304" pitchFamily="18" charset="0"/>
                <a:cs typeface="Times New Roman" panose="02020603050405020304" pitchFamily="18" charset="0"/>
              </a:rPr>
              <a:t>Diamanyetizma</a:t>
            </a:r>
            <a:endParaRPr lang="tr-TR" altLang="tr-TR" sz="3200" dirty="0" smtClean="0">
              <a:solidFill>
                <a:srgbClr val="FF0000"/>
              </a:solidFill>
              <a:latin typeface="Times New Roman" panose="02020603050405020304" pitchFamily="18" charset="0"/>
              <a:cs typeface="Times New Roman" panose="02020603050405020304" pitchFamily="18" charset="0"/>
            </a:endParaRPr>
          </a:p>
        </p:txBody>
      </p:sp>
      <p:sp>
        <p:nvSpPr>
          <p:cNvPr id="3" name="Rectangle 3"/>
          <p:cNvSpPr txBox="1">
            <a:spLocks noChangeArrowheads="1"/>
          </p:cNvSpPr>
          <p:nvPr/>
        </p:nvSpPr>
        <p:spPr bwMode="auto">
          <a:xfrm>
            <a:off x="312087" y="1071563"/>
            <a:ext cx="11035286"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3525" indent="-263525"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80000"/>
              </a:lnSpc>
              <a:spcBef>
                <a:spcPct val="20000"/>
              </a:spcBef>
              <a:buClr>
                <a:schemeClr val="tx1"/>
              </a:buClr>
              <a:buFont typeface="Wingdings" panose="05000000000000000000" pitchFamily="2" charset="2"/>
              <a:buChar char="q"/>
            </a:pPr>
            <a:endParaRPr lang="tr-TR" altLang="tr-TR" sz="2000" dirty="0">
              <a:solidFill>
                <a:srgbClr val="FFFFFF"/>
              </a:solidFill>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Font typeface="Wingdings" panose="05000000000000000000" pitchFamily="2" charset="2"/>
              <a:buChar char="q"/>
            </a:pPr>
            <a:endParaRPr lang="tr-TR" altLang="tr-TR" sz="2000" dirty="0">
              <a:solidFill>
                <a:srgbClr val="FFFFFF"/>
              </a:solidFill>
              <a:latin typeface="Times New Roman" panose="02020603050405020304" pitchFamily="18" charset="0"/>
              <a:cs typeface="Times New Roman" panose="02020603050405020304" pitchFamily="18" charset="0"/>
            </a:endParaRPr>
          </a:p>
          <a:p>
            <a:pPr algn="just" eaLnBrk="1" hangingPunct="1">
              <a:spcBef>
                <a:spcPct val="20000"/>
              </a:spcBef>
              <a:buClr>
                <a:schemeClr val="tx1"/>
              </a:buClr>
              <a:buFont typeface="Wingdings" panose="05000000000000000000" pitchFamily="2" charset="2"/>
              <a:buChar char="q"/>
            </a:pPr>
            <a:r>
              <a:rPr lang="tr-TR" altLang="tr-TR" sz="2000" dirty="0">
                <a:solidFill>
                  <a:srgbClr val="FFFFFF"/>
                </a:solidFill>
                <a:latin typeface="Times New Roman" panose="02020603050405020304" pitchFamily="18" charset="0"/>
                <a:cs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Sıfır manyetik momente sahip atomların oluşturdukları sistemlere </a:t>
            </a:r>
            <a:r>
              <a:rPr lang="tr-TR" altLang="tr-TR" sz="2000" dirty="0" err="1">
                <a:latin typeface="Times New Roman" panose="02020603050405020304" pitchFamily="18" charset="0"/>
                <a:cs typeface="Times New Roman" panose="02020603050405020304" pitchFamily="18" charset="0"/>
              </a:rPr>
              <a:t>diamanyetik</a:t>
            </a:r>
            <a:r>
              <a:rPr lang="tr-TR" altLang="tr-TR" sz="2000" dirty="0">
                <a:latin typeface="Times New Roman" panose="02020603050405020304" pitchFamily="18" charset="0"/>
                <a:cs typeface="Times New Roman" panose="02020603050405020304" pitchFamily="18" charset="0"/>
              </a:rPr>
              <a:t> maddeler denir.</a:t>
            </a:r>
          </a:p>
          <a:p>
            <a:pPr algn="just" eaLnBrk="1" hangingPunct="1">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Bu durumda, katı tarafından yaratılan manyetik alan sıfırdır. Çünkü, atomların sonuç olarak manyetik momenti sıfırdır.</a:t>
            </a:r>
          </a:p>
          <a:p>
            <a:pPr algn="just" eaLnBrk="1" hangingPunct="1">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Aynı zamanda, dışardan uygulanan manyetik alan da katıda herhangi bir değişiklik meydana getirmemektedir. </a:t>
            </a:r>
          </a:p>
          <a:p>
            <a:pPr algn="just" eaLnBrk="1" hangingPunct="1">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iletim devresi, manyetik alanın yanına getirildiğinde, metaldeki serbest elektronlar harekete geçer. Burada </a:t>
            </a:r>
            <a:r>
              <a:rPr lang="tr-TR" altLang="tr-TR" sz="2000" dirty="0" err="1">
                <a:latin typeface="Times New Roman" panose="02020603050405020304" pitchFamily="18" charset="0"/>
                <a:cs typeface="Times New Roman" panose="02020603050405020304" pitchFamily="18" charset="0"/>
              </a:rPr>
              <a:t>Lenz</a:t>
            </a:r>
            <a:r>
              <a:rPr lang="tr-TR" altLang="tr-TR" sz="2000" dirty="0">
                <a:latin typeface="Times New Roman" panose="02020603050405020304" pitchFamily="18" charset="0"/>
                <a:cs typeface="Times New Roman" panose="02020603050405020304" pitchFamily="18" charset="0"/>
              </a:rPr>
              <a:t> kanununa göre, uygulanan manyetik alanla zıt yönde bir indükleme akımı oluşur. Buradan şu sonuca varabiliriz: sıfır manyetik momente sahip bir atomda, dışardan uygulanan manyetik alan, kendisi ile zıt yönde bir manyetik moment oluşturur. Bu fiziksel olaylar </a:t>
            </a:r>
            <a:r>
              <a:rPr lang="tr-TR" altLang="tr-TR" sz="2000" dirty="0" err="1">
                <a:latin typeface="Times New Roman" panose="02020603050405020304" pitchFamily="18" charset="0"/>
                <a:cs typeface="Times New Roman" panose="02020603050405020304" pitchFamily="18" charset="0"/>
              </a:rPr>
              <a:t>diamanyetizmaanın</a:t>
            </a:r>
            <a:r>
              <a:rPr lang="tr-TR" altLang="tr-TR" sz="2000" dirty="0">
                <a:latin typeface="Times New Roman" panose="02020603050405020304" pitchFamily="18" charset="0"/>
                <a:cs typeface="Times New Roman" panose="02020603050405020304" pitchFamily="18" charset="0"/>
              </a:rPr>
              <a:t> temelini oluştururlar.</a:t>
            </a:r>
          </a:p>
        </p:txBody>
      </p:sp>
    </p:spTree>
    <p:extLst>
      <p:ext uri="{BB962C8B-B14F-4D97-AF65-F5344CB8AC3E}">
        <p14:creationId xmlns:p14="http://schemas.microsoft.com/office/powerpoint/2010/main" val="690156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0" y="1020438"/>
            <a:ext cx="11800786"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80000"/>
              </a:lnSpc>
              <a:spcBef>
                <a:spcPct val="20000"/>
              </a:spcBef>
              <a:buClr>
                <a:schemeClr val="tx1"/>
              </a:buClr>
              <a:buFont typeface="Wingdings" panose="05000000000000000000" pitchFamily="2" charset="2"/>
              <a:buChar char="q"/>
            </a:pPr>
            <a:r>
              <a:rPr lang="tr-TR" altLang="tr-TR" sz="2000" dirty="0">
                <a:solidFill>
                  <a:srgbClr val="000099"/>
                </a:solidFill>
                <a:latin typeface="Times New Roman" panose="02020603050405020304" pitchFamily="18" charset="0"/>
                <a:cs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Sıfırdan farklı manyetik momente sahip olan atomların oluşturdukları maddelere</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paramanyetik</a:t>
            </a:r>
            <a:r>
              <a:rPr lang="tr-TR" altLang="tr-TR" sz="2000" dirty="0">
                <a:latin typeface="Times New Roman" panose="02020603050405020304" pitchFamily="18" charset="0"/>
                <a:cs typeface="Times New Roman" panose="02020603050405020304" pitchFamily="18" charset="0"/>
              </a:rPr>
              <a:t> maddeler denir. </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Her atoma uygulanan manyetik alan tarafından aktarılan katkı, atomik manyetik</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momente iletilir. </a:t>
            </a:r>
            <a:r>
              <a:rPr lang="tr-TR" altLang="tr-TR" sz="2000" dirty="0" err="1">
                <a:latin typeface="Times New Roman" panose="02020603050405020304" pitchFamily="18" charset="0"/>
                <a:cs typeface="Times New Roman" panose="02020603050405020304" pitchFamily="18" charset="0"/>
              </a:rPr>
              <a:t>Makroskopik</a:t>
            </a:r>
            <a:r>
              <a:rPr lang="tr-TR" altLang="tr-TR" sz="2000" dirty="0">
                <a:latin typeface="Times New Roman" panose="02020603050405020304" pitchFamily="18" charset="0"/>
                <a:cs typeface="Times New Roman" panose="02020603050405020304" pitchFamily="18" charset="0"/>
              </a:rPr>
              <a:t> düzeyde gözlediğimiz olaylar, </a:t>
            </a:r>
            <a:r>
              <a:rPr lang="tr-TR" altLang="tr-TR" sz="2000" dirty="0" err="1">
                <a:latin typeface="Times New Roman" panose="02020603050405020304" pitchFamily="18" charset="0"/>
                <a:cs typeface="Times New Roman" panose="02020603050405020304" pitchFamily="18" charset="0"/>
              </a:rPr>
              <a:t>mikroskopik</a:t>
            </a:r>
            <a:r>
              <a:rPr lang="tr-TR" altLang="tr-TR" sz="2000" dirty="0">
                <a:latin typeface="Times New Roman" panose="02020603050405020304" pitchFamily="18" charset="0"/>
                <a:cs typeface="Times New Roman" panose="02020603050405020304" pitchFamily="18" charset="0"/>
              </a:rPr>
              <a:t> düzeyde</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aynen gözlenmeyebilir.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Metallerin manyetik özelliklerinin teorisi, </a:t>
            </a:r>
            <a:r>
              <a:rPr lang="tr-TR" altLang="tr-TR" sz="2000" dirty="0" err="1">
                <a:latin typeface="Times New Roman" panose="02020603050405020304" pitchFamily="18" charset="0"/>
                <a:cs typeface="Times New Roman" panose="02020603050405020304" pitchFamily="18" charset="0"/>
              </a:rPr>
              <a:t>band</a:t>
            </a:r>
            <a:r>
              <a:rPr lang="tr-TR" altLang="tr-TR" sz="2000" dirty="0">
                <a:latin typeface="Times New Roman" panose="02020603050405020304" pitchFamily="18" charset="0"/>
                <a:cs typeface="Times New Roman" panose="02020603050405020304" pitchFamily="18" charset="0"/>
              </a:rPr>
              <a:t> teorisinden giderek açıklanmaktadır. </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Metallerde, serbest elektronların tam olarak konumlarının belirlenememesi, atomik</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manyetik momentlerin, </a:t>
            </a:r>
            <a:r>
              <a:rPr lang="tr-TR" altLang="tr-TR" sz="2000" dirty="0" err="1">
                <a:latin typeface="Times New Roman" panose="02020603050405020304" pitchFamily="18" charset="0"/>
                <a:cs typeface="Times New Roman" panose="02020603050405020304" pitchFamily="18" charset="0"/>
              </a:rPr>
              <a:t>Bohr</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magnetonlarının</a:t>
            </a:r>
            <a:r>
              <a:rPr lang="tr-TR" altLang="tr-TR" sz="2000" dirty="0">
                <a:latin typeface="Times New Roman" panose="02020603050405020304" pitchFamily="18" charset="0"/>
                <a:cs typeface="Times New Roman" panose="02020603050405020304" pitchFamily="18" charset="0"/>
              </a:rPr>
              <a:t> toplamı olarak yazılamamaktadır.</a:t>
            </a:r>
          </a:p>
          <a:p>
            <a:pPr algn="just" eaLnBrk="1" hangingPunct="1">
              <a:lnSpc>
                <a:spcPct val="8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SzPct val="130000"/>
            </a:pPr>
            <a:r>
              <a:rPr lang="tr-TR" altLang="tr-TR" sz="2000" dirty="0">
                <a:latin typeface="Times New Roman" panose="02020603050405020304" pitchFamily="18" charset="0"/>
                <a:cs typeface="Times New Roman" panose="02020603050405020304" pitchFamily="18" charset="0"/>
              </a:rPr>
              <a:t>      Örneğin: Fe: 2.2 µ</a:t>
            </a:r>
            <a:r>
              <a:rPr lang="tr-TR" altLang="tr-TR" sz="2000" baseline="-25000" dirty="0">
                <a:latin typeface="Times New Roman" panose="02020603050405020304" pitchFamily="18" charset="0"/>
                <a:cs typeface="Times New Roman" panose="02020603050405020304" pitchFamily="18" charset="0"/>
              </a:rPr>
              <a:t>B</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Ni</a:t>
            </a:r>
            <a:r>
              <a:rPr lang="tr-TR" altLang="tr-TR" sz="2000" dirty="0">
                <a:latin typeface="Times New Roman" panose="02020603050405020304" pitchFamily="18" charset="0"/>
                <a:cs typeface="Times New Roman" panose="02020603050405020304" pitchFamily="18" charset="0"/>
              </a:rPr>
              <a:t>: 0.6 µ</a:t>
            </a:r>
            <a:r>
              <a:rPr lang="tr-TR" altLang="tr-TR" sz="2000" baseline="-25000" dirty="0">
                <a:latin typeface="Times New Roman" panose="02020603050405020304" pitchFamily="18" charset="0"/>
                <a:cs typeface="Times New Roman" panose="02020603050405020304" pitchFamily="18" charset="0"/>
              </a:rPr>
              <a:t>B</a:t>
            </a:r>
            <a:endParaRPr lang="tr-TR" altLang="tr-TR" sz="2000" dirty="0">
              <a:latin typeface="Times New Roman" panose="02020603050405020304" pitchFamily="18" charset="0"/>
              <a:cs typeface="Times New Roman" panose="02020603050405020304" pitchFamily="18" charset="0"/>
            </a:endParaRPr>
          </a:p>
          <a:p>
            <a:pPr algn="just" eaLnBrk="1" hangingPunct="1">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atomun </a:t>
            </a:r>
            <a:r>
              <a:rPr lang="tr-TR" altLang="tr-TR" sz="2000" dirty="0" err="1">
                <a:latin typeface="Times New Roman" panose="02020603050405020304" pitchFamily="18" charset="0"/>
                <a:cs typeface="Times New Roman" panose="02020603050405020304" pitchFamily="18" charset="0"/>
              </a:rPr>
              <a:t>açısal</a:t>
            </a:r>
            <a:r>
              <a:rPr lang="tr-TR" altLang="tr-TR" sz="2000" dirty="0">
                <a:latin typeface="Times New Roman" panose="02020603050405020304" pitchFamily="18" charset="0"/>
                <a:cs typeface="Times New Roman" panose="02020603050405020304" pitchFamily="18" charset="0"/>
              </a:rPr>
              <a:t> momentumunu   gibi           bir vektörle tanımlarsak, </a:t>
            </a:r>
          </a:p>
          <a:p>
            <a:pPr algn="just" eaLnBrk="1" hangingPunct="1">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bunun genliği                     olmaktadır.</a:t>
            </a:r>
          </a:p>
          <a:p>
            <a:pPr algn="just" eaLnBrk="1" hangingPunct="1">
              <a:spcBef>
                <a:spcPct val="20000"/>
              </a:spcBef>
              <a:buClr>
                <a:schemeClr val="tx1"/>
              </a:buClr>
            </a:pPr>
            <a:endParaRPr lang="tr-TR" altLang="tr-TR" sz="2000" dirty="0">
              <a:latin typeface="Times New Roman" panose="02020603050405020304" pitchFamily="18" charset="0"/>
              <a:cs typeface="Times New Roman" panose="02020603050405020304" pitchFamily="18" charset="0"/>
            </a:endParaRPr>
          </a:p>
          <a:p>
            <a:pPr algn="just" eaLnBrk="1" hangingPunct="1">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Bu </a:t>
            </a:r>
            <a:r>
              <a:rPr lang="tr-TR" altLang="tr-TR" sz="2000" dirty="0" err="1">
                <a:latin typeface="Times New Roman" panose="02020603050405020304" pitchFamily="18" charset="0"/>
                <a:cs typeface="Times New Roman" panose="02020603050405020304" pitchFamily="18" charset="0"/>
              </a:rPr>
              <a:t>açısal</a:t>
            </a:r>
            <a:r>
              <a:rPr lang="tr-TR" altLang="tr-TR" sz="2000" dirty="0">
                <a:latin typeface="Times New Roman" panose="02020603050405020304" pitchFamily="18" charset="0"/>
                <a:cs typeface="Times New Roman" panose="02020603050405020304" pitchFamily="18" charset="0"/>
              </a:rPr>
              <a:t> momentumun herhangi bir doğrultudaki izdüşümü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J</a:t>
            </a:r>
            <a:r>
              <a:rPr lang="tr-TR" altLang="tr-TR" sz="2000" dirty="0" err="1">
                <a:latin typeface="Times New Roman" panose="02020603050405020304" pitchFamily="18" charset="0"/>
                <a:cs typeface="Times New Roman" panose="02020603050405020304" pitchFamily="18" charset="0"/>
              </a:rPr>
              <a:t>ћ</a:t>
            </a:r>
            <a:r>
              <a:rPr lang="tr-TR" altLang="tr-TR" sz="2000" dirty="0">
                <a:latin typeface="Times New Roman" panose="02020603050405020304" pitchFamily="18" charset="0"/>
                <a:cs typeface="Times New Roman" panose="02020603050405020304" pitchFamily="18" charset="0"/>
              </a:rPr>
              <a:t> değerlerinin</a:t>
            </a:r>
          </a:p>
          <a:p>
            <a:pPr algn="just" eaLnBrk="1" hangingPunct="1">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almaktadır.</a:t>
            </a:r>
          </a:p>
          <a:p>
            <a:pPr algn="just" eaLnBrk="1" hangingPunct="1">
              <a:lnSpc>
                <a:spcPct val="80000"/>
              </a:lnSpc>
              <a:spcBef>
                <a:spcPct val="20000"/>
              </a:spcBef>
              <a:buClr>
                <a:schemeClr val="tx1"/>
              </a:buClr>
              <a:buSzPct val="130000"/>
            </a:pP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J</a:t>
            </a:r>
            <a:r>
              <a:rPr lang="tr-TR" altLang="tr-TR" sz="2000" dirty="0">
                <a:latin typeface="Times New Roman" panose="02020603050405020304" pitchFamily="18" charset="0"/>
                <a:cs typeface="Times New Roman" panose="02020603050405020304" pitchFamily="18" charset="0"/>
              </a:rPr>
              <a:t>: - J, -J+1, .................+J-1, +J olmak üzere (2J+1) değer almaktadır.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Klasik bir vektör olan μ ise, - μ den + μ ye sürekli değişen bir </a:t>
            </a:r>
            <a:r>
              <a:rPr lang="tr-TR" altLang="tr-TR" sz="2000" dirty="0" err="1">
                <a:latin typeface="Times New Roman" panose="02020603050405020304" pitchFamily="18" charset="0"/>
                <a:cs typeface="Times New Roman" panose="02020603050405020304" pitchFamily="18" charset="0"/>
              </a:rPr>
              <a:t>izdüşüme</a:t>
            </a:r>
            <a:r>
              <a:rPr lang="tr-TR" altLang="tr-TR" sz="2000" dirty="0">
                <a:latin typeface="Times New Roman" panose="02020603050405020304" pitchFamily="18" charset="0"/>
                <a:cs typeface="Times New Roman" panose="02020603050405020304" pitchFamily="18" charset="0"/>
              </a:rPr>
              <a:t> sahiptir.</a:t>
            </a:r>
          </a:p>
        </p:txBody>
      </p:sp>
      <p:sp>
        <p:nvSpPr>
          <p:cNvPr id="3" name="7 Metin kutusu"/>
          <p:cNvSpPr txBox="1">
            <a:spLocks noChangeArrowheads="1"/>
          </p:cNvSpPr>
          <p:nvPr/>
        </p:nvSpPr>
        <p:spPr bwMode="auto">
          <a:xfrm>
            <a:off x="2643188" y="121914"/>
            <a:ext cx="52149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err="1">
                <a:solidFill>
                  <a:srgbClr val="FF0000"/>
                </a:solidFill>
                <a:latin typeface="Times New Roman" panose="02020603050405020304" pitchFamily="18" charset="0"/>
                <a:cs typeface="Times New Roman" panose="02020603050405020304" pitchFamily="18" charset="0"/>
              </a:rPr>
              <a:t>Paramanyetizma</a:t>
            </a:r>
            <a:endParaRPr lang="tr-TR" altLang="tr-TR" sz="3200" dirty="0">
              <a:solidFill>
                <a:srgbClr val="FF0000"/>
              </a:solidFill>
              <a:latin typeface="Times New Roman" panose="02020603050405020304" pitchFamily="18" charset="0"/>
              <a:cs typeface="Times New Roman" panose="02020603050405020304" pitchFamily="18" charset="0"/>
            </a:endParaRPr>
          </a:p>
        </p:txBody>
      </p:sp>
      <p:sp>
        <p:nvSpPr>
          <p:cNvPr id="4" name="7 Yuvarlatılmış Dikdörtgen"/>
          <p:cNvSpPr/>
          <p:nvPr/>
        </p:nvSpPr>
        <p:spPr>
          <a:xfrm>
            <a:off x="2214563" y="4429125"/>
            <a:ext cx="857250" cy="500063"/>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6 Yuvarlatılmış Dikdörtgen"/>
          <p:cNvSpPr/>
          <p:nvPr/>
        </p:nvSpPr>
        <p:spPr>
          <a:xfrm>
            <a:off x="4714875" y="4049483"/>
            <a:ext cx="357187" cy="42862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6" name="Object 5"/>
          <p:cNvGraphicFramePr>
            <a:graphicFrameLocks noChangeAspect="1"/>
          </p:cNvGraphicFramePr>
          <p:nvPr>
            <p:extLst>
              <p:ext uri="{D42A27DB-BD31-4B8C-83A1-F6EECF244321}">
                <p14:modId xmlns:p14="http://schemas.microsoft.com/office/powerpoint/2010/main" val="4276237133"/>
              </p:ext>
            </p:extLst>
          </p:nvPr>
        </p:nvGraphicFramePr>
        <p:xfrm>
          <a:off x="4736305" y="4093932"/>
          <a:ext cx="314325" cy="339725"/>
        </p:xfrm>
        <a:graphic>
          <a:graphicData uri="http://schemas.openxmlformats.org/presentationml/2006/ole">
            <mc:AlternateContent xmlns:mc="http://schemas.openxmlformats.org/markup-compatibility/2006">
              <mc:Choice xmlns:v="urn:schemas-microsoft-com:vml" Requires="v">
                <p:oleObj spid="_x0000_s23612" name="Denklem" r:id="rId3" imgW="203040" imgH="215640" progId="Equation.3">
                  <p:embed/>
                </p:oleObj>
              </mc:Choice>
              <mc:Fallback>
                <p:oleObj name="Denklem" r:id="rId3" imgW="203040" imgH="215640" progId="Equation.3">
                  <p:embed/>
                  <p:pic>
                    <p:nvPicPr>
                      <p:cNvPr id="0" name=""/>
                      <p:cNvPicPr>
                        <a:picLocks noChangeAspect="1" noChangeArrowheads="1"/>
                      </p:cNvPicPr>
                      <p:nvPr/>
                    </p:nvPicPr>
                    <p:blipFill>
                      <a:blip r:embed="rId4"/>
                      <a:srcRect/>
                      <a:stretch>
                        <a:fillRect/>
                      </a:stretch>
                    </p:blipFill>
                    <p:spPr bwMode="auto">
                      <a:xfrm>
                        <a:off x="4736305" y="4093932"/>
                        <a:ext cx="314325"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7"/>
          <p:cNvGraphicFramePr>
            <a:graphicFrameLocks noChangeAspect="1"/>
          </p:cNvGraphicFramePr>
          <p:nvPr/>
        </p:nvGraphicFramePr>
        <p:xfrm>
          <a:off x="2214563" y="4500563"/>
          <a:ext cx="863600" cy="334962"/>
        </p:xfrm>
        <a:graphic>
          <a:graphicData uri="http://schemas.openxmlformats.org/presentationml/2006/ole">
            <mc:AlternateContent xmlns:mc="http://schemas.openxmlformats.org/markup-compatibility/2006">
              <mc:Choice xmlns:v="urn:schemas-microsoft-com:vml" Requires="v">
                <p:oleObj spid="_x0000_s23613" name="Denklem" r:id="rId5" imgW="685502" imgH="266584" progId="Equation.3">
                  <p:embed/>
                </p:oleObj>
              </mc:Choice>
              <mc:Fallback>
                <p:oleObj name="Denklem" r:id="rId5" imgW="685502" imgH="26658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4563" y="4500563"/>
                        <a:ext cx="863600" cy="3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75491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468313" y="1551211"/>
            <a:ext cx="11575306"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buClr>
                <a:schemeClr val="tx1"/>
              </a:buClr>
              <a:buFont typeface="Wingdings" panose="05000000000000000000" pitchFamily="2" charset="2"/>
              <a:buChar char="q"/>
            </a:pPr>
            <a:r>
              <a:rPr lang="tr-TR" altLang="tr-TR" sz="2000" dirty="0">
                <a:solidFill>
                  <a:srgbClr val="000099"/>
                </a:solidFill>
                <a:latin typeface="Times New Roman" panose="02020603050405020304" pitchFamily="18" charset="0"/>
                <a:cs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Buradan şöyle bir sonuca varabiliriz:</a:t>
            </a:r>
          </a:p>
          <a:p>
            <a:pPr algn="just" eaLnBrk="1" hangingPunct="1">
              <a:lnSpc>
                <a:spcPct val="11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atomun dolu tabakalarındaki elektronların, atomun manyetik momentine katkıları</a:t>
            </a:r>
          </a:p>
          <a:p>
            <a:pPr algn="just" eaLnBrk="1" hangingPunct="1">
              <a:lnSpc>
                <a:spcPct val="110000"/>
              </a:lnSpc>
              <a:buClr>
                <a:schemeClr val="tx1"/>
              </a:buClr>
            </a:pPr>
            <a:r>
              <a:rPr lang="tr-TR" altLang="tr-TR" sz="2000" dirty="0">
                <a:latin typeface="Times New Roman" panose="02020603050405020304" pitchFamily="18" charset="0"/>
                <a:cs typeface="Times New Roman" panose="02020603050405020304" pitchFamily="18" charset="0"/>
              </a:rPr>
              <a:t>       sıfırdır.</a:t>
            </a:r>
          </a:p>
          <a:p>
            <a:pPr algn="just" eaLnBrk="1" hangingPunct="1">
              <a:lnSpc>
                <a:spcPct val="11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O halde herhangi bir atomun manyetik momentinin kaynağı dolu olmayan</a:t>
            </a:r>
          </a:p>
          <a:p>
            <a:pPr algn="just" eaLnBrk="1" hangingPunct="1">
              <a:lnSpc>
                <a:spcPct val="110000"/>
              </a:lnSpc>
              <a:buClr>
                <a:schemeClr val="tx1"/>
              </a:buClr>
            </a:pPr>
            <a:r>
              <a:rPr lang="tr-TR" altLang="tr-TR" sz="2000" dirty="0">
                <a:latin typeface="Times New Roman" panose="02020603050405020304" pitchFamily="18" charset="0"/>
                <a:cs typeface="Times New Roman" panose="02020603050405020304" pitchFamily="18" charset="0"/>
              </a:rPr>
              <a:t>       tabakalardaki elektronlarla </a:t>
            </a:r>
            <a:r>
              <a:rPr lang="tr-TR" altLang="tr-TR" sz="2000" dirty="0" err="1">
                <a:latin typeface="Times New Roman" panose="02020603050405020304" pitchFamily="18" charset="0"/>
                <a:cs typeface="Times New Roman" panose="02020603050405020304" pitchFamily="18" charset="0"/>
              </a:rPr>
              <a:t>çiftlenmemiş</a:t>
            </a:r>
            <a:r>
              <a:rPr lang="tr-TR" altLang="tr-TR" sz="2000" dirty="0">
                <a:latin typeface="Times New Roman" panose="02020603050405020304" pitchFamily="18" charset="0"/>
                <a:cs typeface="Times New Roman" panose="02020603050405020304" pitchFamily="18" charset="0"/>
              </a:rPr>
              <a:t> elektronlardır.</a:t>
            </a:r>
          </a:p>
          <a:p>
            <a:pPr algn="just" eaLnBrk="1" hangingPunct="1">
              <a:lnSpc>
                <a:spcPct val="11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Bir atomun manyetik momenti </a:t>
            </a:r>
            <a:r>
              <a:rPr lang="tr-TR" altLang="tr-TR" sz="2000" dirty="0" err="1">
                <a:latin typeface="Times New Roman" panose="02020603050405020304" pitchFamily="18" charset="0"/>
                <a:cs typeface="Times New Roman" panose="02020603050405020304" pitchFamily="18" charset="0"/>
              </a:rPr>
              <a:t>Bohr</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magnetonunun</a:t>
            </a:r>
            <a:r>
              <a:rPr lang="tr-TR" altLang="tr-TR" sz="2000" dirty="0">
                <a:latin typeface="Times New Roman" panose="02020603050405020304" pitchFamily="18" charset="0"/>
                <a:cs typeface="Times New Roman" panose="02020603050405020304" pitchFamily="18" charset="0"/>
              </a:rPr>
              <a:t> bir çarpanı mertebesindedir.</a:t>
            </a:r>
          </a:p>
          <a:p>
            <a:pPr algn="just" eaLnBrk="1" hangingPunct="1">
              <a:lnSpc>
                <a:spcPct val="110000"/>
              </a:lnSpc>
              <a:buClr>
                <a:schemeClr val="tx1"/>
              </a:buClr>
            </a:pPr>
            <a:r>
              <a:rPr lang="tr-TR" altLang="tr-TR" sz="2000" dirty="0">
                <a:latin typeface="Times New Roman" panose="02020603050405020304" pitchFamily="18" charset="0"/>
                <a:cs typeface="Times New Roman" panose="02020603050405020304" pitchFamily="18" charset="0"/>
              </a:rPr>
              <a:t>      Çünkü pek çok atomda elektronların büyük bir kısmı dolu tabakalarda bulunmaktadır.</a:t>
            </a:r>
          </a:p>
          <a:p>
            <a:pPr algn="just" eaLnBrk="1" hangingPunct="1">
              <a:lnSpc>
                <a:spcPct val="110000"/>
              </a:lnSpc>
              <a:buClr>
                <a:schemeClr val="tx1"/>
              </a:buClr>
            </a:pPr>
            <a:r>
              <a:rPr lang="tr-TR" altLang="tr-TR" sz="2000" dirty="0">
                <a:latin typeface="Times New Roman" panose="02020603050405020304" pitchFamily="18" charset="0"/>
                <a:cs typeface="Times New Roman" panose="02020603050405020304" pitchFamily="18" charset="0"/>
              </a:rPr>
              <a:t>      Bunların ise manyetik momente katkısı yoktur. Özel olarak, bir atomun, soy gaz</a:t>
            </a:r>
          </a:p>
          <a:p>
            <a:pPr algn="just" eaLnBrk="1" hangingPunct="1">
              <a:lnSpc>
                <a:spcPct val="110000"/>
              </a:lnSpc>
              <a:buClr>
                <a:schemeClr val="tx1"/>
              </a:buClr>
            </a:pPr>
            <a:r>
              <a:rPr lang="tr-TR" altLang="tr-TR" sz="2000" dirty="0">
                <a:latin typeface="Times New Roman" panose="02020603050405020304" pitchFamily="18" charset="0"/>
                <a:cs typeface="Times New Roman" panose="02020603050405020304" pitchFamily="18" charset="0"/>
              </a:rPr>
              <a:t>      atomlarında olduğu gibi, tüm tabakaları dolu ise, bu atomun manyetik momenti sıfırdır.</a:t>
            </a:r>
            <a:endParaRPr lang="tr-TR" altLang="tr-TR" sz="2000" u="sng" dirty="0">
              <a:latin typeface="Times New Roman" panose="02020603050405020304" pitchFamily="18" charset="0"/>
              <a:cs typeface="Times New Roman" panose="02020603050405020304" pitchFamily="18" charset="0"/>
            </a:endParaRPr>
          </a:p>
          <a:p>
            <a:pPr algn="just" eaLnBrk="1" hangingPunct="1">
              <a:lnSpc>
                <a:spcPct val="110000"/>
              </a:lnSpc>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En güçlü atomik manyetik momentler, geçiş elementlerinin atomlarında gözlenmiştir.</a:t>
            </a:r>
          </a:p>
          <a:p>
            <a:pPr algn="just" eaLnBrk="1" hangingPunct="1">
              <a:lnSpc>
                <a:spcPct val="110000"/>
              </a:lnSpc>
              <a:buClr>
                <a:schemeClr val="tx1"/>
              </a:buClr>
            </a:pPr>
            <a:r>
              <a:rPr lang="tr-TR" altLang="tr-TR" sz="2000" dirty="0">
                <a:latin typeface="Times New Roman" panose="02020603050405020304" pitchFamily="18" charset="0"/>
                <a:cs typeface="Times New Roman" panose="02020603050405020304" pitchFamily="18" charset="0"/>
              </a:rPr>
              <a:t>      Çünkü bu atomların dış kabuklarında dolu olmayan tabakalar vardır. </a:t>
            </a:r>
          </a:p>
          <a:p>
            <a:pPr algn="just" eaLnBrk="1" hangingPunct="1">
              <a:lnSpc>
                <a:spcPct val="110000"/>
              </a:lnSpc>
              <a:buClr>
                <a:schemeClr val="tx1"/>
              </a:buClr>
              <a:buSzPct val="130000"/>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spcBef>
                <a:spcPct val="50000"/>
              </a:spcBef>
              <a:buClr>
                <a:schemeClr val="tx1"/>
              </a:buClr>
              <a:buSzPct val="130000"/>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p:txBody>
      </p:sp>
      <p:sp>
        <p:nvSpPr>
          <p:cNvPr id="3" name="Text Box 5"/>
          <p:cNvSpPr txBox="1">
            <a:spLocks noChangeArrowheads="1"/>
          </p:cNvSpPr>
          <p:nvPr/>
        </p:nvSpPr>
        <p:spPr bwMode="auto">
          <a:xfrm>
            <a:off x="468313" y="744638"/>
            <a:ext cx="11010325"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buClr>
                <a:schemeClr val="tx1"/>
              </a:buClr>
              <a:buSzPct val="100000"/>
              <a:buFont typeface="Wingdings" panose="05000000000000000000" pitchFamily="2" charset="2"/>
              <a:buChar char="q"/>
            </a:pPr>
            <a:r>
              <a:rPr lang="tr-TR" altLang="tr-TR" sz="2000" dirty="0">
                <a:solidFill>
                  <a:srgbClr val="000099"/>
                </a:solidFill>
                <a:latin typeface="Times New Roman" panose="02020603050405020304" pitchFamily="18" charset="0"/>
                <a:cs typeface="Times New Roman" panose="02020603050405020304" pitchFamily="18" charset="0"/>
              </a:rPr>
              <a:t>    Ö</a:t>
            </a:r>
            <a:r>
              <a:rPr lang="tr-TR" altLang="tr-TR" sz="2000" dirty="0">
                <a:latin typeface="Times New Roman" panose="02020603050405020304" pitchFamily="18" charset="0"/>
                <a:cs typeface="Times New Roman" panose="02020603050405020304" pitchFamily="18" charset="0"/>
              </a:rPr>
              <a:t>te yandan dolu bir yörüngede elektronların çekirdek etrafındaki dağılımları küresel</a:t>
            </a:r>
          </a:p>
          <a:p>
            <a:pPr algn="just" eaLnBrk="1" hangingPunct="1">
              <a:lnSpc>
                <a:spcPct val="110000"/>
              </a:lnSpc>
              <a:buClr>
                <a:schemeClr val="tx1"/>
              </a:buClr>
              <a:buSzPct val="100000"/>
            </a:pPr>
            <a:r>
              <a:rPr lang="tr-TR" altLang="tr-TR" sz="2000" dirty="0">
                <a:latin typeface="Times New Roman" panose="02020603050405020304" pitchFamily="18" charset="0"/>
                <a:cs typeface="Times New Roman" panose="02020603050405020304" pitchFamily="18" charset="0"/>
              </a:rPr>
              <a:t>       simetriktir. Bu nedenle bu elektronların toplam yörüngesel </a:t>
            </a:r>
            <a:r>
              <a:rPr lang="tr-TR" altLang="tr-TR" sz="2000" dirty="0" err="1">
                <a:latin typeface="Times New Roman" panose="02020603050405020304" pitchFamily="18" charset="0"/>
                <a:cs typeface="Times New Roman" panose="02020603050405020304" pitchFamily="18" charset="0"/>
              </a:rPr>
              <a:t>açısal</a:t>
            </a:r>
            <a:r>
              <a:rPr lang="tr-TR" altLang="tr-TR" sz="2000" dirty="0">
                <a:latin typeface="Times New Roman" panose="02020603050405020304" pitchFamily="18" charset="0"/>
                <a:cs typeface="Times New Roman" panose="02020603050405020304" pitchFamily="18" charset="0"/>
              </a:rPr>
              <a:t> momentumları sıfırdır.</a:t>
            </a:r>
          </a:p>
          <a:p>
            <a:pPr algn="just" eaLnBrk="1" hangingPunct="1">
              <a:spcBef>
                <a:spcPct val="50000"/>
              </a:spcBef>
              <a:buClr>
                <a:schemeClr val="tx1"/>
              </a:buClr>
              <a:buSzPct val="100000"/>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1126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Dikdörtgen"/>
          <p:cNvSpPr/>
          <p:nvPr/>
        </p:nvSpPr>
        <p:spPr>
          <a:xfrm>
            <a:off x="3500438" y="3143250"/>
            <a:ext cx="5214937" cy="3214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Text Box 13"/>
          <p:cNvSpPr txBox="1">
            <a:spLocks noChangeArrowheads="1"/>
          </p:cNvSpPr>
          <p:nvPr/>
        </p:nvSpPr>
        <p:spPr bwMode="auto">
          <a:xfrm>
            <a:off x="684213" y="333375"/>
            <a:ext cx="77755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tr-TR" altLang="tr-TR"/>
          </a:p>
        </p:txBody>
      </p:sp>
      <p:sp>
        <p:nvSpPr>
          <p:cNvPr id="4" name="Rectangle 14"/>
          <p:cNvSpPr>
            <a:spLocks noChangeArrowheads="1"/>
          </p:cNvSpPr>
          <p:nvPr/>
        </p:nvSpPr>
        <p:spPr bwMode="auto">
          <a:xfrm>
            <a:off x="306287" y="476251"/>
            <a:ext cx="10549782"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tx1"/>
              </a:buClr>
              <a:buSzPct val="120000"/>
            </a:pPr>
            <a:r>
              <a:rPr lang="tr-TR" altLang="tr-TR" sz="2000" dirty="0">
                <a:latin typeface="Times New Roman" panose="02020603050405020304" pitchFamily="18" charset="0"/>
                <a:cs typeface="Times New Roman" panose="02020603050405020304" pitchFamily="18" charset="0"/>
              </a:rPr>
              <a:t>    </a:t>
            </a:r>
            <a:r>
              <a:rPr lang="tr-TR" altLang="tr-TR" sz="2000" u="sng" dirty="0">
                <a:latin typeface="Times New Roman" panose="02020603050405020304" pitchFamily="18" charset="0"/>
                <a:cs typeface="Times New Roman" panose="02020603050405020304" pitchFamily="18" charset="0"/>
              </a:rPr>
              <a:t>Bir katı içindeki atom için:</a:t>
            </a:r>
          </a:p>
          <a:p>
            <a:pPr eaLnBrk="1" hangingPunct="1">
              <a:buClr>
                <a:schemeClr val="tx1"/>
              </a:buClr>
              <a:buSzPct val="120000"/>
            </a:pPr>
            <a:endParaRPr lang="tr-TR" altLang="tr-TR" sz="2000" u="sng" dirty="0">
              <a:latin typeface="Times New Roman" panose="02020603050405020304" pitchFamily="18" charset="0"/>
              <a:cs typeface="Times New Roman" panose="02020603050405020304" pitchFamily="18" charset="0"/>
            </a:endParaRPr>
          </a:p>
          <a:p>
            <a:pPr eaLnBrk="1" hangingPunct="1">
              <a:buClr>
                <a:schemeClr val="tx1"/>
              </a:buClr>
              <a:buSzPct val="100000"/>
              <a:buFont typeface="Wingdings" panose="05000000000000000000" pitchFamily="2" charset="2"/>
              <a:buChar char="q"/>
            </a:pPr>
            <a:r>
              <a:rPr lang="tr-TR" altLang="tr-TR" sz="2000" dirty="0">
                <a:solidFill>
                  <a:srgbClr val="000099"/>
                </a:solidFill>
                <a:latin typeface="Times New Roman" panose="02020603050405020304" pitchFamily="18" charset="0"/>
                <a:cs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İyonik kristallerin durumu oldukça kolaydır. İyonlar çekirdek etrafında oldukça simetrik bir</a:t>
            </a:r>
          </a:p>
          <a:p>
            <a:pPr eaLnBrk="1" hangingPunct="1">
              <a:buClr>
                <a:schemeClr val="tx1"/>
              </a:buClr>
              <a:buSzPct val="120000"/>
            </a:pPr>
            <a:r>
              <a:rPr lang="tr-TR" altLang="tr-TR" sz="2000" dirty="0">
                <a:latin typeface="Times New Roman" panose="02020603050405020304" pitchFamily="18" charset="0"/>
                <a:cs typeface="Times New Roman" panose="02020603050405020304" pitchFamily="18" charset="0"/>
              </a:rPr>
              <a:t>        elektron bulutu oluştururlar ve tamamı ile dolu dış tabakalara sahiptirler.</a:t>
            </a:r>
          </a:p>
          <a:p>
            <a:pPr eaLnBrk="1" hangingPunct="1">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Eğer bir iyon sıfırdan farklı bir manyetik momente sahipse, dolu olmayan iç tabakaları var</a:t>
            </a:r>
          </a:p>
          <a:p>
            <a:pPr eaLnBrk="1" hangingPunct="1">
              <a:buClr>
                <a:schemeClr val="tx1"/>
              </a:buClr>
            </a:pPr>
            <a:r>
              <a:rPr lang="tr-TR" altLang="tr-TR" sz="2000" dirty="0">
                <a:latin typeface="Times New Roman" panose="02020603050405020304" pitchFamily="18" charset="0"/>
                <a:cs typeface="Times New Roman" panose="02020603050405020304" pitchFamily="18" charset="0"/>
              </a:rPr>
              <a:t>       demektir.</a:t>
            </a:r>
          </a:p>
          <a:p>
            <a:pPr eaLnBrk="1" hangingPunct="1">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Metallerde, iç tabakalarda bulunan elektronlar iletkenlik elektronlarıdır. Bunlar, metalin</a:t>
            </a:r>
          </a:p>
          <a:p>
            <a:pPr eaLnBrk="1" hangingPunct="1">
              <a:buClr>
                <a:schemeClr val="tx1"/>
              </a:buClr>
            </a:pPr>
            <a:r>
              <a:rPr lang="tr-TR" altLang="tr-TR" sz="2000" dirty="0">
                <a:latin typeface="Times New Roman" panose="02020603050405020304" pitchFamily="18" charset="0"/>
                <a:cs typeface="Times New Roman" panose="02020603050405020304" pitchFamily="18" charset="0"/>
              </a:rPr>
              <a:t>       manyetik özelliklerinin yanında elektriksel özelliklerine de katkıda bulunurlar. </a:t>
            </a:r>
          </a:p>
        </p:txBody>
      </p:sp>
      <p:sp>
        <p:nvSpPr>
          <p:cNvPr id="5" name="Text Box 18"/>
          <p:cNvSpPr txBox="1">
            <a:spLocks noChangeArrowheads="1"/>
          </p:cNvSpPr>
          <p:nvPr/>
        </p:nvSpPr>
        <p:spPr bwMode="auto">
          <a:xfrm>
            <a:off x="611188" y="3103563"/>
            <a:ext cx="29511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2000" u="sng" dirty="0">
                <a:latin typeface="Times New Roman" panose="02020603050405020304" pitchFamily="18" charset="0"/>
                <a:cs typeface="Times New Roman" panose="02020603050405020304" pitchFamily="18" charset="0"/>
              </a:rPr>
              <a:t>Geçiş elementi iyonları:</a:t>
            </a:r>
          </a:p>
        </p:txBody>
      </p:sp>
      <p:graphicFrame>
        <p:nvGraphicFramePr>
          <p:cNvPr id="6" name="Group 87"/>
          <p:cNvGraphicFramePr>
            <a:graphicFrameLocks/>
          </p:cNvGraphicFramePr>
          <p:nvPr>
            <p:extLst>
              <p:ext uri="{D42A27DB-BD31-4B8C-83A1-F6EECF244321}">
                <p14:modId xmlns:p14="http://schemas.microsoft.com/office/powerpoint/2010/main" val="2089260856"/>
              </p:ext>
            </p:extLst>
          </p:nvPr>
        </p:nvGraphicFramePr>
        <p:xfrm>
          <a:off x="3532188" y="3127375"/>
          <a:ext cx="5111751" cy="3230864"/>
        </p:xfrm>
        <a:graphic>
          <a:graphicData uri="http://schemas.openxmlformats.org/drawingml/2006/table">
            <a:tbl>
              <a:tblPr/>
              <a:tblGrid>
                <a:gridCol w="1405928"/>
                <a:gridCol w="1310424"/>
                <a:gridCol w="1517087"/>
                <a:gridCol w="878312"/>
              </a:tblGrid>
              <a:tr h="36572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600" b="1" i="0" u="none" strike="noStrike" cap="none" normalizeH="0" baseline="0" dirty="0" smtClean="0">
                          <a:ln>
                            <a:noFill/>
                          </a:ln>
                          <a:solidFill>
                            <a:srgbClr val="FFFFFF"/>
                          </a:solidFill>
                          <a:effectLst/>
                          <a:latin typeface="Tahoma" pitchFamily="34" charset="0"/>
                        </a:rPr>
                        <a:t>İyon</a:t>
                      </a: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600" b="1" i="0" u="none" strike="noStrike" cap="none" normalizeH="0" baseline="0" dirty="0" smtClean="0">
                          <a:ln>
                            <a:noFill/>
                          </a:ln>
                          <a:solidFill>
                            <a:srgbClr val="FFFFFF"/>
                          </a:solidFill>
                          <a:effectLst/>
                          <a:latin typeface="Tahoma" pitchFamily="34" charset="0"/>
                        </a:rPr>
                        <a:t>Dağılım</a:t>
                      </a: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600" b="1" i="0" u="none" strike="noStrike" cap="none" normalizeH="0" baseline="0" smtClean="0">
                          <a:ln>
                            <a:noFill/>
                          </a:ln>
                          <a:solidFill>
                            <a:srgbClr val="FFFFFF"/>
                          </a:solidFill>
                          <a:effectLst/>
                          <a:latin typeface="Tahoma" pitchFamily="34" charset="0"/>
                        </a:rPr>
                        <a:t>Temel Düzey</a:t>
                      </a: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600" b="1" i="0" u="none" strike="noStrike" cap="none" normalizeH="0" baseline="0" dirty="0" err="1" smtClean="0">
                          <a:ln>
                            <a:noFill/>
                          </a:ln>
                          <a:solidFill>
                            <a:srgbClr val="FFFFFF"/>
                          </a:solidFill>
                          <a:effectLst/>
                          <a:latin typeface="Tahoma" pitchFamily="34" charset="0"/>
                        </a:rPr>
                        <a:t>P</a:t>
                      </a:r>
                      <a:r>
                        <a:rPr kumimoji="0" lang="tr-TR" sz="1800" b="1" i="0" u="none" strike="noStrike" cap="none" normalizeH="0" baseline="-25000" dirty="0" err="1" smtClean="0">
                          <a:ln>
                            <a:noFill/>
                          </a:ln>
                          <a:solidFill>
                            <a:srgbClr val="FFFFFF"/>
                          </a:solidFill>
                          <a:effectLst/>
                          <a:latin typeface="Tahoma" pitchFamily="34" charset="0"/>
                        </a:rPr>
                        <a:t>calc</a:t>
                      </a:r>
                      <a:endParaRPr kumimoji="0" lang="tr-TR" sz="1800" b="1" i="0" u="none" strike="noStrike" cap="none" normalizeH="0" baseline="0" dirty="0" smtClean="0">
                        <a:ln>
                          <a:noFill/>
                        </a:ln>
                        <a:solidFill>
                          <a:srgbClr val="FFFFFF"/>
                        </a:solidFill>
                        <a:effectLst/>
                        <a:latin typeface="Tahoma" pitchFamily="34" charset="0"/>
                      </a:endParaRP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r>
              <a:tr h="2864839">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Sc</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Ti</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Cr</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Mn</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Fe</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CO</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Ni</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Cu</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Zn</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a:t>
                      </a:r>
                      <a:r>
                        <a:rPr kumimoji="0" lang="tr-TR" sz="1400" b="0" i="0" u="none" strike="noStrike" cap="none" normalizeH="0" baseline="0" dirty="0" err="1" smtClean="0">
                          <a:ln>
                            <a:noFill/>
                          </a:ln>
                          <a:solidFill>
                            <a:srgbClr val="FFFFFF"/>
                          </a:solidFill>
                          <a:effectLst/>
                          <a:latin typeface="Tahoma" pitchFamily="34" charset="0"/>
                        </a:rPr>
                        <a:t>Ga</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outerShdw blurRad="38100" dist="38100" dir="2700000" algn="tl">
                              <a:srgbClr val="000000"/>
                            </a:outerShdw>
                          </a:effectLst>
                          <a:latin typeface="Tahoma" pitchFamily="34" charset="0"/>
                        </a:rPr>
                        <a:t> </a:t>
                      </a: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1 </a:t>
                      </a:r>
                      <a:r>
                        <a:rPr kumimoji="0" lang="tr-TR" sz="1400" b="0" i="0" u="none" strike="noStrike" cap="none" normalizeH="0" baseline="0" dirty="0" smtClean="0">
                          <a:ln>
                            <a:noFill/>
                          </a:ln>
                          <a:solidFill>
                            <a:srgbClr val="FFFFFF"/>
                          </a:solidFill>
                          <a:effectLst/>
                          <a:latin typeface="Tahoma" pitchFamily="34" charset="0"/>
                        </a:rPr>
                        <a:t>(4s</a:t>
                      </a:r>
                      <a:r>
                        <a:rPr kumimoji="0" lang="tr-TR" sz="1400" b="0" i="0" u="none" strike="noStrike" cap="none" normalizeH="0" baseline="30000" dirty="0" smtClean="0">
                          <a:ln>
                            <a:noFill/>
                          </a:ln>
                          <a:solidFill>
                            <a:srgbClr val="FFFFFF"/>
                          </a:solidFill>
                          <a:effectLst/>
                          <a:latin typeface="Tahoma" pitchFamily="34" charset="0"/>
                        </a:rPr>
                        <a:t>2</a:t>
                      </a:r>
                      <a:r>
                        <a:rPr kumimoji="0" lang="tr-TR" sz="1400" b="0" i="0" u="none" strike="noStrike" cap="none" normalizeH="0" baseline="0" dirty="0" smtClean="0">
                          <a:ln>
                            <a:noFill/>
                          </a:ln>
                          <a:solidFill>
                            <a:srgbClr val="FFFFFF"/>
                          </a:solidFill>
                          <a:effectLst/>
                          <a:latin typeface="Tahoma" pitchFamily="34" charset="0"/>
                        </a:rPr>
                        <a:t>)</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2 </a:t>
                      </a:r>
                      <a:r>
                        <a:rPr kumimoji="0" lang="tr-TR" sz="1400" b="0" i="0" u="none" strike="noStrike" cap="none" normalizeH="0" baseline="0" dirty="0" smtClean="0">
                          <a:ln>
                            <a:noFill/>
                          </a:ln>
                          <a:solidFill>
                            <a:srgbClr val="FFFFFF"/>
                          </a:solidFill>
                          <a:effectLst/>
                          <a:latin typeface="Tahoma" pitchFamily="34" charset="0"/>
                        </a:rPr>
                        <a:t>(4s</a:t>
                      </a:r>
                      <a:r>
                        <a:rPr kumimoji="0" lang="tr-TR" sz="1400" b="0" i="0" u="none" strike="noStrike" cap="none" normalizeH="0" baseline="30000" dirty="0" smtClean="0">
                          <a:ln>
                            <a:noFill/>
                          </a:ln>
                          <a:solidFill>
                            <a:srgbClr val="FFFFFF"/>
                          </a:solidFill>
                          <a:effectLst/>
                          <a:latin typeface="Tahoma" pitchFamily="34" charset="0"/>
                        </a:rPr>
                        <a:t>2</a:t>
                      </a:r>
                      <a:r>
                        <a:rPr kumimoji="0" lang="tr-TR" sz="1400" b="0" i="0" u="none" strike="noStrike" cap="none" normalizeH="0" baseline="0" dirty="0" smtClean="0">
                          <a:ln>
                            <a:noFill/>
                          </a:ln>
                          <a:solidFill>
                            <a:srgbClr val="FFFFFF"/>
                          </a:solidFill>
                          <a:effectLst/>
                          <a:latin typeface="Tahoma" pitchFamily="34" charset="0"/>
                        </a:rPr>
                        <a:t>)</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5 </a:t>
                      </a:r>
                      <a:r>
                        <a:rPr kumimoji="0" lang="tr-TR" sz="1400" b="0" i="0" u="none" strike="noStrike" cap="none" normalizeH="0" baseline="0" dirty="0" smtClean="0">
                          <a:ln>
                            <a:noFill/>
                          </a:ln>
                          <a:solidFill>
                            <a:srgbClr val="FFFFFF"/>
                          </a:solidFill>
                          <a:effectLst/>
                          <a:latin typeface="Tahoma" pitchFamily="34" charset="0"/>
                        </a:rPr>
                        <a:t>4s</a:t>
                      </a:r>
                      <a:r>
                        <a:rPr kumimoji="0" lang="tr-TR" sz="1400" b="0" i="0" u="none" strike="noStrike" cap="none" normalizeH="0" baseline="30000" dirty="0" smtClean="0">
                          <a:ln>
                            <a:noFill/>
                          </a:ln>
                          <a:solidFill>
                            <a:srgbClr val="FFFFFF"/>
                          </a:solidFill>
                          <a:effectLst/>
                          <a:latin typeface="Tahoma" pitchFamily="34" charset="0"/>
                        </a:rPr>
                        <a:t>1</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5 </a:t>
                      </a:r>
                      <a:r>
                        <a:rPr kumimoji="0" lang="tr-TR" sz="1400" b="0" i="0" u="none" strike="noStrike" cap="none" normalizeH="0" baseline="0" dirty="0" smtClean="0">
                          <a:ln>
                            <a:noFill/>
                          </a:ln>
                          <a:solidFill>
                            <a:srgbClr val="FFFFFF"/>
                          </a:solidFill>
                          <a:effectLst/>
                          <a:latin typeface="Tahoma" pitchFamily="34" charset="0"/>
                        </a:rPr>
                        <a:t>4s</a:t>
                      </a:r>
                      <a:r>
                        <a:rPr kumimoji="0" lang="tr-TR" sz="1400" b="0" i="0" u="none" strike="noStrike" cap="none" normalizeH="0" baseline="30000" dirty="0" smtClean="0">
                          <a:ln>
                            <a:noFill/>
                          </a:ln>
                          <a:solidFill>
                            <a:srgbClr val="FFFFFF"/>
                          </a:solidFill>
                          <a:effectLst/>
                          <a:latin typeface="Tahoma" pitchFamily="34" charset="0"/>
                        </a:rPr>
                        <a:t>2</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6</a:t>
                      </a:r>
                      <a:r>
                        <a:rPr kumimoji="0" lang="tr-TR" sz="1400" b="0" i="0" u="none" strike="noStrike" cap="none" normalizeH="0" baseline="0" dirty="0" smtClean="0">
                          <a:ln>
                            <a:noFill/>
                          </a:ln>
                          <a:solidFill>
                            <a:srgbClr val="FFFFFF"/>
                          </a:solidFill>
                          <a:effectLst/>
                          <a:latin typeface="Tahoma" pitchFamily="34" charset="0"/>
                        </a:rPr>
                        <a:t> 4s</a:t>
                      </a:r>
                      <a:r>
                        <a:rPr kumimoji="0" lang="tr-TR" sz="1400" b="0" i="0" u="none" strike="noStrike" cap="none" normalizeH="0" baseline="30000" dirty="0" smtClean="0">
                          <a:ln>
                            <a:noFill/>
                          </a:ln>
                          <a:solidFill>
                            <a:srgbClr val="FFFFFF"/>
                          </a:solidFill>
                          <a:effectLst/>
                          <a:latin typeface="Tahoma" pitchFamily="34" charset="0"/>
                        </a:rPr>
                        <a:t>2</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7</a:t>
                      </a:r>
                      <a:r>
                        <a:rPr kumimoji="0" lang="tr-TR" sz="1400" b="0" i="0" u="none" strike="noStrike" cap="none" normalizeH="0" baseline="0" dirty="0" smtClean="0">
                          <a:ln>
                            <a:noFill/>
                          </a:ln>
                          <a:solidFill>
                            <a:srgbClr val="FFFFFF"/>
                          </a:solidFill>
                          <a:effectLst/>
                          <a:latin typeface="Tahoma" pitchFamily="34" charset="0"/>
                        </a:rPr>
                        <a:t> 4s</a:t>
                      </a:r>
                      <a:r>
                        <a:rPr kumimoji="0" lang="tr-TR" sz="1400" b="0" i="0" u="none" strike="noStrike" cap="none" normalizeH="0" baseline="30000" dirty="0" smtClean="0">
                          <a:ln>
                            <a:noFill/>
                          </a:ln>
                          <a:solidFill>
                            <a:srgbClr val="FFFFFF"/>
                          </a:solidFill>
                          <a:effectLst/>
                          <a:latin typeface="Tahoma" pitchFamily="34" charset="0"/>
                        </a:rPr>
                        <a:t>2</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8</a:t>
                      </a:r>
                      <a:r>
                        <a:rPr kumimoji="0" lang="tr-TR" sz="1400" b="0" i="0" u="none" strike="noStrike" cap="none" normalizeH="0" baseline="0" dirty="0" smtClean="0">
                          <a:ln>
                            <a:noFill/>
                          </a:ln>
                          <a:solidFill>
                            <a:srgbClr val="FFFFFF"/>
                          </a:solidFill>
                          <a:effectLst/>
                          <a:latin typeface="Tahoma" pitchFamily="34" charset="0"/>
                        </a:rPr>
                        <a:t> 4s</a:t>
                      </a:r>
                      <a:r>
                        <a:rPr kumimoji="0" lang="tr-TR" sz="1400" b="0" i="0" u="none" strike="noStrike" cap="none" normalizeH="0" baseline="30000" dirty="0" smtClean="0">
                          <a:ln>
                            <a:noFill/>
                          </a:ln>
                          <a:solidFill>
                            <a:srgbClr val="FFFFFF"/>
                          </a:solidFill>
                          <a:effectLst/>
                          <a:latin typeface="Tahoma" pitchFamily="34" charset="0"/>
                        </a:rPr>
                        <a:t>2</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10</a:t>
                      </a:r>
                      <a:r>
                        <a:rPr kumimoji="0" lang="tr-TR" sz="1400" b="0" i="0" u="none" strike="noStrike" cap="none" normalizeH="0" baseline="0" dirty="0" smtClean="0">
                          <a:ln>
                            <a:noFill/>
                          </a:ln>
                          <a:solidFill>
                            <a:srgbClr val="FFFFFF"/>
                          </a:solidFill>
                          <a:effectLst/>
                          <a:latin typeface="Tahoma" pitchFamily="34" charset="0"/>
                        </a:rPr>
                        <a:t> 4s</a:t>
                      </a:r>
                      <a:r>
                        <a:rPr kumimoji="0" lang="tr-TR" sz="1400" b="0" i="0" u="none" strike="noStrike" cap="none" normalizeH="0" baseline="30000" dirty="0" smtClean="0">
                          <a:ln>
                            <a:noFill/>
                          </a:ln>
                          <a:solidFill>
                            <a:srgbClr val="FFFFFF"/>
                          </a:solidFill>
                          <a:effectLst/>
                          <a:latin typeface="Tahoma" pitchFamily="34" charset="0"/>
                        </a:rPr>
                        <a:t>1</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10</a:t>
                      </a:r>
                      <a:r>
                        <a:rPr kumimoji="0" lang="tr-TR" sz="1400" b="0" i="0" u="none" strike="noStrike" cap="none" normalizeH="0" baseline="0" dirty="0" smtClean="0">
                          <a:ln>
                            <a:noFill/>
                          </a:ln>
                          <a:solidFill>
                            <a:srgbClr val="FFFFFF"/>
                          </a:solidFill>
                          <a:effectLst/>
                          <a:latin typeface="Tahoma" pitchFamily="34" charset="0"/>
                        </a:rPr>
                        <a:t> 4s</a:t>
                      </a:r>
                      <a:r>
                        <a:rPr kumimoji="0" lang="tr-TR" sz="1400" b="0" i="0" u="none" strike="noStrike" cap="none" normalizeH="0" baseline="30000" dirty="0" smtClean="0">
                          <a:ln>
                            <a:noFill/>
                          </a:ln>
                          <a:solidFill>
                            <a:srgbClr val="FFFFFF"/>
                          </a:solidFill>
                          <a:effectLst/>
                          <a:latin typeface="Tahoma" pitchFamily="34" charset="0"/>
                        </a:rPr>
                        <a:t>2</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 3d</a:t>
                      </a:r>
                      <a:r>
                        <a:rPr kumimoji="0" lang="tr-TR" sz="1400" b="0" i="0" u="none" strike="noStrike" cap="none" normalizeH="0" baseline="30000" dirty="0" smtClean="0">
                          <a:ln>
                            <a:noFill/>
                          </a:ln>
                          <a:solidFill>
                            <a:srgbClr val="FFFFFF"/>
                          </a:solidFill>
                          <a:effectLst/>
                          <a:latin typeface="Tahoma" pitchFamily="34" charset="0"/>
                        </a:rPr>
                        <a:t>10</a:t>
                      </a:r>
                      <a:r>
                        <a:rPr kumimoji="0" lang="tr-TR" sz="1400" b="0" i="0" u="none" strike="noStrike" cap="none" normalizeH="0" baseline="0" dirty="0" smtClean="0">
                          <a:ln>
                            <a:noFill/>
                          </a:ln>
                          <a:solidFill>
                            <a:srgbClr val="FFFFFF"/>
                          </a:solidFill>
                          <a:effectLst/>
                          <a:latin typeface="Tahoma" pitchFamily="34" charset="0"/>
                        </a:rPr>
                        <a:t> 4s</a:t>
                      </a:r>
                      <a:r>
                        <a:rPr kumimoji="0" lang="tr-TR" sz="1400" b="0" i="0" u="none" strike="noStrike" cap="none" normalizeH="0" baseline="30000" dirty="0" smtClean="0">
                          <a:ln>
                            <a:noFill/>
                          </a:ln>
                          <a:solidFill>
                            <a:srgbClr val="FFFFFF"/>
                          </a:solidFill>
                          <a:effectLst/>
                          <a:latin typeface="Tahoma" pitchFamily="34" charset="0"/>
                        </a:rPr>
                        <a:t>2</a:t>
                      </a:r>
                      <a:r>
                        <a:rPr kumimoji="0" lang="tr-TR" sz="1400" b="0" i="0" u="none" strike="noStrike" cap="none" normalizeH="0" baseline="0" dirty="0" smtClean="0">
                          <a:ln>
                            <a:noFill/>
                          </a:ln>
                          <a:solidFill>
                            <a:srgbClr val="FFFFFF"/>
                          </a:solidFill>
                          <a:effectLst/>
                          <a:latin typeface="Tahoma" pitchFamily="34" charset="0"/>
                        </a:rPr>
                        <a:t> 4p</a:t>
                      </a:r>
                      <a:r>
                        <a:rPr kumimoji="0" lang="tr-TR" sz="1400" b="0" i="0" u="none" strike="noStrike" cap="none" normalizeH="0" baseline="30000" dirty="0" smtClean="0">
                          <a:ln>
                            <a:noFill/>
                          </a:ln>
                          <a:solidFill>
                            <a:srgbClr val="FFFFFF"/>
                          </a:solidFill>
                          <a:effectLst/>
                          <a:latin typeface="Tahoma" pitchFamily="34" charset="0"/>
                        </a:rPr>
                        <a:t>1  </a:t>
                      </a: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outerShdw blurRad="38100" dist="38100" dir="2700000" algn="tl">
                              <a:srgbClr val="000000"/>
                            </a:outerShdw>
                          </a:effectLst>
                          <a:latin typeface="Tahoma" pitchFamily="34" charset="0"/>
                        </a:rPr>
                        <a:t>  </a:t>
                      </a:r>
                      <a:r>
                        <a:rPr kumimoji="0" lang="tr-TR" sz="1400" b="0" i="0" u="none" strike="noStrike" cap="none" normalizeH="0" baseline="30000" dirty="0" smtClean="0">
                          <a:ln>
                            <a:noFill/>
                          </a:ln>
                          <a:solidFill>
                            <a:srgbClr val="FFFFFF"/>
                          </a:solidFill>
                          <a:effectLst/>
                          <a:latin typeface="Tahoma" pitchFamily="34" charset="0"/>
                        </a:rPr>
                        <a:t>2</a:t>
                      </a:r>
                      <a:r>
                        <a:rPr kumimoji="0" lang="tr-TR" sz="1400" b="0" i="0" u="none" strike="noStrike" cap="none" normalizeH="0" baseline="0" dirty="0" smtClean="0">
                          <a:ln>
                            <a:noFill/>
                          </a:ln>
                          <a:solidFill>
                            <a:srgbClr val="FFFFFF"/>
                          </a:solidFill>
                          <a:effectLst/>
                          <a:latin typeface="Tahoma" pitchFamily="34" charset="0"/>
                        </a:rPr>
                        <a:t>D</a:t>
                      </a:r>
                      <a:r>
                        <a:rPr kumimoji="0" lang="tr-TR" sz="1400" b="0" i="0" u="none" strike="noStrike" cap="none" normalizeH="0" baseline="-25000" dirty="0" smtClean="0">
                          <a:ln>
                            <a:noFill/>
                          </a:ln>
                          <a:solidFill>
                            <a:srgbClr val="FFFFFF"/>
                          </a:solidFill>
                          <a:effectLst/>
                          <a:latin typeface="Tahoma" pitchFamily="34" charset="0"/>
                        </a:rPr>
                        <a:t>3/2</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3</a:t>
                      </a:r>
                      <a:r>
                        <a:rPr kumimoji="0" lang="tr-TR" sz="1400" b="0" i="0" u="none" strike="noStrike" cap="none" normalizeH="0" baseline="0" dirty="0" smtClean="0">
                          <a:ln>
                            <a:noFill/>
                          </a:ln>
                          <a:solidFill>
                            <a:srgbClr val="FFFFFF"/>
                          </a:solidFill>
                          <a:effectLst/>
                          <a:latin typeface="Tahoma" pitchFamily="34" charset="0"/>
                        </a:rPr>
                        <a:t>F</a:t>
                      </a:r>
                      <a:r>
                        <a:rPr kumimoji="0" lang="tr-TR" sz="1400" b="0" i="0" u="none" strike="noStrike" cap="none" normalizeH="0" baseline="-25000" dirty="0" smtClean="0">
                          <a:ln>
                            <a:noFill/>
                          </a:ln>
                          <a:solidFill>
                            <a:srgbClr val="FFFFFF"/>
                          </a:solidFill>
                          <a:effectLst/>
                          <a:latin typeface="Tahoma" pitchFamily="34" charset="0"/>
                        </a:rPr>
                        <a:t>2</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4</a:t>
                      </a:r>
                      <a:r>
                        <a:rPr kumimoji="0" lang="tr-TR" sz="1400" b="0" i="0" u="none" strike="noStrike" cap="none" normalizeH="0" baseline="0" dirty="0" smtClean="0">
                          <a:ln>
                            <a:noFill/>
                          </a:ln>
                          <a:solidFill>
                            <a:srgbClr val="FFFFFF"/>
                          </a:solidFill>
                          <a:effectLst/>
                          <a:latin typeface="Tahoma" pitchFamily="34" charset="0"/>
                        </a:rPr>
                        <a:t>F</a:t>
                      </a:r>
                      <a:r>
                        <a:rPr kumimoji="0" lang="tr-TR" sz="1400" b="0" i="0" u="none" strike="noStrike" cap="none" normalizeH="0" baseline="-25000" dirty="0" smtClean="0">
                          <a:ln>
                            <a:noFill/>
                          </a:ln>
                          <a:solidFill>
                            <a:srgbClr val="FFFFFF"/>
                          </a:solidFill>
                          <a:effectLst/>
                          <a:latin typeface="Tahoma" pitchFamily="34" charset="0"/>
                        </a:rPr>
                        <a:t>3/2</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5</a:t>
                      </a:r>
                      <a:r>
                        <a:rPr kumimoji="0" lang="tr-TR" sz="1400" b="0" i="0" u="none" strike="noStrike" cap="none" normalizeH="0" baseline="0" dirty="0" smtClean="0">
                          <a:ln>
                            <a:noFill/>
                          </a:ln>
                          <a:solidFill>
                            <a:srgbClr val="FFFFFF"/>
                          </a:solidFill>
                          <a:effectLst/>
                          <a:latin typeface="Tahoma" pitchFamily="34" charset="0"/>
                        </a:rPr>
                        <a:t>D</a:t>
                      </a:r>
                      <a:r>
                        <a:rPr kumimoji="0" lang="tr-TR" sz="1400" b="0" i="0" u="none" strike="noStrike" cap="none" normalizeH="0" baseline="-25000" dirty="0" smtClean="0">
                          <a:ln>
                            <a:noFill/>
                          </a:ln>
                          <a:solidFill>
                            <a:srgbClr val="FFFFFF"/>
                          </a:solidFill>
                          <a:effectLst/>
                          <a:latin typeface="Tahoma" pitchFamily="34" charset="0"/>
                        </a:rPr>
                        <a:t>0</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6</a:t>
                      </a:r>
                      <a:r>
                        <a:rPr kumimoji="0" lang="tr-TR" sz="1400" b="0" i="0" u="none" strike="noStrike" cap="none" normalizeH="0" baseline="0" dirty="0" smtClean="0">
                          <a:ln>
                            <a:noFill/>
                          </a:ln>
                          <a:solidFill>
                            <a:srgbClr val="FFFFFF"/>
                          </a:solidFill>
                          <a:effectLst/>
                          <a:latin typeface="Tahoma" pitchFamily="34" charset="0"/>
                        </a:rPr>
                        <a:t>S</a:t>
                      </a:r>
                      <a:r>
                        <a:rPr kumimoji="0" lang="tr-TR" sz="1400" b="0" i="0" u="none" strike="noStrike" cap="none" normalizeH="0" baseline="-25000" dirty="0" smtClean="0">
                          <a:ln>
                            <a:noFill/>
                          </a:ln>
                          <a:solidFill>
                            <a:srgbClr val="FFFFFF"/>
                          </a:solidFill>
                          <a:effectLst/>
                          <a:latin typeface="Tahoma" pitchFamily="34" charset="0"/>
                        </a:rPr>
                        <a:t>5/2</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5</a:t>
                      </a:r>
                      <a:r>
                        <a:rPr kumimoji="0" lang="tr-TR" sz="1400" b="0" i="0" u="none" strike="noStrike" cap="none" normalizeH="0" baseline="0" dirty="0" smtClean="0">
                          <a:ln>
                            <a:noFill/>
                          </a:ln>
                          <a:solidFill>
                            <a:srgbClr val="FFFFFF"/>
                          </a:solidFill>
                          <a:effectLst/>
                          <a:latin typeface="Tahoma" pitchFamily="34" charset="0"/>
                        </a:rPr>
                        <a:t>D</a:t>
                      </a:r>
                      <a:r>
                        <a:rPr kumimoji="0" lang="tr-TR" sz="1400" b="0" i="0" u="none" strike="noStrike" cap="none" normalizeH="0" baseline="-25000" dirty="0" smtClean="0">
                          <a:ln>
                            <a:noFill/>
                          </a:ln>
                          <a:solidFill>
                            <a:srgbClr val="FFFFFF"/>
                          </a:solidFill>
                          <a:effectLst/>
                          <a:latin typeface="Tahoma" pitchFamily="34" charset="0"/>
                        </a:rPr>
                        <a:t>4</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4</a:t>
                      </a:r>
                      <a:r>
                        <a:rPr kumimoji="0" lang="tr-TR" sz="1400" b="0" i="0" u="none" strike="noStrike" cap="none" normalizeH="0" baseline="0" dirty="0" smtClean="0">
                          <a:ln>
                            <a:noFill/>
                          </a:ln>
                          <a:solidFill>
                            <a:srgbClr val="FFFFFF"/>
                          </a:solidFill>
                          <a:effectLst/>
                          <a:latin typeface="Tahoma" pitchFamily="34" charset="0"/>
                        </a:rPr>
                        <a:t>F</a:t>
                      </a:r>
                      <a:r>
                        <a:rPr kumimoji="0" lang="tr-TR" sz="1400" b="0" i="0" u="none" strike="noStrike" cap="none" normalizeH="0" baseline="-25000" dirty="0" smtClean="0">
                          <a:ln>
                            <a:noFill/>
                          </a:ln>
                          <a:solidFill>
                            <a:srgbClr val="FFFFFF"/>
                          </a:solidFill>
                          <a:effectLst/>
                          <a:latin typeface="Tahoma" pitchFamily="34" charset="0"/>
                        </a:rPr>
                        <a:t>9/2</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3</a:t>
                      </a:r>
                      <a:r>
                        <a:rPr kumimoji="0" lang="tr-TR" sz="1400" b="0" i="0" u="none" strike="noStrike" cap="none" normalizeH="0" baseline="0" dirty="0" smtClean="0">
                          <a:ln>
                            <a:noFill/>
                          </a:ln>
                          <a:solidFill>
                            <a:srgbClr val="FFFFFF"/>
                          </a:solidFill>
                          <a:effectLst/>
                          <a:latin typeface="Tahoma" pitchFamily="34" charset="0"/>
                        </a:rPr>
                        <a:t>F</a:t>
                      </a:r>
                      <a:r>
                        <a:rPr kumimoji="0" lang="tr-TR" sz="1400" b="0" i="0" u="none" strike="noStrike" cap="none" normalizeH="0" baseline="-25000" dirty="0" smtClean="0">
                          <a:ln>
                            <a:noFill/>
                          </a:ln>
                          <a:solidFill>
                            <a:srgbClr val="FFFFFF"/>
                          </a:solidFill>
                          <a:effectLst/>
                          <a:latin typeface="Tahoma" pitchFamily="34" charset="0"/>
                        </a:rPr>
                        <a:t>4</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2</a:t>
                      </a:r>
                      <a:r>
                        <a:rPr kumimoji="0" lang="tr-TR" sz="1400" b="0" i="0" u="none" strike="noStrike" cap="none" normalizeH="0" baseline="0" dirty="0" smtClean="0">
                          <a:ln>
                            <a:noFill/>
                          </a:ln>
                          <a:solidFill>
                            <a:srgbClr val="FFFFFF"/>
                          </a:solidFill>
                          <a:effectLst/>
                          <a:latin typeface="Tahoma" pitchFamily="34" charset="0"/>
                        </a:rPr>
                        <a:t>D</a:t>
                      </a:r>
                      <a:r>
                        <a:rPr kumimoji="0" lang="tr-TR" sz="1400" b="0" i="0" u="none" strike="noStrike" cap="none" normalizeH="0" baseline="-25000" dirty="0" smtClean="0">
                          <a:ln>
                            <a:noFill/>
                          </a:ln>
                          <a:solidFill>
                            <a:srgbClr val="FFFFFF"/>
                          </a:solidFill>
                          <a:effectLst/>
                          <a:latin typeface="Tahoma" pitchFamily="34" charset="0"/>
                        </a:rPr>
                        <a:t>5/2</a:t>
                      </a:r>
                      <a:endParaRPr kumimoji="0" lang="tr-TR" sz="1400" b="0" i="0" u="none" strike="noStrike" cap="none" normalizeH="0" baseline="0" dirty="0" smtClean="0">
                        <a:ln>
                          <a:noFill/>
                        </a:ln>
                        <a:solidFill>
                          <a:srgbClr val="FFFFFF"/>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30000" dirty="0" smtClean="0">
                          <a:ln>
                            <a:noFill/>
                          </a:ln>
                          <a:solidFill>
                            <a:srgbClr val="FFFFFF"/>
                          </a:solidFill>
                          <a:effectLst/>
                          <a:latin typeface="Tahoma" pitchFamily="34" charset="0"/>
                        </a:rPr>
                        <a:t>1</a:t>
                      </a:r>
                      <a:r>
                        <a:rPr kumimoji="0" lang="tr-TR" sz="1400" b="0" i="0" u="none" strike="noStrike" cap="none" normalizeH="0" baseline="0" dirty="0" smtClean="0">
                          <a:ln>
                            <a:noFill/>
                          </a:ln>
                          <a:solidFill>
                            <a:srgbClr val="FFFFFF"/>
                          </a:solidFill>
                          <a:effectLst/>
                          <a:latin typeface="Tahoma" pitchFamily="34" charset="0"/>
                        </a:rPr>
                        <a:t>S</a:t>
                      </a:r>
                      <a:r>
                        <a:rPr kumimoji="0" lang="tr-TR" sz="1400" b="0" i="0" u="none" strike="noStrike" cap="none" normalizeH="0" baseline="-25000" dirty="0" smtClean="0">
                          <a:ln>
                            <a:noFill/>
                          </a:ln>
                          <a:solidFill>
                            <a:srgbClr val="FFFFFF"/>
                          </a:solidFill>
                          <a:effectLst/>
                          <a:latin typeface="Tahoma" pitchFamily="34" charset="0"/>
                        </a:rPr>
                        <a:t>0</a:t>
                      </a:r>
                      <a:endParaRPr kumimoji="0" lang="tr-TR" sz="1400" b="0" i="0" u="none" strike="noStrike" cap="none" normalizeH="0" baseline="0" dirty="0" smtClean="0">
                        <a:ln>
                          <a:noFill/>
                        </a:ln>
                        <a:solidFill>
                          <a:srgbClr val="FFFFFF"/>
                        </a:solidFill>
                        <a:effectLst/>
                        <a:latin typeface="Tahoma" pitchFamily="34" charset="0"/>
                      </a:endParaRP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n=1</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n=2</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n=3</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n=4</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n=5</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n=6</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n=7</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n=8</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n=9</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tr-TR" sz="1400" b="0" i="0" u="none" strike="noStrike" cap="none" normalizeH="0" baseline="0" dirty="0" smtClean="0">
                          <a:ln>
                            <a:noFill/>
                          </a:ln>
                          <a:solidFill>
                            <a:srgbClr val="FFFFFF"/>
                          </a:solidFill>
                          <a:effectLst/>
                          <a:latin typeface="Tahoma" pitchFamily="34" charset="0"/>
                        </a:rPr>
                        <a:t>n=10</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tr-TR" sz="1400" b="0" i="0" u="none" strike="noStrike" cap="none" normalizeH="0" baseline="0" dirty="0" smtClean="0">
                        <a:ln>
                          <a:noFill/>
                        </a:ln>
                        <a:solidFill>
                          <a:srgbClr val="FFFFFF"/>
                        </a:solidFill>
                        <a:effectLst/>
                        <a:latin typeface="Tahoma" pitchFamily="34" charset="0"/>
                      </a:endParaRPr>
                    </a:p>
                  </a:txBody>
                  <a:tcPr marT="45716" marB="45716" horzOverflow="overflow">
                    <a:lnL w="19050"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lnTlToBr>
                      <a:noFill/>
                    </a:lnTlToBr>
                    <a:lnBlToTr>
                      <a:noFill/>
                    </a:lnBlToTr>
                    <a:solidFill>
                      <a:srgbClr val="0070C0"/>
                    </a:solidFill>
                  </a:tcPr>
                </a:tc>
              </a:tr>
            </a:tbl>
          </a:graphicData>
        </a:graphic>
      </p:graphicFrame>
    </p:spTree>
    <p:extLst>
      <p:ext uri="{BB962C8B-B14F-4D97-AF65-F5344CB8AC3E}">
        <p14:creationId xmlns:p14="http://schemas.microsoft.com/office/powerpoint/2010/main" val="2739830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3 Yuvarlatılmış Dikdörtgen"/>
          <p:cNvSpPr/>
          <p:nvPr/>
        </p:nvSpPr>
        <p:spPr>
          <a:xfrm>
            <a:off x="3357563" y="5743047"/>
            <a:ext cx="2071687" cy="85725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2 Yuvarlatılmış Dikdörtgen"/>
          <p:cNvSpPr/>
          <p:nvPr/>
        </p:nvSpPr>
        <p:spPr>
          <a:xfrm>
            <a:off x="3611740" y="4488943"/>
            <a:ext cx="1285875" cy="642937"/>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Rectangle 3"/>
          <p:cNvSpPr txBox="1">
            <a:spLocks noChangeArrowheads="1"/>
          </p:cNvSpPr>
          <p:nvPr/>
        </p:nvSpPr>
        <p:spPr bwMode="auto">
          <a:xfrm>
            <a:off x="467357" y="559595"/>
            <a:ext cx="10813916" cy="504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8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Çekirdeğin manyetik momenti, elektronun manyetik momentinden ~ m /</a:t>
            </a:r>
            <a:r>
              <a:rPr lang="tr-TR" altLang="tr-TR" sz="2000" dirty="0" err="1">
                <a:latin typeface="Times New Roman" panose="02020603050405020304" pitchFamily="18" charset="0"/>
                <a:cs typeface="Times New Roman" panose="02020603050405020304" pitchFamily="18" charset="0"/>
              </a:rPr>
              <a:t>M</a:t>
            </a:r>
            <a:r>
              <a:rPr lang="tr-TR" altLang="tr-TR" sz="2000" baseline="-25000" dirty="0" err="1">
                <a:latin typeface="Times New Roman" panose="02020603050405020304" pitchFamily="18" charset="0"/>
                <a:cs typeface="Times New Roman" panose="02020603050405020304" pitchFamily="18" charset="0"/>
              </a:rPr>
              <a:t>p</a:t>
            </a:r>
            <a:r>
              <a:rPr lang="tr-TR" altLang="tr-TR" sz="2000" dirty="0">
                <a:latin typeface="Times New Roman" panose="02020603050405020304" pitchFamily="18" charset="0"/>
                <a:cs typeface="Times New Roman" panose="02020603050405020304" pitchFamily="18" charset="0"/>
              </a:rPr>
              <a:t> ~ 10</a:t>
            </a:r>
            <a:r>
              <a:rPr lang="tr-TR" altLang="tr-TR" sz="2000" baseline="30000" dirty="0">
                <a:latin typeface="Times New Roman" panose="02020603050405020304" pitchFamily="18" charset="0"/>
                <a:cs typeface="Times New Roman" panose="02020603050405020304" pitchFamily="18" charset="0"/>
              </a:rPr>
              <a:t>-3</a:t>
            </a: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katsayısı kadar küçüktür. Alınganlık bağıntısına göre aynı sayıda parçacık için, bir</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nükleer </a:t>
            </a:r>
            <a:r>
              <a:rPr lang="tr-TR" altLang="tr-TR" sz="2000" dirty="0" err="1">
                <a:latin typeface="Times New Roman" panose="02020603050405020304" pitchFamily="18" charset="0"/>
                <a:cs typeface="Times New Roman" panose="02020603050405020304" pitchFamily="18" charset="0"/>
              </a:rPr>
              <a:t>paramanyetik</a:t>
            </a:r>
            <a:r>
              <a:rPr lang="tr-TR" altLang="tr-TR" sz="2000" dirty="0">
                <a:latin typeface="Times New Roman" panose="02020603050405020304" pitchFamily="18" charset="0"/>
                <a:cs typeface="Times New Roman" panose="02020603050405020304" pitchFamily="18" charset="0"/>
              </a:rPr>
              <a:t> sistem alınganlığı, elektronik </a:t>
            </a:r>
            <a:r>
              <a:rPr lang="tr-TR" altLang="tr-TR" sz="2000" dirty="0" err="1">
                <a:latin typeface="Times New Roman" panose="02020603050405020304" pitchFamily="18" charset="0"/>
                <a:cs typeface="Times New Roman" panose="02020603050405020304" pitchFamily="18" charset="0"/>
              </a:rPr>
              <a:t>paramanyetik</a:t>
            </a:r>
            <a:r>
              <a:rPr lang="tr-TR" altLang="tr-TR" sz="2000" dirty="0">
                <a:latin typeface="Times New Roman" panose="02020603050405020304" pitchFamily="18" charset="0"/>
                <a:cs typeface="Times New Roman" panose="02020603050405020304" pitchFamily="18" charset="0"/>
              </a:rPr>
              <a:t> sistemden ~ 10</a:t>
            </a:r>
            <a:r>
              <a:rPr lang="tr-TR" altLang="tr-TR" sz="2000" baseline="30000" dirty="0">
                <a:latin typeface="Times New Roman" panose="02020603050405020304" pitchFamily="18" charset="0"/>
                <a:cs typeface="Times New Roman" panose="02020603050405020304" pitchFamily="18" charset="0"/>
              </a:rPr>
              <a:t>-6</a:t>
            </a: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kat daha küçüktür.</a:t>
            </a:r>
            <a:endParaRPr lang="tr-TR" altLang="tr-TR" sz="2000" u="sng" dirty="0">
              <a:latin typeface="Times New Roman" panose="02020603050405020304" pitchFamily="18" charset="0"/>
              <a:cs typeface="Times New Roman" panose="02020603050405020304" pitchFamily="18" charset="0"/>
            </a:endParaRPr>
          </a:p>
          <a:p>
            <a:pPr algn="ctr" eaLnBrk="1" hangingPunct="1">
              <a:lnSpc>
                <a:spcPct val="80000"/>
              </a:lnSpc>
              <a:spcBef>
                <a:spcPct val="20000"/>
              </a:spcBef>
              <a:buClr>
                <a:schemeClr val="tx1"/>
              </a:buClr>
              <a:buFont typeface="Wingdings" panose="05000000000000000000" pitchFamily="2" charset="2"/>
              <a:buChar char="q"/>
            </a:pPr>
            <a:endParaRPr lang="tr-TR" altLang="tr-TR" sz="2000" u="sng"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Klasik serbest elektron teorisi, iletkenlik elektronlarının </a:t>
            </a:r>
            <a:r>
              <a:rPr lang="tr-TR" altLang="tr-TR" sz="2000" dirty="0" err="1">
                <a:latin typeface="Times New Roman" panose="02020603050405020304" pitchFamily="18" charset="0"/>
                <a:cs typeface="Times New Roman" panose="02020603050405020304" pitchFamily="18" charset="0"/>
              </a:rPr>
              <a:t>paramanyetik</a:t>
            </a:r>
            <a:r>
              <a:rPr lang="tr-TR" altLang="tr-TR" sz="2000" dirty="0">
                <a:latin typeface="Times New Roman" panose="02020603050405020304" pitchFamily="18" charset="0"/>
                <a:cs typeface="Times New Roman" panose="02020603050405020304" pitchFamily="18" charset="0"/>
              </a:rPr>
              <a:t> alınganlığını</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açıklamakta yetersiz kalmaktadır. Bir elektron µ</a:t>
            </a:r>
            <a:r>
              <a:rPr lang="tr-TR" altLang="tr-TR" sz="2000" baseline="-25000" dirty="0">
                <a:latin typeface="Times New Roman" panose="02020603050405020304" pitchFamily="18" charset="0"/>
                <a:cs typeface="Times New Roman" panose="02020603050405020304" pitchFamily="18" charset="0"/>
              </a:rPr>
              <a:t>B</a:t>
            </a:r>
            <a:r>
              <a:rPr lang="tr-TR" altLang="tr-TR" sz="2000" dirty="0">
                <a:latin typeface="Times New Roman" panose="02020603050405020304" pitchFamily="18" charset="0"/>
                <a:cs typeface="Times New Roman" panose="02020603050405020304" pitchFamily="18" charset="0"/>
              </a:rPr>
              <a:t> değerinde bir manyetik momente</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sahiptir.</a:t>
            </a: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İletim elektronlarının, metalin mıknatıslanmasına CURIE- tipi katkıda bulunacağı</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beklenebilir:</a:t>
            </a:r>
          </a:p>
          <a:p>
            <a:pPr algn="just" eaLnBrk="1" hangingPunct="1">
              <a:lnSpc>
                <a:spcPct val="8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Oysaki, pek çok </a:t>
            </a:r>
            <a:r>
              <a:rPr lang="tr-TR" altLang="tr-TR" sz="2000" dirty="0" err="1">
                <a:latin typeface="Times New Roman" panose="02020603050405020304" pitchFamily="18" charset="0"/>
                <a:cs typeface="Times New Roman" panose="02020603050405020304" pitchFamily="18" charset="0"/>
              </a:rPr>
              <a:t>ferromanyetik</a:t>
            </a:r>
            <a:r>
              <a:rPr lang="tr-TR" altLang="tr-TR" sz="2000" dirty="0">
                <a:latin typeface="Times New Roman" panose="02020603050405020304" pitchFamily="18" charset="0"/>
                <a:cs typeface="Times New Roman" panose="02020603050405020304" pitchFamily="18" charset="0"/>
              </a:rPr>
              <a:t> olmayan metallerde mıknatıslanma, sıcaklıktan</a:t>
            </a:r>
          </a:p>
          <a:p>
            <a:pPr algn="just" eaLnBrk="1" hangingPunct="1">
              <a:lnSpc>
                <a:spcPct val="80000"/>
              </a:lnSpc>
              <a:spcBef>
                <a:spcPct val="20000"/>
              </a:spcBef>
              <a:buClr>
                <a:schemeClr val="tx1"/>
              </a:buClr>
            </a:pPr>
            <a:r>
              <a:rPr lang="tr-TR" altLang="tr-TR" sz="2000" dirty="0">
                <a:latin typeface="Times New Roman" panose="02020603050405020304" pitchFamily="18" charset="0"/>
                <a:cs typeface="Times New Roman" panose="02020603050405020304" pitchFamily="18" charset="0"/>
              </a:rPr>
              <a:t>       bağımsız olup, değeri de yukarıdaki denklemden beklenen değerin 0.01’i kadardır.</a:t>
            </a:r>
            <a:endParaRPr lang="tr-TR" altLang="tr-TR" sz="2000" u="sng" dirty="0">
              <a:latin typeface="Times New Roman" panose="02020603050405020304" pitchFamily="18" charset="0"/>
              <a:cs typeface="Times New Roman" panose="02020603050405020304" pitchFamily="18" charset="0"/>
            </a:endParaRPr>
          </a:p>
        </p:txBody>
      </p:sp>
      <p:sp>
        <p:nvSpPr>
          <p:cNvPr id="5" name="8 Metin kutusu"/>
          <p:cNvSpPr txBox="1">
            <a:spLocks noChangeArrowheads="1"/>
          </p:cNvSpPr>
          <p:nvPr/>
        </p:nvSpPr>
        <p:spPr bwMode="auto">
          <a:xfrm>
            <a:off x="2945635" y="197513"/>
            <a:ext cx="5143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3200" dirty="0">
                <a:solidFill>
                  <a:srgbClr val="FF0000"/>
                </a:solidFill>
                <a:latin typeface="Times New Roman" panose="02020603050405020304" pitchFamily="18" charset="0"/>
                <a:cs typeface="Times New Roman" panose="02020603050405020304" pitchFamily="18" charset="0"/>
              </a:rPr>
              <a:t>Nükleer </a:t>
            </a:r>
            <a:r>
              <a:rPr lang="tr-TR" altLang="tr-TR" sz="3200" dirty="0" err="1">
                <a:solidFill>
                  <a:srgbClr val="FF0000"/>
                </a:solidFill>
                <a:latin typeface="Times New Roman" panose="02020603050405020304" pitchFamily="18" charset="0"/>
                <a:cs typeface="Times New Roman" panose="02020603050405020304" pitchFamily="18" charset="0"/>
              </a:rPr>
              <a:t>Paramanyetizma</a:t>
            </a:r>
            <a:endParaRPr lang="tr-TR" altLang="tr-TR" sz="3200" dirty="0">
              <a:solidFill>
                <a:srgbClr val="FF0000"/>
              </a:solidFill>
              <a:latin typeface="Times New Roman" panose="02020603050405020304" pitchFamily="18" charset="0"/>
              <a:cs typeface="Times New Roman" panose="02020603050405020304" pitchFamily="18" charset="0"/>
            </a:endParaRPr>
          </a:p>
        </p:txBody>
      </p:sp>
      <p:sp>
        <p:nvSpPr>
          <p:cNvPr id="6" name="9 Metin kutusu"/>
          <p:cNvSpPr txBox="1">
            <a:spLocks noChangeArrowheads="1"/>
          </p:cNvSpPr>
          <p:nvPr/>
        </p:nvSpPr>
        <p:spPr bwMode="auto">
          <a:xfrm>
            <a:off x="930065" y="2297510"/>
            <a:ext cx="83581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dirty="0">
                <a:solidFill>
                  <a:srgbClr val="FF0000"/>
                </a:solidFill>
                <a:latin typeface="Times New Roman" panose="02020603050405020304" pitchFamily="18" charset="0"/>
                <a:cs typeface="Times New Roman" panose="02020603050405020304" pitchFamily="18" charset="0"/>
              </a:rPr>
              <a:t>İletim Elektronlarının </a:t>
            </a:r>
            <a:r>
              <a:rPr lang="tr-TR" altLang="tr-TR" sz="2400" dirty="0" err="1">
                <a:solidFill>
                  <a:srgbClr val="FF0000"/>
                </a:solidFill>
                <a:latin typeface="Times New Roman" panose="02020603050405020304" pitchFamily="18" charset="0"/>
                <a:cs typeface="Times New Roman" panose="02020603050405020304" pitchFamily="18" charset="0"/>
              </a:rPr>
              <a:t>Paramanyetik</a:t>
            </a:r>
            <a:r>
              <a:rPr lang="tr-TR" altLang="tr-TR" sz="2400" dirty="0">
                <a:solidFill>
                  <a:srgbClr val="FF0000"/>
                </a:solidFill>
                <a:latin typeface="Times New Roman" panose="02020603050405020304" pitchFamily="18" charset="0"/>
                <a:cs typeface="Times New Roman" panose="02020603050405020304" pitchFamily="18" charset="0"/>
              </a:rPr>
              <a:t> Alınganlığı</a:t>
            </a:r>
          </a:p>
        </p:txBody>
      </p:sp>
      <p:graphicFrame>
        <p:nvGraphicFramePr>
          <p:cNvPr id="7" name="Object 7"/>
          <p:cNvGraphicFramePr>
            <a:graphicFrameLocks noChangeAspect="1"/>
          </p:cNvGraphicFramePr>
          <p:nvPr>
            <p:extLst>
              <p:ext uri="{D42A27DB-BD31-4B8C-83A1-F6EECF244321}">
                <p14:modId xmlns:p14="http://schemas.microsoft.com/office/powerpoint/2010/main" val="3404644399"/>
              </p:ext>
            </p:extLst>
          </p:nvPr>
        </p:nvGraphicFramePr>
        <p:xfrm>
          <a:off x="3486150" y="5743047"/>
          <a:ext cx="1800225" cy="785812"/>
        </p:xfrm>
        <a:graphic>
          <a:graphicData uri="http://schemas.openxmlformats.org/presentationml/2006/ole">
            <mc:AlternateContent xmlns:mc="http://schemas.openxmlformats.org/markup-compatibility/2006">
              <mc:Choice xmlns:v="urn:schemas-microsoft-com:vml" Requires="v">
                <p:oleObj spid="_x0000_s24634" name="Denklem" r:id="rId3" imgW="1143000" imgH="635000" progId="Equation.3">
                  <p:embed/>
                </p:oleObj>
              </mc:Choice>
              <mc:Fallback>
                <p:oleObj name="Denklem" r:id="rId3" imgW="1143000" imgH="635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6150" y="5743047"/>
                        <a:ext cx="1800225" cy="785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5"/>
          <p:cNvGraphicFramePr>
            <a:graphicFrameLocks noChangeAspect="1"/>
          </p:cNvGraphicFramePr>
          <p:nvPr>
            <p:extLst>
              <p:ext uri="{D42A27DB-BD31-4B8C-83A1-F6EECF244321}">
                <p14:modId xmlns:p14="http://schemas.microsoft.com/office/powerpoint/2010/main" val="399113619"/>
              </p:ext>
            </p:extLst>
          </p:nvPr>
        </p:nvGraphicFramePr>
        <p:xfrm>
          <a:off x="3606955" y="4488943"/>
          <a:ext cx="1223963" cy="647700"/>
        </p:xfrm>
        <a:graphic>
          <a:graphicData uri="http://schemas.openxmlformats.org/presentationml/2006/ole">
            <mc:AlternateContent xmlns:mc="http://schemas.openxmlformats.org/markup-compatibility/2006">
              <mc:Choice xmlns:v="urn:schemas-microsoft-com:vml" Requires="v">
                <p:oleObj spid="_x0000_s24635" name="Denklem" r:id="rId5" imgW="990170" imgH="520474" progId="Equation.3">
                  <p:embed/>
                </p:oleObj>
              </mc:Choice>
              <mc:Fallback>
                <p:oleObj name="Denklem" r:id="rId5" imgW="990170" imgH="52047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06955" y="4488943"/>
                        <a:ext cx="1223963" cy="647700"/>
                      </a:xfrm>
                      <a:prstGeom prst="rect">
                        <a:avLst/>
                      </a:prstGeom>
                      <a:solidFill>
                        <a:srgbClr val="0070C0"/>
                      </a:solidFill>
                    </p:spPr>
                  </p:pic>
                </p:oleObj>
              </mc:Fallback>
            </mc:AlternateContent>
          </a:graphicData>
        </a:graphic>
      </p:graphicFrame>
    </p:spTree>
    <p:extLst>
      <p:ext uri="{BB962C8B-B14F-4D97-AF65-F5344CB8AC3E}">
        <p14:creationId xmlns:p14="http://schemas.microsoft.com/office/powerpoint/2010/main" val="2413532451"/>
      </p:ext>
    </p:extLst>
  </p:cSld>
  <p:clrMapOvr>
    <a:masterClrMapping/>
  </p:clrMapOvr>
</p:sld>
</file>

<file path=ppt/theme/theme1.xml><?xml version="1.0" encoding="utf-8"?>
<a:theme xmlns:a="http://schemas.openxmlformats.org/drawingml/2006/main" name="Office Theme">
  <a:themeElements>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247</TotalTime>
  <Words>3143</Words>
  <Application>Microsoft Office PowerPoint</Application>
  <PresentationFormat>Geniş ekran</PresentationFormat>
  <Paragraphs>443</Paragraphs>
  <Slides>32</Slides>
  <Notes>0</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2</vt:i4>
      </vt:variant>
      <vt:variant>
        <vt:lpstr>Slayt Başlıkları</vt:lpstr>
      </vt:variant>
      <vt:variant>
        <vt:i4>32</vt:i4>
      </vt:variant>
    </vt:vector>
  </HeadingPairs>
  <TitlesOfParts>
    <vt:vector size="41" baseType="lpstr">
      <vt:lpstr>Arial</vt:lpstr>
      <vt:lpstr>Calibri</vt:lpstr>
      <vt:lpstr>Calibri Light</vt:lpstr>
      <vt:lpstr>Tahoma</vt:lpstr>
      <vt:lpstr>Times New Roman</vt:lpstr>
      <vt:lpstr>Wingdings</vt:lpstr>
      <vt:lpstr>Office Theme</vt:lpstr>
      <vt:lpstr>Denklem</vt:lpstr>
      <vt:lpstr>Equation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merdo</dc:creator>
  <cp:lastModifiedBy>merdo</cp:lastModifiedBy>
  <cp:revision>89</cp:revision>
  <dcterms:created xsi:type="dcterms:W3CDTF">2017-03-26T09:47:23Z</dcterms:created>
  <dcterms:modified xsi:type="dcterms:W3CDTF">2017-03-26T14:13:46Z</dcterms:modified>
</cp:coreProperties>
</file>