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2" r:id="rId10"/>
    <p:sldId id="266" r:id="rId11"/>
    <p:sldId id="270" r:id="rId12"/>
    <p:sldId id="268" r:id="rId13"/>
    <p:sldId id="271" r:id="rId14"/>
    <p:sldId id="272" r:id="rId15"/>
    <p:sldId id="269" r:id="rId16"/>
    <p:sldId id="279" r:id="rId17"/>
    <p:sldId id="275" r:id="rId18"/>
    <p:sldId id="273" r:id="rId19"/>
    <p:sldId id="274" r:id="rId20"/>
    <p:sldId id="276" r:id="rId21"/>
    <p:sldId id="281" r:id="rId22"/>
    <p:sldId id="280" r:id="rId23"/>
    <p:sldId id="277" r:id="rId24"/>
    <p:sldId id="278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2B800E-9CCB-4B33-9CFD-0C269B250034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129C8A6-3D7E-45F6-878C-F7B3F09F003E}">
      <dgm:prSet phldrT="[Text]" custT="1"/>
      <dgm:spPr/>
      <dgm:t>
        <a:bodyPr/>
        <a:lstStyle/>
        <a:p>
          <a:r>
            <a:rPr lang="id-ID" sz="3200" b="1" dirty="0" smtClean="0"/>
            <a:t>G</a:t>
          </a:r>
          <a:r>
            <a:rPr lang="tr-TR" sz="3200" b="1" dirty="0" err="1" smtClean="0"/>
            <a:t>eriatrik</a:t>
          </a:r>
          <a:r>
            <a:rPr lang="tr-TR" sz="3200" b="1" dirty="0" smtClean="0"/>
            <a:t> Sendromlar</a:t>
          </a:r>
          <a:endParaRPr lang="id-ID" sz="3200" b="1" dirty="0"/>
        </a:p>
      </dgm:t>
    </dgm:pt>
    <dgm:pt modelId="{5F5D13B3-B835-41EE-A4FE-4D679C7E36AB}" type="parTrans" cxnId="{B2F47BE3-0476-4AE0-9CC6-3650159625C6}">
      <dgm:prSet/>
      <dgm:spPr/>
      <dgm:t>
        <a:bodyPr/>
        <a:lstStyle/>
        <a:p>
          <a:endParaRPr lang="id-ID"/>
        </a:p>
      </dgm:t>
    </dgm:pt>
    <dgm:pt modelId="{C27620C1-DBEF-42A4-B9B7-B1F41D473558}" type="sibTrans" cxnId="{B2F47BE3-0476-4AE0-9CC6-3650159625C6}">
      <dgm:prSet/>
      <dgm:spPr/>
      <dgm:t>
        <a:bodyPr/>
        <a:lstStyle/>
        <a:p>
          <a:endParaRPr lang="id-ID"/>
        </a:p>
      </dgm:t>
    </dgm:pt>
    <dgm:pt modelId="{59DFE797-76FE-43AA-93E4-68FE3DFC7E53}">
      <dgm:prSet phldrT="[Text]" custT="1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tr-TR" sz="1500" b="1" dirty="0" err="1" smtClean="0"/>
            <a:t>Malnütrisyon</a:t>
          </a:r>
          <a:endParaRPr lang="id-ID" sz="1500" b="1" dirty="0"/>
        </a:p>
      </dgm:t>
    </dgm:pt>
    <dgm:pt modelId="{CAA068F2-F9A1-4553-A922-5B4F6DBCFD8C}" type="parTrans" cxnId="{28716AC3-2231-456A-98B0-E61E3212189A}">
      <dgm:prSet/>
      <dgm:spPr/>
      <dgm:t>
        <a:bodyPr/>
        <a:lstStyle/>
        <a:p>
          <a:endParaRPr lang="id-ID"/>
        </a:p>
      </dgm:t>
    </dgm:pt>
    <dgm:pt modelId="{1712669E-8020-4498-9EB8-A7BC67C320E9}" type="sibTrans" cxnId="{28716AC3-2231-456A-98B0-E61E3212189A}">
      <dgm:prSet/>
      <dgm:spPr/>
      <dgm:t>
        <a:bodyPr/>
        <a:lstStyle/>
        <a:p>
          <a:endParaRPr lang="id-ID"/>
        </a:p>
      </dgm:t>
    </dgm:pt>
    <dgm:pt modelId="{0F6A5CFE-AEBB-4BE6-8B9E-6B203BD2E2A2}">
      <dgm:prSet phldrT="[Text]" custT="1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tr-TR" sz="1500" b="1" i="1" dirty="0" smtClean="0"/>
            <a:t>Bası yaraları</a:t>
          </a:r>
          <a:r>
            <a:rPr lang="id-ID" sz="1500" b="1" i="1" dirty="0" smtClean="0"/>
            <a:t> </a:t>
          </a:r>
          <a:endParaRPr lang="id-ID" sz="1500" b="1" i="1" dirty="0"/>
        </a:p>
      </dgm:t>
    </dgm:pt>
    <dgm:pt modelId="{6C3F42CC-F68B-4054-BF72-59AED28799AA}" type="parTrans" cxnId="{C855CC92-F6F5-4925-8416-1FA9BC2394B3}">
      <dgm:prSet/>
      <dgm:spPr/>
      <dgm:t>
        <a:bodyPr/>
        <a:lstStyle/>
        <a:p>
          <a:endParaRPr lang="id-ID"/>
        </a:p>
      </dgm:t>
    </dgm:pt>
    <dgm:pt modelId="{D862CB55-4C2F-4AE5-98EE-B7A043253E2D}" type="sibTrans" cxnId="{C855CC92-F6F5-4925-8416-1FA9BC2394B3}">
      <dgm:prSet/>
      <dgm:spPr/>
      <dgm:t>
        <a:bodyPr/>
        <a:lstStyle/>
        <a:p>
          <a:endParaRPr lang="id-ID"/>
        </a:p>
      </dgm:t>
    </dgm:pt>
    <dgm:pt modelId="{7E018495-319D-4B8C-AF7F-EB8A8BE04805}">
      <dgm:prSet phldrT="[Text]" custT="1"/>
      <dgm:spPr/>
      <dgm:t>
        <a:bodyPr/>
        <a:lstStyle/>
        <a:p>
          <a:r>
            <a:rPr lang="tr-TR" sz="1500" b="1" dirty="0" smtClean="0"/>
            <a:t>Kırılganlık</a:t>
          </a:r>
          <a:endParaRPr lang="id-ID" sz="1500" b="1" dirty="0" smtClean="0"/>
        </a:p>
      </dgm:t>
    </dgm:pt>
    <dgm:pt modelId="{215B618D-45D1-4E4A-94D4-054404AF319A}" type="sibTrans" cxnId="{1BBB1CAF-B7B2-484E-8095-E88837471F30}">
      <dgm:prSet/>
      <dgm:spPr/>
      <dgm:t>
        <a:bodyPr/>
        <a:lstStyle/>
        <a:p>
          <a:endParaRPr lang="id-ID"/>
        </a:p>
      </dgm:t>
    </dgm:pt>
    <dgm:pt modelId="{6B196C4B-07EC-4752-84E6-553A26CC0D65}" type="parTrans" cxnId="{1BBB1CAF-B7B2-484E-8095-E88837471F30}">
      <dgm:prSet/>
      <dgm:spPr/>
      <dgm:t>
        <a:bodyPr/>
        <a:lstStyle/>
        <a:p>
          <a:endParaRPr lang="id-ID"/>
        </a:p>
      </dgm:t>
    </dgm:pt>
    <dgm:pt modelId="{981FE038-78D8-44DC-8001-EF8C15DD1D14}">
      <dgm:prSet phldrT="[Text]" custT="1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tr-TR" sz="1500" b="1" dirty="0" err="1" smtClean="0"/>
            <a:t>Deliriyum</a:t>
          </a:r>
          <a:endParaRPr lang="id-ID" sz="1500" b="1" dirty="0" smtClean="0"/>
        </a:p>
      </dgm:t>
    </dgm:pt>
    <dgm:pt modelId="{5139D9AD-593B-4065-BE47-AF848734065B}" type="parTrans" cxnId="{9850D928-947E-415F-BBA1-6615F5BBEF3A}">
      <dgm:prSet/>
      <dgm:spPr/>
      <dgm:t>
        <a:bodyPr/>
        <a:lstStyle/>
        <a:p>
          <a:endParaRPr lang="id-ID"/>
        </a:p>
      </dgm:t>
    </dgm:pt>
    <dgm:pt modelId="{A8553D0B-1664-4567-9904-56977BE382A0}" type="sibTrans" cxnId="{9850D928-947E-415F-BBA1-6615F5BBEF3A}">
      <dgm:prSet/>
      <dgm:spPr/>
      <dgm:t>
        <a:bodyPr/>
        <a:lstStyle/>
        <a:p>
          <a:endParaRPr lang="id-ID"/>
        </a:p>
      </dgm:t>
    </dgm:pt>
    <dgm:pt modelId="{63BFEC16-ED16-4D45-9B76-0ECE638136F8}">
      <dgm:prSet phldrT="[Text]" custT="1"/>
      <dgm:spPr/>
      <dgm:t>
        <a:bodyPr/>
        <a:lstStyle/>
        <a:p>
          <a:r>
            <a:rPr lang="tr-TR" sz="1500" b="1" dirty="0" smtClean="0"/>
            <a:t>Uykusuzluk</a:t>
          </a:r>
          <a:endParaRPr lang="id-ID" sz="1500" b="1" dirty="0" smtClean="0"/>
        </a:p>
      </dgm:t>
    </dgm:pt>
    <dgm:pt modelId="{35D1D245-10F8-4C51-ABD0-9616A4849273}" type="parTrans" cxnId="{BD9ED003-C0CB-4E4E-8651-E0E1F6BA9762}">
      <dgm:prSet/>
      <dgm:spPr/>
      <dgm:t>
        <a:bodyPr/>
        <a:lstStyle/>
        <a:p>
          <a:endParaRPr lang="id-ID"/>
        </a:p>
      </dgm:t>
    </dgm:pt>
    <dgm:pt modelId="{F23B653C-F4DD-4F09-A827-02F01A14029A}" type="sibTrans" cxnId="{BD9ED003-C0CB-4E4E-8651-E0E1F6BA9762}">
      <dgm:prSet/>
      <dgm:spPr/>
      <dgm:t>
        <a:bodyPr/>
        <a:lstStyle/>
        <a:p>
          <a:endParaRPr lang="id-ID"/>
        </a:p>
      </dgm:t>
    </dgm:pt>
    <dgm:pt modelId="{0515907C-7D03-422F-AE3E-8F0D6C5F5BFF}">
      <dgm:prSet phldrT="[Text]" custT="1"/>
      <dgm:spPr>
        <a:solidFill>
          <a:schemeClr val="accent1">
            <a:lumMod val="60000"/>
            <a:lumOff val="40000"/>
            <a:alpha val="71000"/>
          </a:schemeClr>
        </a:solidFill>
      </dgm:spPr>
      <dgm:t>
        <a:bodyPr/>
        <a:lstStyle/>
        <a:p>
          <a:r>
            <a:rPr lang="tr-TR" sz="1400" b="1" dirty="0" smtClean="0"/>
            <a:t>İşitme  kaybı</a:t>
          </a:r>
          <a:endParaRPr lang="id-ID" sz="1400" b="1" dirty="0" smtClean="0"/>
        </a:p>
      </dgm:t>
    </dgm:pt>
    <dgm:pt modelId="{4B04C2B6-EB98-4286-B5E2-E15E2B922744}" type="parTrans" cxnId="{5357D0E0-48E3-4597-86A3-E91C9584923E}">
      <dgm:prSet/>
      <dgm:spPr/>
      <dgm:t>
        <a:bodyPr/>
        <a:lstStyle/>
        <a:p>
          <a:endParaRPr lang="id-ID"/>
        </a:p>
      </dgm:t>
    </dgm:pt>
    <dgm:pt modelId="{D5F190F8-580E-4C78-9DD3-B619058CD7CA}" type="sibTrans" cxnId="{5357D0E0-48E3-4597-86A3-E91C9584923E}">
      <dgm:prSet/>
      <dgm:spPr/>
      <dgm:t>
        <a:bodyPr/>
        <a:lstStyle/>
        <a:p>
          <a:endParaRPr lang="id-ID"/>
        </a:p>
      </dgm:t>
    </dgm:pt>
    <dgm:pt modelId="{E7E57D17-37D7-4D7A-9A9A-47ABA879F497}">
      <dgm:prSet phldrT="[Text]" custT="1"/>
      <dgm:spPr/>
      <dgm:t>
        <a:bodyPr/>
        <a:lstStyle/>
        <a:p>
          <a:r>
            <a:rPr lang="tr-TR" sz="1400" b="1" dirty="0" smtClean="0"/>
            <a:t>Görme kaybı</a:t>
          </a:r>
          <a:endParaRPr lang="id-ID" sz="1400" b="1" dirty="0" smtClean="0"/>
        </a:p>
      </dgm:t>
    </dgm:pt>
    <dgm:pt modelId="{926AED4B-C82B-45C5-B756-6E2A136E4908}" type="parTrans" cxnId="{40353619-7F4A-4582-B588-2F3EBC9F1845}">
      <dgm:prSet/>
      <dgm:spPr/>
      <dgm:t>
        <a:bodyPr/>
        <a:lstStyle/>
        <a:p>
          <a:endParaRPr lang="id-ID"/>
        </a:p>
      </dgm:t>
    </dgm:pt>
    <dgm:pt modelId="{AE6287C1-F5F3-4BA1-B97A-EDB7AF6F6334}" type="sibTrans" cxnId="{40353619-7F4A-4582-B588-2F3EBC9F1845}">
      <dgm:prSet/>
      <dgm:spPr/>
      <dgm:t>
        <a:bodyPr/>
        <a:lstStyle/>
        <a:p>
          <a:endParaRPr lang="id-ID"/>
        </a:p>
      </dgm:t>
    </dgm:pt>
    <dgm:pt modelId="{5BAD89BF-F3A9-4F70-8377-892FE8873113}">
      <dgm:prSet phldrT="[Text]" custT="1"/>
      <dgm:spPr/>
      <dgm:t>
        <a:bodyPr/>
        <a:lstStyle/>
        <a:p>
          <a:r>
            <a:rPr lang="tr-TR" sz="1500" b="1" dirty="0" err="1" smtClean="0"/>
            <a:t>İmmobilite</a:t>
          </a:r>
          <a:endParaRPr lang="id-ID" sz="1500" b="1" dirty="0" smtClean="0"/>
        </a:p>
      </dgm:t>
    </dgm:pt>
    <dgm:pt modelId="{9DD0B07F-EFB2-4934-B0DA-1DE755D72F7D}" type="parTrans" cxnId="{3246C4AF-7ED9-4551-A6E9-A04F1E02DD5F}">
      <dgm:prSet/>
      <dgm:spPr/>
      <dgm:t>
        <a:bodyPr/>
        <a:lstStyle/>
        <a:p>
          <a:endParaRPr lang="id-ID"/>
        </a:p>
      </dgm:t>
    </dgm:pt>
    <dgm:pt modelId="{17678731-B372-43A0-B13B-00DAB3CF61EA}" type="sibTrans" cxnId="{3246C4AF-7ED9-4551-A6E9-A04F1E02DD5F}">
      <dgm:prSet/>
      <dgm:spPr/>
      <dgm:t>
        <a:bodyPr/>
        <a:lstStyle/>
        <a:p>
          <a:endParaRPr lang="id-ID"/>
        </a:p>
      </dgm:t>
    </dgm:pt>
    <dgm:pt modelId="{281A672C-9F35-4303-A52B-F1AB8329A555}">
      <dgm:prSet phldrT="[Text]" custT="1"/>
      <dgm:spPr/>
      <dgm:t>
        <a:bodyPr/>
        <a:lstStyle/>
        <a:p>
          <a:r>
            <a:rPr lang="tr-TR" sz="1500" b="1" dirty="0" err="1" smtClean="0"/>
            <a:t>Polifarmasi</a:t>
          </a:r>
          <a:endParaRPr lang="id-ID" sz="1500" b="1" dirty="0" smtClean="0"/>
        </a:p>
      </dgm:t>
    </dgm:pt>
    <dgm:pt modelId="{E790642C-7656-4C97-A20D-AC857744F333}" type="parTrans" cxnId="{A24D28CA-2763-49A0-9D9F-139AD88CEF01}">
      <dgm:prSet/>
      <dgm:spPr/>
      <dgm:t>
        <a:bodyPr/>
        <a:lstStyle/>
        <a:p>
          <a:endParaRPr lang="id-ID"/>
        </a:p>
      </dgm:t>
    </dgm:pt>
    <dgm:pt modelId="{2E1E2076-937A-4786-AD8B-7B9E21AD25D5}" type="sibTrans" cxnId="{A24D28CA-2763-49A0-9D9F-139AD88CEF01}">
      <dgm:prSet/>
      <dgm:spPr/>
      <dgm:t>
        <a:bodyPr/>
        <a:lstStyle/>
        <a:p>
          <a:endParaRPr lang="id-ID"/>
        </a:p>
      </dgm:t>
    </dgm:pt>
    <dgm:pt modelId="{FAF59A32-444B-4118-81C1-99E244A8D1C3}">
      <dgm:prSet phldrT="[Text]" custT="1"/>
      <dgm:spPr>
        <a:solidFill>
          <a:schemeClr val="accent1">
            <a:lumMod val="60000"/>
            <a:lumOff val="40000"/>
            <a:alpha val="60000"/>
          </a:schemeClr>
        </a:solidFill>
      </dgm:spPr>
      <dgm:t>
        <a:bodyPr/>
        <a:lstStyle/>
        <a:p>
          <a:r>
            <a:rPr lang="tr-TR" sz="1500" b="1" dirty="0" smtClean="0"/>
            <a:t>Dengesizlik ve düşme</a:t>
          </a:r>
          <a:endParaRPr lang="id-ID" sz="1500" b="1" dirty="0" smtClean="0"/>
        </a:p>
      </dgm:t>
    </dgm:pt>
    <dgm:pt modelId="{238AE7ED-461B-4A49-AAA6-B979C261DBBE}" type="sibTrans" cxnId="{E88726F8-D582-40B0-B27B-1271AE3C8E97}">
      <dgm:prSet/>
      <dgm:spPr/>
      <dgm:t>
        <a:bodyPr/>
        <a:lstStyle/>
        <a:p>
          <a:endParaRPr lang="id-ID"/>
        </a:p>
      </dgm:t>
    </dgm:pt>
    <dgm:pt modelId="{22C529AA-EEF6-4F7F-832E-B78A5CFE9DD4}" type="parTrans" cxnId="{E88726F8-D582-40B0-B27B-1271AE3C8E97}">
      <dgm:prSet/>
      <dgm:spPr/>
      <dgm:t>
        <a:bodyPr/>
        <a:lstStyle/>
        <a:p>
          <a:endParaRPr lang="id-ID"/>
        </a:p>
      </dgm:t>
    </dgm:pt>
    <dgm:pt modelId="{29348BD2-58DC-4CD4-96B7-5280A36322DC}">
      <dgm:prSet phldrT="[Text]" custT="1"/>
      <dgm:spPr/>
      <dgm:t>
        <a:bodyPr/>
        <a:lstStyle/>
        <a:p>
          <a:r>
            <a:rPr lang="tr-TR" sz="1500" b="1" dirty="0" err="1" smtClean="0"/>
            <a:t>İnkontinans</a:t>
          </a:r>
          <a:endParaRPr lang="id-ID" sz="1500" b="1" dirty="0" smtClean="0"/>
        </a:p>
      </dgm:t>
    </dgm:pt>
    <dgm:pt modelId="{092DAC78-C741-499B-BF70-738C72EA4D3E}" type="sibTrans" cxnId="{B496B239-A774-420F-8D87-081A21E18C30}">
      <dgm:prSet/>
      <dgm:spPr/>
      <dgm:t>
        <a:bodyPr/>
        <a:lstStyle/>
        <a:p>
          <a:endParaRPr lang="id-ID"/>
        </a:p>
      </dgm:t>
    </dgm:pt>
    <dgm:pt modelId="{13F5C3F2-1655-4EC8-8635-2DBBDBE247EA}" type="parTrans" cxnId="{B496B239-A774-420F-8D87-081A21E18C30}">
      <dgm:prSet/>
      <dgm:spPr/>
      <dgm:t>
        <a:bodyPr/>
        <a:lstStyle/>
        <a:p>
          <a:endParaRPr lang="id-ID"/>
        </a:p>
      </dgm:t>
    </dgm:pt>
    <dgm:pt modelId="{D8727DDA-54A3-4553-9670-BF251A03824D}">
      <dgm:prSet phldrT="[Text]" custT="1"/>
      <dgm:spPr/>
      <dgm:t>
        <a:bodyPr/>
        <a:lstStyle/>
        <a:p>
          <a:r>
            <a:rPr lang="tr-TR" sz="1400" b="1" dirty="0" err="1" smtClean="0"/>
            <a:t>Demans</a:t>
          </a:r>
          <a:endParaRPr lang="id-ID" sz="1400" b="1" dirty="0" smtClean="0"/>
        </a:p>
      </dgm:t>
    </dgm:pt>
    <dgm:pt modelId="{77529F55-8426-4404-9FFC-B0209A434437}" type="parTrans" cxnId="{3F69487B-AE84-448F-963F-E9DBD9B9DE45}">
      <dgm:prSet/>
      <dgm:spPr/>
      <dgm:t>
        <a:bodyPr/>
        <a:lstStyle/>
        <a:p>
          <a:endParaRPr lang="tr-TR"/>
        </a:p>
      </dgm:t>
    </dgm:pt>
    <dgm:pt modelId="{EFA057E2-53E0-430A-A3AA-63645E18A229}" type="sibTrans" cxnId="{3F69487B-AE84-448F-963F-E9DBD9B9DE45}">
      <dgm:prSet/>
      <dgm:spPr/>
      <dgm:t>
        <a:bodyPr/>
        <a:lstStyle/>
        <a:p>
          <a:endParaRPr lang="tr-TR"/>
        </a:p>
      </dgm:t>
    </dgm:pt>
    <dgm:pt modelId="{3E6A9C02-264A-4D7B-B4B1-E13868E27DEC}" type="pres">
      <dgm:prSet presAssocID="{EB2B800E-9CCB-4B33-9CFD-0C269B25003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13F5644-8753-4A2E-A8BE-4C3225B9A39A}" type="pres">
      <dgm:prSet presAssocID="{EB2B800E-9CCB-4B33-9CFD-0C269B250034}" presName="radial" presStyleCnt="0">
        <dgm:presLayoutVars>
          <dgm:animLvl val="ctr"/>
        </dgm:presLayoutVars>
      </dgm:prSet>
      <dgm:spPr/>
    </dgm:pt>
    <dgm:pt modelId="{CB2AFAC6-9213-4FC6-BD99-B0B0AE797C86}" type="pres">
      <dgm:prSet presAssocID="{8129C8A6-3D7E-45F6-878C-F7B3F09F003E}" presName="centerShape" presStyleLbl="vennNode1" presStyleIdx="0" presStyleCnt="13" custLinFactNeighborX="-1259" custLinFactNeighborY="-188"/>
      <dgm:spPr/>
      <dgm:t>
        <a:bodyPr/>
        <a:lstStyle/>
        <a:p>
          <a:endParaRPr lang="id-ID"/>
        </a:p>
      </dgm:t>
    </dgm:pt>
    <dgm:pt modelId="{DAC874BD-D946-462A-B6D4-01DD843BF958}" type="pres">
      <dgm:prSet presAssocID="{59DFE797-76FE-43AA-93E4-68FE3DFC7E53}" presName="node" presStyleLbl="vennNode1" presStyleIdx="1" presStyleCnt="1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4976A8A-4D3E-43AF-A92D-D0104F94BA30}" type="pres">
      <dgm:prSet presAssocID="{0F6A5CFE-AEBB-4BE6-8B9E-6B203BD2E2A2}" presName="node" presStyleLbl="vennNode1" presStyleIdx="2" presStyleCnt="13" custRadScaleRad="94161" custRadScaleInc="-56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82B1A40-2AF5-4980-AF30-425FC10B2576}" type="pres">
      <dgm:prSet presAssocID="{7E018495-319D-4B8C-AF7F-EB8A8BE04805}" presName="node" presStyleLbl="vennNode1" presStyleIdx="3" presStyleCnt="1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B30B038-303D-4651-B8C8-6513A4E03EFD}" type="pres">
      <dgm:prSet presAssocID="{281A672C-9F35-4303-A52B-F1AB8329A555}" presName="node" presStyleLbl="vennNode1" presStyleIdx="4" presStyleCnt="13" custScaleX="103748" custRadScaleRad="100998" custRadScaleInc="-8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1C462B5-1868-4728-BB63-3C2E7669370A}" type="pres">
      <dgm:prSet presAssocID="{63BFEC16-ED16-4D45-9B76-0ECE638136F8}" presName="node" presStyleLbl="vennNode1" presStyleIdx="5" presStyleCnt="1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8462E48-4068-40D9-86BC-A17EF6619BCA}" type="pres">
      <dgm:prSet presAssocID="{D8727DDA-54A3-4553-9670-BF251A03824D}" presName="node" presStyleLbl="vennNode1" presStyleIdx="6" presStyleCnt="13" custRadScaleRad="105330" custRadScaleInc="-112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E7BEB6-5F83-4F69-9343-D1FF76357E4D}" type="pres">
      <dgm:prSet presAssocID="{0515907C-7D03-422F-AE3E-8F0D6C5F5BFF}" presName="node" presStyleLbl="vennNode1" presStyleIdx="7" presStyleCnt="13" custRadScaleRad="93842" custRadScaleInc="-1611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00C925-FB9F-4E59-A6A7-6F177BC0EDC4}" type="pres">
      <dgm:prSet presAssocID="{E7E57D17-37D7-4D7A-9A9A-47ABA879F497}" presName="node" presStyleLbl="vennNode1" presStyleIdx="8" presStyleCnt="13" custRadScaleRad="101128" custRadScaleInc="87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B1B16A-76E6-4E5D-8509-AAE0890C6A9C}" type="pres">
      <dgm:prSet presAssocID="{29348BD2-58DC-4CD4-96B7-5280A36322DC}" presName="node" presStyleLbl="vennNode1" presStyleIdx="9" presStyleCnt="13" custRadScaleRad="97823" custRadScaleInc="-151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AA4D64E-8244-467F-843D-A5E9A4A070FC}" type="pres">
      <dgm:prSet presAssocID="{FAF59A32-444B-4118-81C1-99E244A8D1C3}" presName="node" presStyleLbl="vennNode1" presStyleIdx="10" presStyleCnt="1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FE3C9D7-C18C-489B-9F77-A58332D9E4F8}" type="pres">
      <dgm:prSet presAssocID="{5BAD89BF-F3A9-4F70-8377-892FE8873113}" presName="node" presStyleLbl="vennNode1" presStyleIdx="11" presStyleCnt="13" custRadScaleRad="99250" custRadScaleInc="-124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5C95094-27B2-4BC6-BDA7-39A5013C69DC}" type="pres">
      <dgm:prSet presAssocID="{981FE038-78D8-44DC-8001-EF8C15DD1D14}" presName="node" presStyleLbl="vennNode1" presStyleIdx="12" presStyleCnt="13" custRadScaleRad="104607" custRadScaleInc="-204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86FF9B93-D2D7-443C-8FF5-D4CCD8E1A94F}" type="presOf" srcId="{281A672C-9F35-4303-A52B-F1AB8329A555}" destId="{EB30B038-303D-4651-B8C8-6513A4E03EFD}" srcOrd="0" destOrd="0" presId="urn:microsoft.com/office/officeart/2005/8/layout/radial3"/>
    <dgm:cxn modelId="{9850D928-947E-415F-BBA1-6615F5BBEF3A}" srcId="{8129C8A6-3D7E-45F6-878C-F7B3F09F003E}" destId="{981FE038-78D8-44DC-8001-EF8C15DD1D14}" srcOrd="11" destOrd="0" parTransId="{5139D9AD-593B-4065-BE47-AF848734065B}" sibTransId="{A8553D0B-1664-4567-9904-56977BE382A0}"/>
    <dgm:cxn modelId="{1E5775D5-8D1F-4A6C-80D4-01BB711AA542}" type="presOf" srcId="{D8727DDA-54A3-4553-9670-BF251A03824D}" destId="{C8462E48-4068-40D9-86BC-A17EF6619BCA}" srcOrd="0" destOrd="0" presId="urn:microsoft.com/office/officeart/2005/8/layout/radial3"/>
    <dgm:cxn modelId="{EEB907EA-C147-4C27-B7F5-015CCA857E70}" type="presOf" srcId="{0F6A5CFE-AEBB-4BE6-8B9E-6B203BD2E2A2}" destId="{64976A8A-4D3E-43AF-A92D-D0104F94BA30}" srcOrd="0" destOrd="0" presId="urn:microsoft.com/office/officeart/2005/8/layout/radial3"/>
    <dgm:cxn modelId="{40353619-7F4A-4582-B588-2F3EBC9F1845}" srcId="{8129C8A6-3D7E-45F6-878C-F7B3F09F003E}" destId="{E7E57D17-37D7-4D7A-9A9A-47ABA879F497}" srcOrd="7" destOrd="0" parTransId="{926AED4B-C82B-45C5-B756-6E2A136E4908}" sibTransId="{AE6287C1-F5F3-4BA1-B97A-EDB7AF6F6334}"/>
    <dgm:cxn modelId="{D5CAFF79-D612-41BE-840D-734F2DBFD960}" type="presOf" srcId="{FAF59A32-444B-4118-81C1-99E244A8D1C3}" destId="{CAA4D64E-8244-467F-843D-A5E9A4A070FC}" srcOrd="0" destOrd="0" presId="urn:microsoft.com/office/officeart/2005/8/layout/radial3"/>
    <dgm:cxn modelId="{1BBB1CAF-B7B2-484E-8095-E88837471F30}" srcId="{8129C8A6-3D7E-45F6-878C-F7B3F09F003E}" destId="{7E018495-319D-4B8C-AF7F-EB8A8BE04805}" srcOrd="2" destOrd="0" parTransId="{6B196C4B-07EC-4752-84E6-553A26CC0D65}" sibTransId="{215B618D-45D1-4E4A-94D4-054404AF319A}"/>
    <dgm:cxn modelId="{B2F47BE3-0476-4AE0-9CC6-3650159625C6}" srcId="{EB2B800E-9CCB-4B33-9CFD-0C269B250034}" destId="{8129C8A6-3D7E-45F6-878C-F7B3F09F003E}" srcOrd="0" destOrd="0" parTransId="{5F5D13B3-B835-41EE-A4FE-4D679C7E36AB}" sibTransId="{C27620C1-DBEF-42A4-B9B7-B1F41D473558}"/>
    <dgm:cxn modelId="{4606DCFB-9EB6-4643-A8AD-C53B9F658D6E}" type="presOf" srcId="{63BFEC16-ED16-4D45-9B76-0ECE638136F8}" destId="{B1C462B5-1868-4728-BB63-3C2E7669370A}" srcOrd="0" destOrd="0" presId="urn:microsoft.com/office/officeart/2005/8/layout/radial3"/>
    <dgm:cxn modelId="{3246C4AF-7ED9-4551-A6E9-A04F1E02DD5F}" srcId="{8129C8A6-3D7E-45F6-878C-F7B3F09F003E}" destId="{5BAD89BF-F3A9-4F70-8377-892FE8873113}" srcOrd="10" destOrd="0" parTransId="{9DD0B07F-EFB2-4934-B0DA-1DE755D72F7D}" sibTransId="{17678731-B372-43A0-B13B-00DAB3CF61EA}"/>
    <dgm:cxn modelId="{5357D0E0-48E3-4597-86A3-E91C9584923E}" srcId="{8129C8A6-3D7E-45F6-878C-F7B3F09F003E}" destId="{0515907C-7D03-422F-AE3E-8F0D6C5F5BFF}" srcOrd="6" destOrd="0" parTransId="{4B04C2B6-EB98-4286-B5E2-E15E2B922744}" sibTransId="{D5F190F8-580E-4C78-9DD3-B619058CD7CA}"/>
    <dgm:cxn modelId="{A2E4F3EA-F2D9-46D3-9917-36275D79DC37}" type="presOf" srcId="{E7E57D17-37D7-4D7A-9A9A-47ABA879F497}" destId="{9E00C925-FB9F-4E59-A6A7-6F177BC0EDC4}" srcOrd="0" destOrd="0" presId="urn:microsoft.com/office/officeart/2005/8/layout/radial3"/>
    <dgm:cxn modelId="{D3B352F9-99DC-4D06-BE2F-7F653F80C4B2}" type="presOf" srcId="{29348BD2-58DC-4CD4-96B7-5280A36322DC}" destId="{9EB1B16A-76E6-4E5D-8509-AAE0890C6A9C}" srcOrd="0" destOrd="0" presId="urn:microsoft.com/office/officeart/2005/8/layout/radial3"/>
    <dgm:cxn modelId="{E88726F8-D582-40B0-B27B-1271AE3C8E97}" srcId="{8129C8A6-3D7E-45F6-878C-F7B3F09F003E}" destId="{FAF59A32-444B-4118-81C1-99E244A8D1C3}" srcOrd="9" destOrd="0" parTransId="{22C529AA-EEF6-4F7F-832E-B78A5CFE9DD4}" sibTransId="{238AE7ED-461B-4A49-AAA6-B979C261DBBE}"/>
    <dgm:cxn modelId="{BFBE9661-98B9-4A3D-BAC4-FB3CE97736CE}" type="presOf" srcId="{0515907C-7D03-422F-AE3E-8F0D6C5F5BFF}" destId="{51E7BEB6-5F83-4F69-9343-D1FF76357E4D}" srcOrd="0" destOrd="0" presId="urn:microsoft.com/office/officeart/2005/8/layout/radial3"/>
    <dgm:cxn modelId="{0B8BE58C-A5E8-42A7-9D95-19191E06BB2B}" type="presOf" srcId="{7E018495-319D-4B8C-AF7F-EB8A8BE04805}" destId="{082B1A40-2AF5-4980-AF30-425FC10B2576}" srcOrd="0" destOrd="0" presId="urn:microsoft.com/office/officeart/2005/8/layout/radial3"/>
    <dgm:cxn modelId="{B496B239-A774-420F-8D87-081A21E18C30}" srcId="{8129C8A6-3D7E-45F6-878C-F7B3F09F003E}" destId="{29348BD2-58DC-4CD4-96B7-5280A36322DC}" srcOrd="8" destOrd="0" parTransId="{13F5C3F2-1655-4EC8-8635-2DBBDBE247EA}" sibTransId="{092DAC78-C741-499B-BF70-738C72EA4D3E}"/>
    <dgm:cxn modelId="{3F69487B-AE84-448F-963F-E9DBD9B9DE45}" srcId="{8129C8A6-3D7E-45F6-878C-F7B3F09F003E}" destId="{D8727DDA-54A3-4553-9670-BF251A03824D}" srcOrd="5" destOrd="0" parTransId="{77529F55-8426-4404-9FFC-B0209A434437}" sibTransId="{EFA057E2-53E0-430A-A3AA-63645E18A229}"/>
    <dgm:cxn modelId="{C855CC92-F6F5-4925-8416-1FA9BC2394B3}" srcId="{8129C8A6-3D7E-45F6-878C-F7B3F09F003E}" destId="{0F6A5CFE-AEBB-4BE6-8B9E-6B203BD2E2A2}" srcOrd="1" destOrd="0" parTransId="{6C3F42CC-F68B-4054-BF72-59AED28799AA}" sibTransId="{D862CB55-4C2F-4AE5-98EE-B7A043253E2D}"/>
    <dgm:cxn modelId="{28716AC3-2231-456A-98B0-E61E3212189A}" srcId="{8129C8A6-3D7E-45F6-878C-F7B3F09F003E}" destId="{59DFE797-76FE-43AA-93E4-68FE3DFC7E53}" srcOrd="0" destOrd="0" parTransId="{CAA068F2-F9A1-4553-A922-5B4F6DBCFD8C}" sibTransId="{1712669E-8020-4498-9EB8-A7BC67C320E9}"/>
    <dgm:cxn modelId="{CE970F73-721D-4CD3-A3D6-95BBA5337BFA}" type="presOf" srcId="{59DFE797-76FE-43AA-93E4-68FE3DFC7E53}" destId="{DAC874BD-D946-462A-B6D4-01DD843BF958}" srcOrd="0" destOrd="0" presId="urn:microsoft.com/office/officeart/2005/8/layout/radial3"/>
    <dgm:cxn modelId="{C9BFE0CE-BA79-493A-A10F-73C1929575A6}" type="presOf" srcId="{8129C8A6-3D7E-45F6-878C-F7B3F09F003E}" destId="{CB2AFAC6-9213-4FC6-BD99-B0B0AE797C86}" srcOrd="0" destOrd="0" presId="urn:microsoft.com/office/officeart/2005/8/layout/radial3"/>
    <dgm:cxn modelId="{66A75660-D3E1-4A89-8686-90A71AE7D6C8}" type="presOf" srcId="{EB2B800E-9CCB-4B33-9CFD-0C269B250034}" destId="{3E6A9C02-264A-4D7B-B4B1-E13868E27DEC}" srcOrd="0" destOrd="0" presId="urn:microsoft.com/office/officeart/2005/8/layout/radial3"/>
    <dgm:cxn modelId="{3A47C359-5600-4CEE-BEC5-8436670E5124}" type="presOf" srcId="{981FE038-78D8-44DC-8001-EF8C15DD1D14}" destId="{F5C95094-27B2-4BC6-BDA7-39A5013C69DC}" srcOrd="0" destOrd="0" presId="urn:microsoft.com/office/officeart/2005/8/layout/radial3"/>
    <dgm:cxn modelId="{A24D28CA-2763-49A0-9D9F-139AD88CEF01}" srcId="{8129C8A6-3D7E-45F6-878C-F7B3F09F003E}" destId="{281A672C-9F35-4303-A52B-F1AB8329A555}" srcOrd="3" destOrd="0" parTransId="{E790642C-7656-4C97-A20D-AC857744F333}" sibTransId="{2E1E2076-937A-4786-AD8B-7B9E21AD25D5}"/>
    <dgm:cxn modelId="{BD9ED003-C0CB-4E4E-8651-E0E1F6BA9762}" srcId="{8129C8A6-3D7E-45F6-878C-F7B3F09F003E}" destId="{63BFEC16-ED16-4D45-9B76-0ECE638136F8}" srcOrd="4" destOrd="0" parTransId="{35D1D245-10F8-4C51-ABD0-9616A4849273}" sibTransId="{F23B653C-F4DD-4F09-A827-02F01A14029A}"/>
    <dgm:cxn modelId="{82BFBE5F-945C-42A0-8604-C59709B03EB5}" type="presOf" srcId="{5BAD89BF-F3A9-4F70-8377-892FE8873113}" destId="{AFE3C9D7-C18C-489B-9F77-A58332D9E4F8}" srcOrd="0" destOrd="0" presId="urn:microsoft.com/office/officeart/2005/8/layout/radial3"/>
    <dgm:cxn modelId="{FA81400A-4FF4-4FCA-96BE-09D09878A556}" type="presParOf" srcId="{3E6A9C02-264A-4D7B-B4B1-E13868E27DEC}" destId="{C13F5644-8753-4A2E-A8BE-4C3225B9A39A}" srcOrd="0" destOrd="0" presId="urn:microsoft.com/office/officeart/2005/8/layout/radial3"/>
    <dgm:cxn modelId="{A2A16129-BF09-4B27-A513-3C823F87CFA4}" type="presParOf" srcId="{C13F5644-8753-4A2E-A8BE-4C3225B9A39A}" destId="{CB2AFAC6-9213-4FC6-BD99-B0B0AE797C86}" srcOrd="0" destOrd="0" presId="urn:microsoft.com/office/officeart/2005/8/layout/radial3"/>
    <dgm:cxn modelId="{A49248BC-CD41-4D02-B032-DC35353EB795}" type="presParOf" srcId="{C13F5644-8753-4A2E-A8BE-4C3225B9A39A}" destId="{DAC874BD-D946-462A-B6D4-01DD843BF958}" srcOrd="1" destOrd="0" presId="urn:microsoft.com/office/officeart/2005/8/layout/radial3"/>
    <dgm:cxn modelId="{21DC585B-190A-4C98-97EC-C74DC9BCC427}" type="presParOf" srcId="{C13F5644-8753-4A2E-A8BE-4C3225B9A39A}" destId="{64976A8A-4D3E-43AF-A92D-D0104F94BA30}" srcOrd="2" destOrd="0" presId="urn:microsoft.com/office/officeart/2005/8/layout/radial3"/>
    <dgm:cxn modelId="{4CD59044-77CA-4A85-B00E-C71B0D98AE92}" type="presParOf" srcId="{C13F5644-8753-4A2E-A8BE-4C3225B9A39A}" destId="{082B1A40-2AF5-4980-AF30-425FC10B2576}" srcOrd="3" destOrd="0" presId="urn:microsoft.com/office/officeart/2005/8/layout/radial3"/>
    <dgm:cxn modelId="{164FB54F-5B0F-434D-B745-2D8EA8200BF2}" type="presParOf" srcId="{C13F5644-8753-4A2E-A8BE-4C3225B9A39A}" destId="{EB30B038-303D-4651-B8C8-6513A4E03EFD}" srcOrd="4" destOrd="0" presId="urn:microsoft.com/office/officeart/2005/8/layout/radial3"/>
    <dgm:cxn modelId="{B9B694AA-F4F2-46C2-820E-E2B4A0538627}" type="presParOf" srcId="{C13F5644-8753-4A2E-A8BE-4C3225B9A39A}" destId="{B1C462B5-1868-4728-BB63-3C2E7669370A}" srcOrd="5" destOrd="0" presId="urn:microsoft.com/office/officeart/2005/8/layout/radial3"/>
    <dgm:cxn modelId="{88BFFA38-4981-4889-A306-FBA3DA48904A}" type="presParOf" srcId="{C13F5644-8753-4A2E-A8BE-4C3225B9A39A}" destId="{C8462E48-4068-40D9-86BC-A17EF6619BCA}" srcOrd="6" destOrd="0" presId="urn:microsoft.com/office/officeart/2005/8/layout/radial3"/>
    <dgm:cxn modelId="{77DAA16E-64F0-464B-A364-73F7735A1122}" type="presParOf" srcId="{C13F5644-8753-4A2E-A8BE-4C3225B9A39A}" destId="{51E7BEB6-5F83-4F69-9343-D1FF76357E4D}" srcOrd="7" destOrd="0" presId="urn:microsoft.com/office/officeart/2005/8/layout/radial3"/>
    <dgm:cxn modelId="{3DFFADC2-8E7A-440C-926F-64369C471218}" type="presParOf" srcId="{C13F5644-8753-4A2E-A8BE-4C3225B9A39A}" destId="{9E00C925-FB9F-4E59-A6A7-6F177BC0EDC4}" srcOrd="8" destOrd="0" presId="urn:microsoft.com/office/officeart/2005/8/layout/radial3"/>
    <dgm:cxn modelId="{AFD295BA-4B32-4679-B99A-185204A7CCDB}" type="presParOf" srcId="{C13F5644-8753-4A2E-A8BE-4C3225B9A39A}" destId="{9EB1B16A-76E6-4E5D-8509-AAE0890C6A9C}" srcOrd="9" destOrd="0" presId="urn:microsoft.com/office/officeart/2005/8/layout/radial3"/>
    <dgm:cxn modelId="{DFF1E5F4-1F43-4543-9813-299D30B3B1A2}" type="presParOf" srcId="{C13F5644-8753-4A2E-A8BE-4C3225B9A39A}" destId="{CAA4D64E-8244-467F-843D-A5E9A4A070FC}" srcOrd="10" destOrd="0" presId="urn:microsoft.com/office/officeart/2005/8/layout/radial3"/>
    <dgm:cxn modelId="{47266599-0038-4C6E-A8B5-6FA68B8AE765}" type="presParOf" srcId="{C13F5644-8753-4A2E-A8BE-4C3225B9A39A}" destId="{AFE3C9D7-C18C-489B-9F77-A58332D9E4F8}" srcOrd="11" destOrd="0" presId="urn:microsoft.com/office/officeart/2005/8/layout/radial3"/>
    <dgm:cxn modelId="{CF36BA41-5842-4CBC-8EEC-08348B39A770}" type="presParOf" srcId="{C13F5644-8753-4A2E-A8BE-4C3225B9A39A}" destId="{F5C95094-27B2-4BC6-BDA7-39A5013C69DC}" srcOrd="12" destOrd="0" presId="urn:microsoft.com/office/officeart/2005/8/layout/radial3"/>
  </dgm:cxnLst>
  <dgm:bg>
    <a:effectLst>
      <a:outerShdw blurRad="50800" dist="50800" dir="5400000" algn="ctr" rotWithShape="0">
        <a:srgbClr val="FF0000"/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AFAC6-9213-4FC6-BD99-B0B0AE797C86}">
      <dsp:nvSpPr>
        <dsp:cNvPr id="0" name=""/>
        <dsp:cNvSpPr/>
      </dsp:nvSpPr>
      <dsp:spPr>
        <a:xfrm>
          <a:off x="2816793" y="1744947"/>
          <a:ext cx="3348632" cy="33486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b="1" kern="1200" dirty="0" smtClean="0"/>
            <a:t>G</a:t>
          </a:r>
          <a:r>
            <a:rPr lang="tr-TR" sz="3200" b="1" kern="1200" dirty="0" err="1" smtClean="0"/>
            <a:t>eriatrik</a:t>
          </a:r>
          <a:r>
            <a:rPr lang="tr-TR" sz="3200" b="1" kern="1200" dirty="0" smtClean="0"/>
            <a:t> Sendromlar</a:t>
          </a:r>
          <a:endParaRPr lang="id-ID" sz="3200" b="1" kern="1200" dirty="0"/>
        </a:p>
      </dsp:txBody>
      <dsp:txXfrm>
        <a:off x="3307189" y="2235343"/>
        <a:ext cx="2367840" cy="2367840"/>
      </dsp:txXfrm>
    </dsp:sp>
    <dsp:sp modelId="{DAC874BD-D946-462A-B6D4-01DD843BF958}">
      <dsp:nvSpPr>
        <dsp:cNvPr id="0" name=""/>
        <dsp:cNvSpPr/>
      </dsp:nvSpPr>
      <dsp:spPr>
        <a:xfrm>
          <a:off x="3719153" y="2409"/>
          <a:ext cx="1674316" cy="1674316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err="1" smtClean="0"/>
            <a:t>Malnütrisyon</a:t>
          </a:r>
          <a:endParaRPr lang="id-ID" sz="1500" b="1" kern="1200" dirty="0"/>
        </a:p>
      </dsp:txBody>
      <dsp:txXfrm>
        <a:off x="3964351" y="247607"/>
        <a:ext cx="1183920" cy="1183920"/>
      </dsp:txXfrm>
    </dsp:sp>
    <dsp:sp modelId="{64976A8A-4D3E-43AF-A92D-D0104F94BA30}">
      <dsp:nvSpPr>
        <dsp:cNvPr id="0" name=""/>
        <dsp:cNvSpPr/>
      </dsp:nvSpPr>
      <dsp:spPr>
        <a:xfrm>
          <a:off x="4932041" y="476683"/>
          <a:ext cx="1674316" cy="1674316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i="1" kern="1200" dirty="0" smtClean="0"/>
            <a:t>Bası yaraları</a:t>
          </a:r>
          <a:r>
            <a:rPr lang="id-ID" sz="1500" b="1" i="1" kern="1200" dirty="0" smtClean="0"/>
            <a:t> </a:t>
          </a:r>
          <a:endParaRPr lang="id-ID" sz="1500" b="1" i="1" kern="1200" dirty="0"/>
        </a:p>
      </dsp:txBody>
      <dsp:txXfrm>
        <a:off x="5177239" y="721881"/>
        <a:ext cx="1183920" cy="1183920"/>
      </dsp:txXfrm>
    </dsp:sp>
    <dsp:sp modelId="{082B1A40-2AF5-4980-AF30-425FC10B2576}">
      <dsp:nvSpPr>
        <dsp:cNvPr id="0" name=""/>
        <dsp:cNvSpPr/>
      </dsp:nvSpPr>
      <dsp:spPr>
        <a:xfrm>
          <a:off x="5961667" y="1297125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Kırılganlık</a:t>
          </a:r>
          <a:endParaRPr lang="id-ID" sz="1500" b="1" kern="1200" dirty="0" smtClean="0"/>
        </a:p>
      </dsp:txBody>
      <dsp:txXfrm>
        <a:off x="6206865" y="1542323"/>
        <a:ext cx="1183920" cy="1183920"/>
      </dsp:txXfrm>
    </dsp:sp>
    <dsp:sp modelId="{EB30B038-303D-4651-B8C8-6513A4E03EFD}">
      <dsp:nvSpPr>
        <dsp:cNvPr id="0" name=""/>
        <dsp:cNvSpPr/>
      </dsp:nvSpPr>
      <dsp:spPr>
        <a:xfrm>
          <a:off x="6303027" y="2580750"/>
          <a:ext cx="1737069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err="1" smtClean="0"/>
            <a:t>Polifarmasi</a:t>
          </a:r>
          <a:endParaRPr lang="id-ID" sz="1500" b="1" kern="1200" dirty="0" smtClean="0"/>
        </a:p>
      </dsp:txBody>
      <dsp:txXfrm>
        <a:off x="6557415" y="2825948"/>
        <a:ext cx="1228293" cy="1183920"/>
      </dsp:txXfrm>
    </dsp:sp>
    <dsp:sp modelId="{B1C462B5-1868-4728-BB63-3C2E7669370A}">
      <dsp:nvSpPr>
        <dsp:cNvPr id="0" name=""/>
        <dsp:cNvSpPr/>
      </dsp:nvSpPr>
      <dsp:spPr>
        <a:xfrm>
          <a:off x="5961667" y="3886557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Uykusuzluk</a:t>
          </a:r>
          <a:endParaRPr lang="id-ID" sz="1500" b="1" kern="1200" dirty="0" smtClean="0"/>
        </a:p>
      </dsp:txBody>
      <dsp:txXfrm>
        <a:off x="6206865" y="4131755"/>
        <a:ext cx="1183920" cy="1183920"/>
      </dsp:txXfrm>
    </dsp:sp>
    <dsp:sp modelId="{C8462E48-4068-40D9-86BC-A17EF6619BCA}">
      <dsp:nvSpPr>
        <dsp:cNvPr id="0" name=""/>
        <dsp:cNvSpPr/>
      </dsp:nvSpPr>
      <dsp:spPr>
        <a:xfrm>
          <a:off x="5220080" y="4869163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/>
            <a:t>Demans</a:t>
          </a:r>
          <a:endParaRPr lang="id-ID" sz="1400" b="1" kern="1200" dirty="0" smtClean="0"/>
        </a:p>
      </dsp:txBody>
      <dsp:txXfrm>
        <a:off x="5465278" y="5114361"/>
        <a:ext cx="1183920" cy="1183920"/>
      </dsp:txXfrm>
    </dsp:sp>
    <dsp:sp modelId="{51E7BEB6-5F83-4F69-9343-D1FF76357E4D}">
      <dsp:nvSpPr>
        <dsp:cNvPr id="0" name=""/>
        <dsp:cNvSpPr/>
      </dsp:nvSpPr>
      <dsp:spPr>
        <a:xfrm>
          <a:off x="3923933" y="5013172"/>
          <a:ext cx="1674316" cy="1674316"/>
        </a:xfrm>
        <a:prstGeom prst="ellipse">
          <a:avLst/>
        </a:prstGeom>
        <a:solidFill>
          <a:schemeClr val="accent1">
            <a:lumMod val="60000"/>
            <a:lumOff val="40000"/>
            <a:alpha val="71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İşitme  kaybı</a:t>
          </a:r>
          <a:endParaRPr lang="id-ID" sz="1400" b="1" kern="1200" dirty="0" smtClean="0"/>
        </a:p>
      </dsp:txBody>
      <dsp:txXfrm>
        <a:off x="4169131" y="5258370"/>
        <a:ext cx="1183920" cy="1183920"/>
      </dsp:txXfrm>
    </dsp:sp>
    <dsp:sp modelId="{9E00C925-FB9F-4E59-A6A7-6F177BC0EDC4}">
      <dsp:nvSpPr>
        <dsp:cNvPr id="0" name=""/>
        <dsp:cNvSpPr/>
      </dsp:nvSpPr>
      <dsp:spPr>
        <a:xfrm>
          <a:off x="2399492" y="4853649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Görme kaybı</a:t>
          </a:r>
          <a:endParaRPr lang="id-ID" sz="1400" b="1" kern="1200" dirty="0" smtClean="0"/>
        </a:p>
      </dsp:txBody>
      <dsp:txXfrm>
        <a:off x="2644690" y="5098847"/>
        <a:ext cx="1183920" cy="1183920"/>
      </dsp:txXfrm>
    </dsp:sp>
    <dsp:sp modelId="{9EB1B16A-76E6-4E5D-8509-AAE0890C6A9C}">
      <dsp:nvSpPr>
        <dsp:cNvPr id="0" name=""/>
        <dsp:cNvSpPr/>
      </dsp:nvSpPr>
      <dsp:spPr>
        <a:xfrm>
          <a:off x="1535561" y="3875710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err="1" smtClean="0"/>
            <a:t>İnkontinans</a:t>
          </a:r>
          <a:endParaRPr lang="id-ID" sz="1500" b="1" kern="1200" dirty="0" smtClean="0"/>
        </a:p>
      </dsp:txBody>
      <dsp:txXfrm>
        <a:off x="1780759" y="4120908"/>
        <a:ext cx="1183920" cy="1183920"/>
      </dsp:txXfrm>
    </dsp:sp>
    <dsp:sp modelId="{CAA4D64E-8244-467F-843D-A5E9A4A070FC}">
      <dsp:nvSpPr>
        <dsp:cNvPr id="0" name=""/>
        <dsp:cNvSpPr/>
      </dsp:nvSpPr>
      <dsp:spPr>
        <a:xfrm>
          <a:off x="1129721" y="2591841"/>
          <a:ext cx="1674316" cy="1674316"/>
        </a:xfrm>
        <a:prstGeom prst="ellipse">
          <a:avLst/>
        </a:prstGeom>
        <a:solidFill>
          <a:schemeClr val="accent1">
            <a:lumMod val="60000"/>
            <a:lumOff val="40000"/>
            <a:alpha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Dengesizlik ve düşme</a:t>
          </a:r>
          <a:endParaRPr lang="id-ID" sz="1500" b="1" kern="1200" dirty="0" smtClean="0"/>
        </a:p>
      </dsp:txBody>
      <dsp:txXfrm>
        <a:off x="1374919" y="2837039"/>
        <a:ext cx="1183920" cy="1183920"/>
      </dsp:txXfrm>
    </dsp:sp>
    <dsp:sp modelId="{AFE3C9D7-C18C-489B-9F77-A58332D9E4F8}">
      <dsp:nvSpPr>
        <dsp:cNvPr id="0" name=""/>
        <dsp:cNvSpPr/>
      </dsp:nvSpPr>
      <dsp:spPr>
        <a:xfrm>
          <a:off x="1414710" y="1454080"/>
          <a:ext cx="1674316" cy="1674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err="1" smtClean="0"/>
            <a:t>İmmobilite</a:t>
          </a:r>
          <a:endParaRPr lang="id-ID" sz="1500" b="1" kern="1200" dirty="0" smtClean="0"/>
        </a:p>
      </dsp:txBody>
      <dsp:txXfrm>
        <a:off x="1659908" y="1699278"/>
        <a:ext cx="1183920" cy="1183920"/>
      </dsp:txXfrm>
    </dsp:sp>
    <dsp:sp modelId="{F5C95094-27B2-4BC6-BDA7-39A5013C69DC}">
      <dsp:nvSpPr>
        <dsp:cNvPr id="0" name=""/>
        <dsp:cNvSpPr/>
      </dsp:nvSpPr>
      <dsp:spPr>
        <a:xfrm>
          <a:off x="2339749" y="260651"/>
          <a:ext cx="1674316" cy="1674316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err="1" smtClean="0"/>
            <a:t>Deliriyum</a:t>
          </a:r>
          <a:endParaRPr lang="id-ID" sz="1500" b="1" kern="1200" dirty="0" smtClean="0"/>
        </a:p>
      </dsp:txBody>
      <dsp:txXfrm>
        <a:off x="2584947" y="505849"/>
        <a:ext cx="1183920" cy="118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7D233-DE32-411E-AF57-8BC64EA8020D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56E6-5753-41B5-B3AE-652AF95B12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57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0C666-A058-4E8F-9C0D-BB83DC27DFA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46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7.9.2020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DELİRYUM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Prof. Dr. Sevgi ARAS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AÜTF- Geriatri BD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4" name="Picture 2" descr="https://encrypted-tbn0.gstatic.com/images?q=tbn:ANd9GcQFB7e3zyIeLA1qSZsPFKWb_AHQRTgCDq7UCAuOB-4Y3b-fV7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173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nkara_tip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25188"/>
            <a:ext cx="2224906" cy="236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07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83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altLang="tr-TR" b="1" dirty="0" err="1">
                <a:solidFill>
                  <a:srgbClr val="FF0000"/>
                </a:solidFill>
              </a:rPr>
              <a:t>Deliryum</a:t>
            </a:r>
            <a:r>
              <a:rPr lang="tr-TR" altLang="tr-TR" b="1" dirty="0">
                <a:solidFill>
                  <a:srgbClr val="FF0000"/>
                </a:solidFill>
              </a:rPr>
              <a:t> (Akut </a:t>
            </a:r>
            <a:r>
              <a:rPr lang="tr-TR" altLang="tr-TR" b="1" dirty="0" err="1">
                <a:solidFill>
                  <a:srgbClr val="FF0000"/>
                </a:solidFill>
              </a:rPr>
              <a:t>konfüzyonel</a:t>
            </a:r>
            <a:r>
              <a:rPr lang="tr-TR" altLang="tr-TR" b="1" dirty="0">
                <a:solidFill>
                  <a:srgbClr val="FF0000"/>
                </a:solidFill>
              </a:rPr>
              <a:t> </a:t>
            </a:r>
            <a:r>
              <a:rPr lang="tr-TR" altLang="tr-TR" b="1" dirty="0" smtClean="0">
                <a:solidFill>
                  <a:srgbClr val="FF0000"/>
                </a:solidFill>
              </a:rPr>
              <a:t>durum)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tr-TR" altLang="tr-TR" dirty="0"/>
          </a:p>
          <a:p>
            <a:pPr marL="0" indent="0">
              <a:lnSpc>
                <a:spcPct val="90000"/>
              </a:lnSpc>
              <a:buNone/>
            </a:pPr>
            <a:endParaRPr lang="tr-TR" altLang="tr-TR" sz="45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4500" b="1" dirty="0"/>
              <a:t>Dikkat, algı, oryantasyon ve düşünce içeriği bozuk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45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4500" b="1" dirty="0"/>
              <a:t>Davranışsal ve uyku - uyanıklık bozuklukları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45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4500" b="1" dirty="0"/>
              <a:t>Dalgalı seyir tipiktir.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45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4500" b="1" dirty="0"/>
              <a:t>Altta yatan bir patoloji vardır. (Genellikle dahili bir problem)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45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4500" b="1" dirty="0"/>
              <a:t>Potansiyel olarak </a:t>
            </a:r>
            <a:r>
              <a:rPr lang="tr-TR" altLang="tr-TR" sz="4500" b="1" dirty="0">
                <a:solidFill>
                  <a:srgbClr val="FF0000"/>
                </a:solidFill>
              </a:rPr>
              <a:t>önlenebilir</a:t>
            </a:r>
          </a:p>
          <a:p>
            <a:pPr>
              <a:lnSpc>
                <a:spcPct val="90000"/>
              </a:lnSpc>
            </a:pPr>
            <a:endParaRPr lang="tr-TR" altLang="tr-TR" sz="4400" i="1" dirty="0" smtClean="0"/>
          </a:p>
          <a:p>
            <a:pPr>
              <a:lnSpc>
                <a:spcPct val="90000"/>
              </a:lnSpc>
            </a:pPr>
            <a:r>
              <a:rPr lang="tr-TR" altLang="tr-TR" sz="4400" i="1" dirty="0" err="1" smtClean="0"/>
              <a:t>Deliryumu</a:t>
            </a:r>
            <a:r>
              <a:rPr lang="tr-TR" altLang="tr-TR" sz="4400" i="1" dirty="0" smtClean="0"/>
              <a:t> </a:t>
            </a:r>
            <a:r>
              <a:rPr lang="tr-TR" altLang="tr-TR" sz="4400" i="1" dirty="0"/>
              <a:t>olan hastaların %50’de </a:t>
            </a:r>
            <a:r>
              <a:rPr lang="tr-TR" altLang="tr-TR" sz="4400" i="1" dirty="0" err="1"/>
              <a:t>demans</a:t>
            </a:r>
            <a:endParaRPr lang="tr-TR" altLang="tr-TR" sz="4400" i="1" dirty="0"/>
          </a:p>
          <a:p>
            <a:pPr marL="0" indent="0">
              <a:lnSpc>
                <a:spcPct val="90000"/>
              </a:lnSpc>
              <a:buNone/>
            </a:pPr>
            <a:endParaRPr lang="tr-TR" altLang="tr-TR" sz="4400" i="1" dirty="0"/>
          </a:p>
          <a:p>
            <a:pPr>
              <a:lnSpc>
                <a:spcPct val="90000"/>
              </a:lnSpc>
            </a:pPr>
            <a:r>
              <a:rPr lang="tr-TR" altLang="tr-TR" sz="4400" i="1" dirty="0" err="1"/>
              <a:t>Demanslı</a:t>
            </a:r>
            <a:r>
              <a:rPr lang="tr-TR" altLang="tr-TR" sz="4400" i="1" dirty="0"/>
              <a:t> hastalarda risk 2-5 kat yüksek</a:t>
            </a:r>
          </a:p>
          <a:p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57537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img.medscape.com/article/590/462/590462-fi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324528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84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Deliryum</a:t>
            </a:r>
            <a:r>
              <a:rPr lang="tr-TR" b="1" dirty="0" smtClean="0">
                <a:solidFill>
                  <a:srgbClr val="FF0000"/>
                </a:solidFill>
              </a:rPr>
              <a:t> nedenleri: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tr-TR" altLang="tr-TR" sz="3600" dirty="0" smtClean="0"/>
              <a:t> </a:t>
            </a:r>
            <a:r>
              <a:rPr lang="tr-TR" altLang="tr-TR" sz="3600" b="1" dirty="0" err="1" smtClean="0"/>
              <a:t>Drugs</a:t>
            </a:r>
            <a:r>
              <a:rPr lang="tr-TR" altLang="tr-TR" sz="3600" b="1" dirty="0" smtClean="0"/>
              <a:t> (</a:t>
            </a:r>
            <a:r>
              <a:rPr lang="tr-TR" altLang="tr-TR" sz="3600" b="1" dirty="0" err="1" smtClean="0"/>
              <a:t>ilaçlar:SSS</a:t>
            </a:r>
            <a:r>
              <a:rPr lang="tr-TR" altLang="tr-TR" sz="3600" b="1" dirty="0" smtClean="0"/>
              <a:t> etkili , </a:t>
            </a:r>
            <a:r>
              <a:rPr lang="tr-TR" altLang="tr-TR" sz="3600" b="1" dirty="0" err="1" smtClean="0"/>
              <a:t>antiaritmik</a:t>
            </a:r>
            <a:r>
              <a:rPr lang="tr-TR" altLang="tr-TR" sz="3600" b="1" dirty="0" smtClean="0"/>
              <a:t>, </a:t>
            </a:r>
            <a:r>
              <a:rPr lang="tr-TR" altLang="tr-TR" sz="3600" b="1" dirty="0" err="1" smtClean="0"/>
              <a:t>digoksin</a:t>
            </a:r>
            <a:r>
              <a:rPr lang="tr-TR" altLang="tr-TR" sz="3600" b="1" dirty="0" smtClean="0"/>
              <a:t>, </a:t>
            </a:r>
            <a:r>
              <a:rPr lang="tr-TR" altLang="tr-TR" sz="3600" b="1" dirty="0" err="1" smtClean="0">
                <a:solidFill>
                  <a:srgbClr val="FF0000"/>
                </a:solidFill>
              </a:rPr>
              <a:t>antikoliner</a:t>
            </a:r>
            <a:r>
              <a:rPr lang="tr-TR" altLang="tr-TR" sz="3600" b="1" dirty="0" smtClean="0">
                <a:solidFill>
                  <a:srgbClr val="FF0000"/>
                </a:solidFill>
              </a:rPr>
              <a:t>.)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tr-TR" altLang="tr-TR" sz="3600" b="1" dirty="0" smtClean="0">
                <a:solidFill>
                  <a:srgbClr val="0070C0"/>
                </a:solidFill>
              </a:rPr>
              <a:t> </a:t>
            </a:r>
            <a:r>
              <a:rPr lang="tr-TR" altLang="tr-TR" sz="3600" b="1" dirty="0" err="1" smtClean="0"/>
              <a:t>Emosyonel</a:t>
            </a:r>
            <a:r>
              <a:rPr lang="tr-TR" altLang="tr-TR" sz="3600" b="1" dirty="0" smtClean="0"/>
              <a:t> problemler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Low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oxygenation</a:t>
            </a:r>
            <a:r>
              <a:rPr lang="tr-TR" altLang="tr-TR" sz="3600" b="1" dirty="0" smtClean="0"/>
              <a:t> (</a:t>
            </a:r>
            <a:r>
              <a:rPr lang="tr-TR" altLang="tr-TR" sz="3600" b="1" dirty="0" err="1" smtClean="0"/>
              <a:t>kardiyopulmoner</a:t>
            </a:r>
            <a:r>
              <a:rPr lang="tr-TR" altLang="tr-TR" sz="3600" b="1" dirty="0" smtClean="0"/>
              <a:t> hastalıklar)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Infection</a:t>
            </a:r>
            <a:r>
              <a:rPr lang="tr-TR" altLang="tr-TR" sz="3600" b="1" dirty="0" smtClean="0"/>
              <a:t> (Enfeksiyonlar)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Retention</a:t>
            </a:r>
            <a:r>
              <a:rPr lang="tr-TR" altLang="tr-TR" sz="3600" b="1" dirty="0" smtClean="0"/>
              <a:t> of </a:t>
            </a:r>
            <a:r>
              <a:rPr lang="tr-TR" altLang="tr-TR" sz="3600" b="1" dirty="0" err="1" smtClean="0"/>
              <a:t>urine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or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feces</a:t>
            </a:r>
            <a:r>
              <a:rPr lang="tr-TR" altLang="tr-TR" sz="3600" b="1" dirty="0" smtClean="0"/>
              <a:t> (idrar- </a:t>
            </a:r>
            <a:r>
              <a:rPr lang="tr-TR" altLang="tr-TR" sz="3600" b="1" dirty="0" err="1" smtClean="0"/>
              <a:t>gayta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retansiyonu</a:t>
            </a:r>
            <a:r>
              <a:rPr lang="tr-TR" altLang="tr-TR" sz="3600" b="1" dirty="0" smtClean="0"/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Intrakraniyal</a:t>
            </a:r>
            <a:r>
              <a:rPr lang="tr-TR" altLang="tr-TR" sz="3600" b="1" dirty="0" smtClean="0"/>
              <a:t> problemler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Undernutrition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or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dehydration</a:t>
            </a:r>
            <a:r>
              <a:rPr lang="tr-TR" altLang="tr-TR" sz="3600" b="1" dirty="0" smtClean="0"/>
              <a:t> (</a:t>
            </a:r>
            <a:r>
              <a:rPr lang="tr-TR" altLang="tr-TR" sz="3600" b="1" dirty="0" err="1" smtClean="0"/>
              <a:t>malnütrisyon</a:t>
            </a:r>
            <a:r>
              <a:rPr lang="tr-TR" altLang="tr-TR" sz="3600" b="1" dirty="0" smtClean="0"/>
              <a:t>- </a:t>
            </a:r>
            <a:r>
              <a:rPr lang="tr-TR" altLang="tr-TR" sz="3600" b="1" dirty="0" err="1" smtClean="0"/>
              <a:t>dehidratasyon</a:t>
            </a:r>
            <a:r>
              <a:rPr lang="tr-TR" altLang="tr-TR" sz="3600" b="1" dirty="0" smtClean="0"/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altLang="tr-TR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Metabolic</a:t>
            </a:r>
            <a:r>
              <a:rPr lang="tr-TR" altLang="tr-TR" sz="3600" b="1" dirty="0" smtClean="0"/>
              <a:t> problemler (elektrolit bozuklukları, </a:t>
            </a:r>
            <a:r>
              <a:rPr lang="tr-TR" altLang="tr-TR" sz="3600" b="1" dirty="0" err="1" smtClean="0"/>
              <a:t>hipo</a:t>
            </a:r>
            <a:r>
              <a:rPr lang="tr-TR" altLang="tr-TR" sz="3600" b="1" dirty="0" smtClean="0"/>
              <a:t>-</a:t>
            </a:r>
            <a:r>
              <a:rPr lang="tr-TR" altLang="tr-TR" sz="3600" b="1" dirty="0" err="1" smtClean="0"/>
              <a:t>hiperglisemi</a:t>
            </a:r>
            <a:r>
              <a:rPr lang="tr-TR" altLang="tr-TR" sz="3600" b="1" dirty="0" smtClean="0"/>
              <a:t>, </a:t>
            </a:r>
            <a:r>
              <a:rPr lang="tr-TR" altLang="tr-TR" sz="3600" b="1" dirty="0" err="1" smtClean="0"/>
              <a:t>tiroid</a:t>
            </a:r>
            <a:r>
              <a:rPr lang="tr-TR" altLang="tr-TR" sz="3600" b="1" dirty="0" smtClean="0"/>
              <a:t>  fonksiyon bozuklukları…)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1742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8408" y="-17140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İlaçlar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64704"/>
            <a:ext cx="9132664" cy="6093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A   </a:t>
            </a:r>
            <a:r>
              <a:rPr lang="tr-TR" sz="2400" dirty="0" err="1" smtClean="0"/>
              <a:t>Antiparkinson</a:t>
            </a:r>
            <a:r>
              <a:rPr lang="tr-TR" sz="2400" dirty="0" smtClean="0"/>
              <a:t> </a:t>
            </a:r>
            <a:r>
              <a:rPr lang="tr-TR" sz="2400" dirty="0" err="1" smtClean="0"/>
              <a:t>drug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C</a:t>
            </a:r>
            <a:r>
              <a:rPr lang="tr-TR" sz="2400" dirty="0" smtClean="0"/>
              <a:t>   </a:t>
            </a:r>
            <a:r>
              <a:rPr lang="tr-TR" sz="2400" dirty="0" err="1" smtClean="0"/>
              <a:t>Corticosteroids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U   </a:t>
            </a:r>
            <a:r>
              <a:rPr lang="tr-TR" sz="2400" dirty="0" err="1" smtClean="0"/>
              <a:t>Urinary</a:t>
            </a:r>
            <a:r>
              <a:rPr lang="tr-TR" sz="2400" dirty="0" smtClean="0"/>
              <a:t> </a:t>
            </a:r>
            <a:r>
              <a:rPr lang="tr-TR" sz="2400" dirty="0" err="1" smtClean="0"/>
              <a:t>incontinence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T    </a:t>
            </a:r>
            <a:r>
              <a:rPr lang="tr-TR" sz="2400" dirty="0" err="1" smtClean="0"/>
              <a:t>Theophylline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E    </a:t>
            </a:r>
            <a:r>
              <a:rPr lang="tr-TR" sz="2400" dirty="0" err="1" smtClean="0"/>
              <a:t>Emptying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r>
              <a:rPr lang="tr-TR" sz="2400" dirty="0" smtClean="0"/>
              <a:t> (</a:t>
            </a:r>
            <a:r>
              <a:rPr lang="tr-TR" sz="2400" dirty="0" err="1" smtClean="0"/>
              <a:t>metoclopramide</a:t>
            </a:r>
            <a:r>
              <a:rPr lang="tr-TR" sz="2400" dirty="0"/>
              <a:t> </a:t>
            </a:r>
            <a:r>
              <a:rPr lang="tr-TR" sz="2400" dirty="0" err="1" smtClean="0"/>
              <a:t>vs</a:t>
            </a:r>
            <a:r>
              <a:rPr lang="tr-TR" sz="2400" dirty="0" smtClean="0"/>
              <a:t>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C    </a:t>
            </a:r>
            <a:r>
              <a:rPr lang="tr-TR" sz="2400" dirty="0" err="1" smtClean="0"/>
              <a:t>Cariovascular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H    </a:t>
            </a:r>
            <a:r>
              <a:rPr lang="tr-TR" sz="2400" dirty="0" smtClean="0"/>
              <a:t>H2 </a:t>
            </a:r>
            <a:r>
              <a:rPr lang="tr-TR" sz="2400" dirty="0" err="1" smtClean="0"/>
              <a:t>blockers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A    </a:t>
            </a:r>
            <a:r>
              <a:rPr lang="tr-TR" sz="2400" dirty="0" err="1" smtClean="0"/>
              <a:t>Antibiotics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N    </a:t>
            </a:r>
            <a:r>
              <a:rPr lang="tr-TR" sz="2400" dirty="0" smtClean="0"/>
              <a:t>NSAID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G    </a:t>
            </a:r>
            <a:r>
              <a:rPr lang="tr-TR" sz="2400" dirty="0" err="1" smtClean="0"/>
              <a:t>Geropsychiatry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E     </a:t>
            </a:r>
            <a:r>
              <a:rPr lang="tr-TR" sz="2400" dirty="0" smtClean="0"/>
              <a:t>ENT </a:t>
            </a:r>
            <a:r>
              <a:rPr lang="tr-TR" sz="2400" dirty="0" err="1" smtClean="0"/>
              <a:t>drug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I      </a:t>
            </a:r>
            <a:r>
              <a:rPr lang="tr-TR" sz="2400" dirty="0" err="1" smtClean="0"/>
              <a:t>Insomnia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N    </a:t>
            </a:r>
            <a:r>
              <a:rPr lang="tr-TR" sz="2400" dirty="0" err="1" smtClean="0"/>
              <a:t>Narcotics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M   </a:t>
            </a:r>
            <a:r>
              <a:rPr lang="tr-TR" sz="2400" dirty="0" err="1" smtClean="0"/>
              <a:t>Muscle</a:t>
            </a:r>
            <a:r>
              <a:rPr lang="tr-TR" sz="2400" dirty="0" smtClean="0"/>
              <a:t> </a:t>
            </a:r>
            <a:r>
              <a:rPr lang="tr-TR" sz="2400" dirty="0" err="1" smtClean="0"/>
              <a:t>relaxants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S     </a:t>
            </a:r>
            <a:r>
              <a:rPr lang="tr-TR" sz="2400" dirty="0" err="1" smtClean="0"/>
              <a:t>Seizure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705252" y="1268760"/>
            <a:ext cx="342741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2588" y="-1106487"/>
            <a:ext cx="8229600" cy="11430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2588" y="161926"/>
            <a:ext cx="4040188" cy="639762"/>
          </a:xfrm>
        </p:spPr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Predispozan</a:t>
            </a:r>
            <a:r>
              <a:rPr lang="tr-TR" dirty="0" smtClean="0">
                <a:solidFill>
                  <a:srgbClr val="FF0000"/>
                </a:solidFill>
              </a:rPr>
              <a:t> faktörler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88024" y="161926"/>
            <a:ext cx="4041775" cy="639762"/>
          </a:xfrm>
        </p:spPr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Prespite</a:t>
            </a:r>
            <a:r>
              <a:rPr lang="tr-TR" dirty="0" smtClean="0">
                <a:solidFill>
                  <a:srgbClr val="FF0000"/>
                </a:solidFill>
              </a:rPr>
              <a:t> edici faktörler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4"/>
          </p:nvPr>
        </p:nvSpPr>
        <p:spPr>
          <a:xfrm>
            <a:off x="4572000" y="801688"/>
            <a:ext cx="4572000" cy="5651648"/>
          </a:xfrm>
          <a:prstGeom prst="up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000" b="1" dirty="0" smtClean="0">
                <a:solidFill>
                  <a:schemeClr val="tx1"/>
                </a:solidFill>
              </a:rPr>
              <a:t>Majör cerrahi/genel anestezi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YBÜ kalış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Fiziksel kısıtlama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Çoklu </a:t>
            </a:r>
            <a:r>
              <a:rPr lang="tr-TR" sz="2000" b="1" dirty="0" err="1" smtClean="0">
                <a:solidFill>
                  <a:schemeClr val="tx1"/>
                </a:solidFill>
              </a:rPr>
              <a:t>psikoaktif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  <a:r>
              <a:rPr lang="tr-TR" sz="2000" b="1" dirty="0" smtClean="0">
                <a:solidFill>
                  <a:schemeClr val="tx1"/>
                </a:solidFill>
              </a:rPr>
              <a:t>ilaç</a:t>
            </a:r>
          </a:p>
          <a:p>
            <a:r>
              <a:rPr lang="tr-TR" sz="2000" b="1" dirty="0" err="1" smtClean="0">
                <a:solidFill>
                  <a:schemeClr val="tx1"/>
                </a:solidFill>
              </a:rPr>
              <a:t>Metabolik</a:t>
            </a:r>
            <a:r>
              <a:rPr lang="tr-TR" sz="2000" b="1" dirty="0" smtClean="0">
                <a:solidFill>
                  <a:schemeClr val="tx1"/>
                </a:solidFill>
              </a:rPr>
              <a:t> boz, enfeksiyon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Uzamış uyku boz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Uyku ilacı</a:t>
            </a:r>
          </a:p>
        </p:txBody>
      </p:sp>
      <p:sp>
        <p:nvSpPr>
          <p:cNvPr id="10" name="İçerik Yer Tutucusu 9"/>
          <p:cNvSpPr>
            <a:spLocks noGrp="1"/>
          </p:cNvSpPr>
          <p:nvPr>
            <p:ph sz="half" idx="2"/>
          </p:nvPr>
        </p:nvSpPr>
        <p:spPr>
          <a:xfrm>
            <a:off x="-64937" y="801688"/>
            <a:ext cx="4465513" cy="5324475"/>
          </a:xfrm>
          <a:prstGeom prst="up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000" b="1" dirty="0" smtClean="0">
                <a:solidFill>
                  <a:schemeClr val="tx1"/>
                </a:solidFill>
              </a:rPr>
              <a:t>Ağır  </a:t>
            </a:r>
            <a:r>
              <a:rPr lang="tr-TR" sz="2000" b="1" dirty="0" err="1" smtClean="0">
                <a:solidFill>
                  <a:schemeClr val="tx1"/>
                </a:solidFill>
              </a:rPr>
              <a:t>demans</a:t>
            </a:r>
            <a:endParaRPr lang="tr-TR" sz="2000" b="1" dirty="0" smtClean="0">
              <a:solidFill>
                <a:schemeClr val="tx1"/>
              </a:solidFill>
            </a:endParaRPr>
          </a:p>
          <a:p>
            <a:r>
              <a:rPr lang="tr-TR" sz="2000" b="1" dirty="0" smtClean="0">
                <a:solidFill>
                  <a:schemeClr val="tx1"/>
                </a:solidFill>
              </a:rPr>
              <a:t>Ağır </a:t>
            </a:r>
            <a:r>
              <a:rPr lang="tr-TR" sz="2000" b="1" dirty="0" err="1" smtClean="0">
                <a:solidFill>
                  <a:schemeClr val="tx1"/>
                </a:solidFill>
              </a:rPr>
              <a:t>hast</a:t>
            </a:r>
            <a:endParaRPr lang="tr-TR" sz="2000" b="1" dirty="0">
              <a:solidFill>
                <a:schemeClr val="tx1"/>
              </a:solidFill>
            </a:endParaRPr>
          </a:p>
          <a:p>
            <a:r>
              <a:rPr lang="tr-TR" sz="2000" b="1" dirty="0" smtClean="0">
                <a:solidFill>
                  <a:schemeClr val="tx1"/>
                </a:solidFill>
              </a:rPr>
              <a:t>M. Depresyon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Duyusal kayıp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İleri yaş</a:t>
            </a:r>
          </a:p>
          <a:p>
            <a:r>
              <a:rPr lang="tr-TR" sz="2000" b="1" dirty="0" err="1" smtClean="0">
                <a:solidFill>
                  <a:schemeClr val="tx1"/>
                </a:solidFill>
              </a:rPr>
              <a:t>Deliryum</a:t>
            </a:r>
            <a:r>
              <a:rPr lang="tr-TR" sz="2000" b="1" dirty="0" smtClean="0">
                <a:solidFill>
                  <a:schemeClr val="tx1"/>
                </a:solidFill>
              </a:rPr>
              <a:t> öyküsü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Fonksiyonel yetersizlik</a:t>
            </a:r>
          </a:p>
          <a:p>
            <a:endParaRPr lang="tr-TR" sz="2000" b="1" dirty="0" smtClean="0">
              <a:solidFill>
                <a:schemeClr val="tx1"/>
              </a:solidFill>
            </a:endParaRPr>
          </a:p>
          <a:p>
            <a:endParaRPr lang="tr-TR" sz="2000" dirty="0" smtClean="0"/>
          </a:p>
          <a:p>
            <a:endParaRPr lang="tr-TR" sz="2000" dirty="0"/>
          </a:p>
        </p:txBody>
      </p:sp>
      <p:cxnSp>
        <p:nvCxnSpPr>
          <p:cNvPr id="20" name="Düz Ok Bağlayıcısı 19"/>
          <p:cNvCxnSpPr/>
          <p:nvPr/>
        </p:nvCxnSpPr>
        <p:spPr>
          <a:xfrm>
            <a:off x="3759692" y="3244402"/>
            <a:ext cx="1622784" cy="28817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/>
          <p:nvPr/>
        </p:nvCxnSpPr>
        <p:spPr>
          <a:xfrm flipH="1">
            <a:off x="3491880" y="3244402"/>
            <a:ext cx="1952812" cy="28817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4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</a:rPr>
              <a:t>Sonuçlar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83568" y="1196752"/>
            <a:ext cx="7772043" cy="495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979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 smtClean="0">
                <a:solidFill>
                  <a:srgbClr val="FF0000"/>
                </a:solidFill>
              </a:rPr>
              <a:t>Confusion Assessment Method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1-Akut ve dalgalı seyir gösteren </a:t>
            </a:r>
            <a:r>
              <a:rPr lang="tr-TR" altLang="tr-TR" b="1" dirty="0" err="1" smtClean="0"/>
              <a:t>mental</a:t>
            </a:r>
            <a:r>
              <a:rPr lang="tr-TR" altLang="tr-TR" b="1" dirty="0" smtClean="0"/>
              <a:t> durum değişikliği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2-Dikkat bozukluğu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 İle birlikte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3-</a:t>
            </a:r>
            <a:r>
              <a:rPr lang="tr-TR" altLang="tr-TR" b="1" dirty="0" err="1" smtClean="0"/>
              <a:t>Dezorganize</a:t>
            </a:r>
            <a:r>
              <a:rPr lang="tr-TR" altLang="tr-TR" b="1" dirty="0" smtClean="0"/>
              <a:t> düşünce içeriği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		veya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 dirty="0" smtClean="0"/>
              <a:t>4-Bilinç değişiklikleri (</a:t>
            </a:r>
            <a:r>
              <a:rPr lang="tr-TR" altLang="tr-TR" b="1" dirty="0" err="1" smtClean="0"/>
              <a:t>hipoalert</a:t>
            </a:r>
            <a:r>
              <a:rPr lang="tr-TR" altLang="tr-TR" b="1" dirty="0" smtClean="0"/>
              <a:t>, </a:t>
            </a:r>
            <a:r>
              <a:rPr lang="tr-TR" altLang="tr-TR" b="1" dirty="0" err="1" smtClean="0"/>
              <a:t>hiperalert</a:t>
            </a:r>
            <a:r>
              <a:rPr lang="tr-TR" altLang="tr-TR" b="1" dirty="0" smtClean="0"/>
              <a:t>, letarji, </a:t>
            </a:r>
            <a:r>
              <a:rPr lang="tr-TR" altLang="tr-TR" b="1" dirty="0" err="1" smtClean="0"/>
              <a:t>stupor</a:t>
            </a:r>
            <a:r>
              <a:rPr lang="tr-TR" altLang="tr-TR" b="1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2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2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2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dirty="0" smtClean="0"/>
              <a:t>*CAM: </a:t>
            </a:r>
            <a:r>
              <a:rPr lang="tr-TR" altLang="tr-TR" sz="2000" b="1" dirty="0" err="1" smtClean="0"/>
              <a:t>Confusion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Assessment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Method</a:t>
            </a:r>
            <a:r>
              <a:rPr lang="tr-TR" altLang="tr-TR" sz="2000" b="1" dirty="0" smtClean="0"/>
              <a:t> (</a:t>
            </a:r>
            <a:r>
              <a:rPr lang="tr-TR" altLang="tr-TR" sz="2000" b="1" dirty="0" err="1" smtClean="0"/>
              <a:t>Konfüyon</a:t>
            </a:r>
            <a:r>
              <a:rPr lang="tr-TR" altLang="tr-TR" sz="2000" b="1" dirty="0" smtClean="0"/>
              <a:t> Değerlendirme Metodu)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93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Deliriyum</a:t>
            </a:r>
            <a:r>
              <a:rPr lang="tr-TR" b="1" dirty="0" smtClean="0">
                <a:solidFill>
                  <a:srgbClr val="FF0000"/>
                </a:solidFill>
              </a:rPr>
              <a:t> tipleri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323528" y="1268139"/>
          <a:ext cx="8225230" cy="33970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0801"/>
                <a:gridCol w="6564429"/>
              </a:tblGrid>
              <a:tr h="11323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accent1"/>
                          </a:solidFill>
                        </a:rPr>
                        <a:t>H</a:t>
                      </a:r>
                      <a:r>
                        <a:rPr lang="tr-TR" sz="2800" b="1" dirty="0" err="1" smtClean="0">
                          <a:solidFill>
                            <a:schemeClr val="accent1"/>
                          </a:solidFill>
                        </a:rPr>
                        <a:t>iperaktif</a:t>
                      </a:r>
                      <a:endParaRPr lang="en-US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Huzursuzluk,</a:t>
                      </a:r>
                      <a:r>
                        <a:rPr lang="tr-TR" sz="2400" baseline="0" dirty="0" smtClean="0"/>
                        <a:t> ajitasyon, </a:t>
                      </a:r>
                      <a:r>
                        <a:rPr lang="tr-TR" sz="2400" baseline="0" dirty="0" err="1" smtClean="0"/>
                        <a:t>delüzyon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hallüsinasyon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323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accent1"/>
                          </a:solidFill>
                        </a:rPr>
                        <a:t>H</a:t>
                      </a:r>
                      <a:r>
                        <a:rPr lang="tr-TR" sz="2800" b="1" dirty="0" err="1" smtClean="0">
                          <a:solidFill>
                            <a:schemeClr val="accent1"/>
                          </a:solidFill>
                        </a:rPr>
                        <a:t>ipoaktif</a:t>
                      </a:r>
                      <a:endParaRPr lang="en-US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Let</a:t>
                      </a:r>
                      <a:r>
                        <a:rPr lang="tr-TR" sz="2400" dirty="0" err="1" smtClean="0"/>
                        <a:t>arji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seda</a:t>
                      </a:r>
                      <a:r>
                        <a:rPr lang="tr-TR" sz="2400" dirty="0" err="1" smtClean="0"/>
                        <a:t>syon</a:t>
                      </a:r>
                      <a:r>
                        <a:rPr lang="en-US" sz="2400" dirty="0" smtClean="0"/>
                        <a:t>,</a:t>
                      </a:r>
                      <a:r>
                        <a:rPr lang="tr-TR" sz="2400" baseline="0" dirty="0" smtClean="0"/>
                        <a:t> yavaş ve geç cevap, hareketsizliğe meyil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3235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accent1"/>
                          </a:solidFill>
                        </a:rPr>
                        <a:t>Mi</a:t>
                      </a:r>
                      <a:r>
                        <a:rPr lang="tr-TR" sz="2800" b="1" dirty="0" err="1" smtClean="0">
                          <a:solidFill>
                            <a:schemeClr val="accent1"/>
                          </a:solidFill>
                        </a:rPr>
                        <a:t>kst</a:t>
                      </a:r>
                      <a:endParaRPr lang="en-US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Yukardakilerin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karışmı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914400" y="4419600"/>
            <a:ext cx="7772400" cy="1600200"/>
            <a:chOff x="914400" y="4419600"/>
            <a:chExt cx="7772400" cy="16002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914400" y="4419600"/>
              <a:ext cx="7772400" cy="1600200"/>
            </a:xfrm>
            <a:prstGeom prst="rect">
              <a:avLst/>
            </a:prstGeom>
          </p:spPr>
          <p:txBody>
            <a:bodyPr vert="horz">
              <a:norm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tabLst/>
                <a:defRPr/>
              </a:pPr>
              <a:endParaRPr lang="tr-TR" sz="2600" dirty="0" smtClean="0"/>
            </a:p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tabLst/>
                <a:defRPr/>
              </a:pPr>
              <a:r>
                <a:rPr lang="tr-TR" sz="2600" b="1" i="1" dirty="0" err="1" smtClean="0">
                  <a:solidFill>
                    <a:schemeClr val="accent1"/>
                  </a:solidFill>
                </a:rPr>
                <a:t>Deliriyumu</a:t>
              </a:r>
              <a:r>
                <a:rPr lang="tr-TR" sz="2600" b="1" i="1" dirty="0" smtClean="0">
                  <a:solidFill>
                    <a:schemeClr val="accent1"/>
                  </a:solidFill>
                </a:rPr>
                <a:t> olan yaşlıların yarısından fazlasında </a:t>
              </a:r>
              <a:r>
                <a:rPr lang="tr-TR" sz="2600" b="1" i="1" dirty="0" err="1" smtClean="0">
                  <a:solidFill>
                    <a:schemeClr val="accent1"/>
                  </a:solidFill>
                </a:rPr>
                <a:t>hipoaktif</a:t>
              </a:r>
              <a:r>
                <a:rPr lang="tr-TR" sz="2600" b="1" i="1" dirty="0" smtClean="0">
                  <a:solidFill>
                    <a:schemeClr val="accent1"/>
                  </a:solidFill>
                </a:rPr>
                <a:t> ve </a:t>
              </a:r>
              <a:r>
                <a:rPr lang="tr-TR" sz="2600" b="1" i="1" dirty="0" err="1" smtClean="0">
                  <a:solidFill>
                    <a:schemeClr val="accent1"/>
                  </a:solidFill>
                </a:rPr>
                <a:t>mikst</a:t>
              </a:r>
              <a:r>
                <a:rPr lang="tr-TR" sz="2600" b="1" i="1" dirty="0" smtClean="0">
                  <a:solidFill>
                    <a:schemeClr val="accent1"/>
                  </a:solidFill>
                </a:rPr>
                <a:t> tip bulunur</a:t>
              </a:r>
              <a:endParaRPr kumimoji="0" lang="en-US" sz="26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endParaRPr>
            </a:p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buFont typeface="Wingdings 2"/>
                <a:buChar char=""/>
                <a:tabLst/>
                <a:defRPr/>
              </a:pPr>
              <a:endPara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343400" y="4419600"/>
              <a:ext cx="6383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Fong et al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4125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Ayırıcı tanı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sz="2400" dirty="0" smtClean="0"/>
              <a:t>       Diğer muhtemel sebepler ekarte edildikten sonra tanı konur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dirty="0" smtClean="0"/>
          </a:p>
          <a:p>
            <a:pPr marL="914400" lvl="2" indent="0">
              <a:buClr>
                <a:schemeClr val="hlink"/>
              </a:buClr>
              <a:buNone/>
            </a:pPr>
            <a:r>
              <a:rPr lang="tr-TR" altLang="tr-TR" sz="3200" dirty="0" err="1" smtClean="0"/>
              <a:t>Demans</a:t>
            </a:r>
            <a:endParaRPr lang="tr-TR" altLang="tr-TR" sz="3200" dirty="0" smtClean="0"/>
          </a:p>
          <a:p>
            <a:pPr marL="914400" lvl="2" indent="0">
              <a:buClr>
                <a:schemeClr val="hlink"/>
              </a:buClr>
              <a:buNone/>
            </a:pPr>
            <a:r>
              <a:rPr lang="tr-TR" altLang="tr-TR" sz="3200" dirty="0" smtClean="0"/>
              <a:t>Depresyon</a:t>
            </a:r>
          </a:p>
          <a:p>
            <a:pPr marL="914400" lvl="2" indent="0">
              <a:buClr>
                <a:schemeClr val="hlink"/>
              </a:buClr>
              <a:buNone/>
            </a:pPr>
            <a:r>
              <a:rPr lang="tr-TR" altLang="tr-TR" sz="3200" dirty="0" smtClean="0"/>
              <a:t>Psikozlar</a:t>
            </a:r>
          </a:p>
          <a:p>
            <a:pPr marL="914400" lvl="2" indent="0">
              <a:buClr>
                <a:schemeClr val="hlink"/>
              </a:buClr>
              <a:buNone/>
            </a:pPr>
            <a:r>
              <a:rPr lang="tr-TR" altLang="tr-TR" sz="3200" dirty="0" err="1" smtClean="0"/>
              <a:t>Manik</a:t>
            </a:r>
            <a:r>
              <a:rPr lang="tr-TR" altLang="tr-TR" sz="3200" dirty="0" smtClean="0"/>
              <a:t> atak</a:t>
            </a:r>
          </a:p>
          <a:p>
            <a:pPr marL="914400" lvl="2" indent="0">
              <a:buClr>
                <a:schemeClr val="hlink"/>
              </a:buClr>
              <a:buNone/>
            </a:pPr>
            <a:r>
              <a:rPr lang="tr-TR" altLang="tr-TR" sz="3200" dirty="0" smtClean="0"/>
              <a:t>Gün batımı fenomeni</a:t>
            </a:r>
            <a:endParaRPr lang="tr-TR" alt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444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ichastaliklaridergisi.org/managete/fu_folder/2008-01/images/2008-15-1-033-043Tablo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19472"/>
            <a:ext cx="9144000" cy="7677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75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OLGU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7768" y="1124744"/>
            <a:ext cx="8229600" cy="5733256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78  yaşında erkek hasta acil servise, uykuya meyil nedeni ile getiriliyor</a:t>
            </a:r>
          </a:p>
          <a:p>
            <a:pPr marL="0" indent="0">
              <a:buNone/>
            </a:pPr>
            <a:r>
              <a:rPr lang="tr-TR" sz="2800" b="1" dirty="0" smtClean="0">
                <a:solidFill>
                  <a:srgbClr val="0070C0"/>
                </a:solidFill>
              </a:rPr>
              <a:t>Hikaye:</a:t>
            </a:r>
            <a:r>
              <a:rPr lang="tr-TR" sz="2800" b="1" dirty="0" smtClean="0"/>
              <a:t> Yakını hastanın yaklaşık 5 gündür yemek </a:t>
            </a:r>
            <a:r>
              <a:rPr lang="tr-TR" sz="2800" b="1" dirty="0" err="1" smtClean="0"/>
              <a:t>yemek</a:t>
            </a:r>
            <a:r>
              <a:rPr lang="tr-TR" sz="2800" b="1" dirty="0" smtClean="0"/>
              <a:t> istemediğini, gündüzleri uyuduğunu, akşam üstü huzursuzluğunun arttığını, gece hiç uyumadığını, hayaller gördüğünü, bağırdığını ve damla damla idrar kaçırmaya başladığını, sulu şekilde </a:t>
            </a:r>
            <a:r>
              <a:rPr lang="tr-TR" sz="2800" b="1" dirty="0" err="1" smtClean="0"/>
              <a:t>defekasyonu</a:t>
            </a:r>
            <a:r>
              <a:rPr lang="tr-TR" sz="2800" b="1" dirty="0" smtClean="0"/>
              <a:t> olduğunu, bu sabah adını seslenmekle uyandıramadığı ve nefes alıp vermesi değiştiği için  acile getirdiğini ifade ediyor.</a:t>
            </a:r>
          </a:p>
          <a:p>
            <a:pPr marL="0" indent="0">
              <a:buNone/>
            </a:pPr>
            <a:r>
              <a:rPr lang="tr-TR" sz="2800" b="1" dirty="0" smtClean="0">
                <a:solidFill>
                  <a:srgbClr val="0070C0"/>
                </a:solidFill>
              </a:rPr>
              <a:t>Özgeçmiş:</a:t>
            </a:r>
            <a:r>
              <a:rPr lang="tr-TR" sz="2800" b="1" dirty="0" smtClean="0"/>
              <a:t> HT(20 yıl), DM(15 yıl), </a:t>
            </a:r>
            <a:r>
              <a:rPr lang="tr-TR" sz="2800" b="1" dirty="0" err="1" smtClean="0"/>
              <a:t>Demans</a:t>
            </a:r>
            <a:r>
              <a:rPr lang="tr-TR" sz="2800" b="1" dirty="0" smtClean="0"/>
              <a:t>( 6 yıl), Sigara 35 paket /yıl (18 sene önce bırakmış), </a:t>
            </a:r>
            <a:r>
              <a:rPr lang="tr-TR" sz="2800" b="1" dirty="0" err="1" smtClean="0"/>
              <a:t>İnguinal</a:t>
            </a:r>
            <a:r>
              <a:rPr lang="tr-TR" sz="2800" b="1" dirty="0" smtClean="0"/>
              <a:t> fıtık operasyonu</a:t>
            </a:r>
          </a:p>
          <a:p>
            <a:pPr marL="0" indent="0">
              <a:buNone/>
            </a:pP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5391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FF0000"/>
                </a:solidFill>
              </a:rPr>
              <a:t>              </a:t>
            </a:r>
            <a:r>
              <a:rPr lang="tr-TR" dirty="0" err="1" smtClean="0">
                <a:solidFill>
                  <a:srgbClr val="FF0000"/>
                </a:solidFill>
              </a:rPr>
              <a:t>Deliryumda</a:t>
            </a:r>
            <a:r>
              <a:rPr lang="tr-TR" dirty="0" smtClean="0">
                <a:solidFill>
                  <a:srgbClr val="FF0000"/>
                </a:solidFill>
              </a:rPr>
              <a:t>  ip uçları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769" y="1772816"/>
            <a:ext cx="8270875" cy="48942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chemeClr val="accent1"/>
                </a:solidFill>
              </a:rPr>
              <a:t>Değişen </a:t>
            </a:r>
            <a:r>
              <a:rPr lang="tr-TR" sz="28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800" b="1" dirty="0" smtClean="0">
                <a:solidFill>
                  <a:schemeClr val="accent1"/>
                </a:solidFill>
              </a:rPr>
              <a:t> durum</a:t>
            </a:r>
            <a:r>
              <a:rPr lang="en-US" sz="2800" b="1" dirty="0" smtClean="0">
                <a:solidFill>
                  <a:schemeClr val="accent1"/>
                </a:solidFill>
              </a:rPr>
              <a:t> + Diabetes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dirty="0" err="1" smtClean="0">
                <a:solidFill>
                  <a:schemeClr val="accent1"/>
                </a:solidFill>
              </a:rPr>
              <a:t>Mellitus</a:t>
            </a:r>
            <a:endParaRPr lang="tr-TR" sz="2800" b="1" dirty="0" smtClean="0">
              <a:solidFill>
                <a:schemeClr val="accent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200" dirty="0" smtClean="0"/>
              <a:t> </a:t>
            </a:r>
            <a:r>
              <a:rPr lang="tr-TR" sz="2600" i="1" dirty="0" smtClean="0"/>
              <a:t>Hipoglisemiyi  düşün: KŞ  Ölçümü  </a:t>
            </a:r>
            <a:endParaRPr lang="en-US" sz="2600" i="1" dirty="0" smtClean="0"/>
          </a:p>
          <a:p>
            <a:pPr>
              <a:lnSpc>
                <a:spcPct val="90000"/>
              </a:lnSpc>
            </a:pPr>
            <a:r>
              <a:rPr lang="tr-TR" sz="2800" b="1" dirty="0" smtClean="0">
                <a:solidFill>
                  <a:schemeClr val="accent1"/>
                </a:solidFill>
              </a:rPr>
              <a:t>Değişen </a:t>
            </a:r>
            <a:r>
              <a:rPr lang="tr-TR" sz="28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800" b="1" dirty="0" smtClean="0">
                <a:solidFill>
                  <a:schemeClr val="accent1"/>
                </a:solidFill>
              </a:rPr>
              <a:t> durum</a:t>
            </a:r>
            <a:r>
              <a:rPr lang="en-US" sz="2800" b="1" dirty="0" smtClean="0">
                <a:solidFill>
                  <a:schemeClr val="accent1"/>
                </a:solidFill>
              </a:rPr>
              <a:t> + </a:t>
            </a:r>
            <a:r>
              <a:rPr lang="tr-TR" sz="2800" b="1" dirty="0" smtClean="0">
                <a:solidFill>
                  <a:schemeClr val="accent1"/>
                </a:solidFill>
              </a:rPr>
              <a:t>Ateş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sz="2600" i="1" dirty="0" smtClean="0"/>
              <a:t>İYE, </a:t>
            </a:r>
            <a:r>
              <a:rPr lang="tr-TR" sz="2600" i="1" dirty="0" err="1" smtClean="0"/>
              <a:t>Pnömoni,Sepsis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Ensefalit</a:t>
            </a:r>
            <a:r>
              <a:rPr lang="tr-TR" sz="2600" i="1" dirty="0" smtClean="0"/>
              <a:t>/Menenjit</a:t>
            </a:r>
            <a:endParaRPr lang="tr-TR" sz="2600" i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800" b="1" dirty="0" smtClean="0">
                <a:solidFill>
                  <a:schemeClr val="accent1"/>
                </a:solidFill>
              </a:rPr>
              <a:t>Değişen  </a:t>
            </a:r>
            <a:r>
              <a:rPr lang="tr-TR" sz="28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800" b="1" dirty="0" smtClean="0">
                <a:solidFill>
                  <a:schemeClr val="accent1"/>
                </a:solidFill>
              </a:rPr>
              <a:t>  durum</a:t>
            </a:r>
            <a:r>
              <a:rPr lang="en-US" sz="2800" b="1" dirty="0" smtClean="0">
                <a:solidFill>
                  <a:schemeClr val="accent1"/>
                </a:solidFill>
              </a:rPr>
              <a:t> + H</a:t>
            </a:r>
            <a:r>
              <a:rPr lang="tr-TR" sz="2800" b="1" dirty="0" smtClean="0">
                <a:solidFill>
                  <a:schemeClr val="accent1"/>
                </a:solidFill>
              </a:rPr>
              <a:t>i</a:t>
            </a:r>
            <a:r>
              <a:rPr lang="en-US" sz="2800" b="1" dirty="0" smtClean="0">
                <a:solidFill>
                  <a:schemeClr val="accent1"/>
                </a:solidFill>
              </a:rPr>
              <a:t>pot</a:t>
            </a:r>
            <a:r>
              <a:rPr lang="tr-TR" sz="2800" b="1" dirty="0" err="1" smtClean="0">
                <a:solidFill>
                  <a:schemeClr val="accent1"/>
                </a:solidFill>
              </a:rPr>
              <a:t>ansiyon</a:t>
            </a:r>
            <a:endParaRPr lang="tr-TR" sz="2800" b="1" dirty="0">
              <a:solidFill>
                <a:schemeClr val="accent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tr-TR" sz="2600" i="1" dirty="0" err="1" smtClean="0"/>
              <a:t>Sepsis</a:t>
            </a:r>
            <a:r>
              <a:rPr lang="tr-TR" sz="2600" i="1" dirty="0" smtClean="0"/>
              <a:t>, MI, </a:t>
            </a:r>
            <a:r>
              <a:rPr lang="tr-TR" sz="2600" i="1" dirty="0" err="1" smtClean="0"/>
              <a:t>Pulmoner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emboli</a:t>
            </a:r>
            <a:endParaRPr lang="en-US" sz="2200" i="1" dirty="0" smtClean="0"/>
          </a:p>
          <a:p>
            <a:pPr eaLnBrk="1" hangingPunct="1">
              <a:lnSpc>
                <a:spcPct val="90000"/>
              </a:lnSpc>
            </a:pPr>
            <a:r>
              <a:rPr lang="tr-TR" sz="2600" b="1" dirty="0" smtClean="0">
                <a:solidFill>
                  <a:schemeClr val="accent1"/>
                </a:solidFill>
              </a:rPr>
              <a:t>Değişen </a:t>
            </a:r>
            <a:r>
              <a:rPr lang="tr-TR" sz="26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600" b="1" dirty="0" smtClean="0">
                <a:solidFill>
                  <a:schemeClr val="accent1"/>
                </a:solidFill>
              </a:rPr>
              <a:t> </a:t>
            </a:r>
            <a:r>
              <a:rPr lang="tr-TR" sz="2600" b="1" dirty="0" err="1" smtClean="0">
                <a:solidFill>
                  <a:schemeClr val="accent1"/>
                </a:solidFill>
              </a:rPr>
              <a:t>durum+Dispne</a:t>
            </a:r>
            <a:endParaRPr lang="tr-TR" sz="2600" b="1" dirty="0" smtClean="0">
              <a:solidFill>
                <a:schemeClr val="accent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600" i="1" dirty="0" err="1" smtClean="0"/>
              <a:t>Hipoksi:MI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Pulmoner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emboli</a:t>
            </a:r>
            <a:r>
              <a:rPr lang="tr-TR" sz="2600" i="1" dirty="0" smtClean="0"/>
              <a:t>, KKY</a:t>
            </a:r>
            <a:endParaRPr lang="en-US" sz="2200" i="1" dirty="0" smtClean="0"/>
          </a:p>
          <a:p>
            <a:pPr eaLnBrk="1" hangingPunct="1">
              <a:lnSpc>
                <a:spcPct val="90000"/>
              </a:lnSpc>
            </a:pPr>
            <a:r>
              <a:rPr lang="tr-TR" sz="2600" b="1" dirty="0" smtClean="0">
                <a:solidFill>
                  <a:schemeClr val="accent1"/>
                </a:solidFill>
              </a:rPr>
              <a:t>Değişen </a:t>
            </a:r>
            <a:r>
              <a:rPr lang="tr-TR" sz="26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600" b="1" dirty="0" smtClean="0">
                <a:solidFill>
                  <a:schemeClr val="accent1"/>
                </a:solidFill>
              </a:rPr>
              <a:t> durum+ </a:t>
            </a:r>
            <a:r>
              <a:rPr lang="tr-TR" sz="2600" b="1" dirty="0" err="1" smtClean="0">
                <a:solidFill>
                  <a:schemeClr val="accent1"/>
                </a:solidFill>
              </a:rPr>
              <a:t>Hemiparazi</a:t>
            </a:r>
            <a:r>
              <a:rPr lang="tr-TR" sz="2600" b="1" dirty="0" smtClean="0">
                <a:solidFill>
                  <a:schemeClr val="accent1"/>
                </a:solidFill>
              </a:rPr>
              <a:t> ± </a:t>
            </a:r>
            <a:r>
              <a:rPr lang="tr-TR" sz="2600" b="1" dirty="0" err="1" smtClean="0">
                <a:solidFill>
                  <a:schemeClr val="accent1"/>
                </a:solidFill>
              </a:rPr>
              <a:t>dizartri</a:t>
            </a:r>
            <a:endParaRPr lang="tr-TR" sz="2600" b="1" dirty="0">
              <a:solidFill>
                <a:schemeClr val="accent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600" i="1" dirty="0" err="1" smtClean="0"/>
              <a:t>Strok</a:t>
            </a:r>
            <a:endParaRPr lang="en-US" sz="2200" i="1" dirty="0" smtClean="0"/>
          </a:p>
          <a:p>
            <a:pPr eaLnBrk="1" hangingPunct="1">
              <a:lnSpc>
                <a:spcPct val="90000"/>
              </a:lnSpc>
            </a:pPr>
            <a:r>
              <a:rPr lang="tr-TR" sz="2600" b="1" dirty="0" smtClean="0">
                <a:solidFill>
                  <a:schemeClr val="accent1"/>
                </a:solidFill>
              </a:rPr>
              <a:t>Değişen </a:t>
            </a:r>
            <a:r>
              <a:rPr lang="tr-TR" sz="2600" b="1" dirty="0" err="1" smtClean="0">
                <a:solidFill>
                  <a:schemeClr val="accent1"/>
                </a:solidFill>
              </a:rPr>
              <a:t>mental</a:t>
            </a:r>
            <a:r>
              <a:rPr lang="tr-TR" sz="2600" b="1" dirty="0" smtClean="0">
                <a:solidFill>
                  <a:schemeClr val="accent1"/>
                </a:solidFill>
              </a:rPr>
              <a:t> </a:t>
            </a:r>
            <a:r>
              <a:rPr lang="tr-TR" sz="2600" b="1" dirty="0" err="1" smtClean="0">
                <a:solidFill>
                  <a:schemeClr val="accent1"/>
                </a:solidFill>
              </a:rPr>
              <a:t>durum+düşkünlük</a:t>
            </a:r>
            <a:endParaRPr lang="tr-TR" sz="2600" b="1" dirty="0">
              <a:solidFill>
                <a:schemeClr val="accent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600" dirty="0" err="1" smtClean="0"/>
              <a:t>Metabolik</a:t>
            </a:r>
            <a:r>
              <a:rPr lang="tr-TR" sz="2600" dirty="0" smtClean="0"/>
              <a:t> bozukluklar( elektrolit </a:t>
            </a:r>
            <a:r>
              <a:rPr lang="tr-TR" sz="2600" dirty="0" err="1" smtClean="0"/>
              <a:t>vs</a:t>
            </a:r>
            <a:r>
              <a:rPr lang="tr-TR" sz="2600" dirty="0" smtClean="0"/>
              <a:t>)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endParaRPr lang="en-US" sz="2600" dirty="0" smtClean="0"/>
          </a:p>
        </p:txBody>
      </p:sp>
      <p:pic>
        <p:nvPicPr>
          <p:cNvPr id="4" name="Picture 6" descr="ipucu resm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43125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9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OLGU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/>
          <a:lstStyle/>
          <a:p>
            <a:r>
              <a:rPr lang="tr-TR" dirty="0" smtClean="0"/>
              <a:t>Hastada </a:t>
            </a:r>
            <a:r>
              <a:rPr lang="tr-TR" dirty="0" err="1" smtClean="0"/>
              <a:t>glob</a:t>
            </a:r>
            <a:r>
              <a:rPr lang="tr-TR" dirty="0" smtClean="0"/>
              <a:t> </a:t>
            </a:r>
            <a:r>
              <a:rPr lang="tr-TR" dirty="0" err="1" smtClean="0"/>
              <a:t>vezikale</a:t>
            </a:r>
            <a:r>
              <a:rPr lang="tr-TR" dirty="0" smtClean="0"/>
              <a:t> düşünülerek sonda takıldı</a:t>
            </a:r>
          </a:p>
          <a:p>
            <a:r>
              <a:rPr lang="tr-TR" dirty="0" smtClean="0"/>
              <a:t>İdrar tetkikinde lökosit </a:t>
            </a:r>
            <a:r>
              <a:rPr lang="tr-TR" dirty="0" err="1" smtClean="0"/>
              <a:t>esteraz</a:t>
            </a:r>
            <a:r>
              <a:rPr lang="tr-TR" dirty="0" smtClean="0"/>
              <a:t> ve </a:t>
            </a:r>
            <a:r>
              <a:rPr lang="tr-TR" dirty="0" err="1" smtClean="0"/>
              <a:t>nitrit</a:t>
            </a:r>
            <a:r>
              <a:rPr lang="tr-TR" dirty="0" smtClean="0"/>
              <a:t>, pozitif, küme lökositler mevcuttu.</a:t>
            </a:r>
          </a:p>
          <a:p>
            <a:r>
              <a:rPr lang="tr-TR" dirty="0" smtClean="0"/>
              <a:t>CRP:180 mg/L </a:t>
            </a:r>
          </a:p>
          <a:p>
            <a:r>
              <a:rPr lang="tr-TR" dirty="0" smtClean="0"/>
              <a:t>PA akciğer  </a:t>
            </a:r>
            <a:r>
              <a:rPr lang="tr-TR" dirty="0" err="1" smtClean="0"/>
              <a:t>grafisinde</a:t>
            </a:r>
            <a:r>
              <a:rPr lang="tr-TR" dirty="0" smtClean="0"/>
              <a:t>  sağ  </a:t>
            </a:r>
            <a:r>
              <a:rPr lang="tr-TR" dirty="0" err="1" smtClean="0"/>
              <a:t>kostadiyafragma</a:t>
            </a:r>
            <a:r>
              <a:rPr lang="tr-TR" dirty="0" smtClean="0"/>
              <a:t> kapalı,  yukarı doğru </a:t>
            </a:r>
            <a:r>
              <a:rPr lang="tr-TR" dirty="0" err="1" smtClean="0"/>
              <a:t>vasküler</a:t>
            </a:r>
            <a:r>
              <a:rPr lang="tr-TR" dirty="0" smtClean="0"/>
              <a:t> dallanma artışı, bazalde buzlu cam  görüntüsü</a:t>
            </a:r>
          </a:p>
          <a:p>
            <a:r>
              <a:rPr lang="tr-TR" dirty="0" smtClean="0"/>
              <a:t>BNP:1350 </a:t>
            </a:r>
            <a:r>
              <a:rPr lang="tr-TR" dirty="0" err="1" smtClean="0"/>
              <a:t>pg</a:t>
            </a:r>
            <a:r>
              <a:rPr lang="tr-TR" dirty="0" smtClean="0"/>
              <a:t>/ml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603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OLGU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tr-TR" dirty="0" smtClean="0"/>
              <a:t>İYE (Yaş, DM,  prostat, </a:t>
            </a:r>
            <a:r>
              <a:rPr lang="tr-TR" dirty="0" err="1" smtClean="0"/>
              <a:t>dehidrasyon</a:t>
            </a:r>
            <a:r>
              <a:rPr lang="tr-TR" dirty="0" smtClean="0"/>
              <a:t>), </a:t>
            </a:r>
            <a:r>
              <a:rPr lang="tr-TR" smtClean="0"/>
              <a:t>ürosepsis</a:t>
            </a:r>
            <a:endParaRPr lang="tr-TR" dirty="0" smtClean="0"/>
          </a:p>
          <a:p>
            <a:r>
              <a:rPr lang="tr-TR" dirty="0" smtClean="0"/>
              <a:t>KKY ( </a:t>
            </a:r>
            <a:r>
              <a:rPr lang="tr-TR" dirty="0" err="1" smtClean="0"/>
              <a:t>Vasküler</a:t>
            </a:r>
            <a:r>
              <a:rPr lang="tr-TR" dirty="0" smtClean="0"/>
              <a:t> risk faktörü)</a:t>
            </a:r>
          </a:p>
          <a:p>
            <a:r>
              <a:rPr lang="tr-TR" dirty="0" smtClean="0"/>
              <a:t>Globe </a:t>
            </a:r>
            <a:r>
              <a:rPr lang="tr-TR" dirty="0" err="1" smtClean="0"/>
              <a:t>vezikale</a:t>
            </a:r>
            <a:r>
              <a:rPr lang="tr-TR" dirty="0" smtClean="0"/>
              <a:t>( BPH, Kullandığı ilaçlar(</a:t>
            </a:r>
            <a:r>
              <a:rPr lang="tr-TR" dirty="0" err="1" smtClean="0"/>
              <a:t>Antikolinerjik</a:t>
            </a:r>
            <a:r>
              <a:rPr lang="tr-TR" dirty="0" smtClean="0"/>
              <a:t>: </a:t>
            </a:r>
            <a:r>
              <a:rPr lang="tr-TR" dirty="0" err="1" smtClean="0"/>
              <a:t>hidroksizin</a:t>
            </a:r>
            <a:r>
              <a:rPr lang="tr-TR" dirty="0" smtClean="0"/>
              <a:t>, </a:t>
            </a:r>
            <a:r>
              <a:rPr lang="tr-TR" dirty="0" err="1" smtClean="0"/>
              <a:t>paroxetin</a:t>
            </a:r>
            <a:r>
              <a:rPr lang="tr-TR" dirty="0" smtClean="0"/>
              <a:t>, </a:t>
            </a:r>
            <a:r>
              <a:rPr lang="tr-TR" dirty="0" err="1" smtClean="0"/>
              <a:t>iYE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Fekal</a:t>
            </a:r>
            <a:r>
              <a:rPr lang="tr-TR" dirty="0" smtClean="0"/>
              <a:t> tıkaç( Yaşa bağlı değişiklik, </a:t>
            </a:r>
            <a:r>
              <a:rPr lang="tr-TR" dirty="0" err="1" smtClean="0"/>
              <a:t>immobilizasyon</a:t>
            </a:r>
            <a:r>
              <a:rPr lang="tr-TR" dirty="0" smtClean="0"/>
              <a:t>, </a:t>
            </a:r>
            <a:r>
              <a:rPr lang="tr-TR" dirty="0" err="1" smtClean="0"/>
              <a:t>dehidrasyon</a:t>
            </a:r>
            <a:r>
              <a:rPr lang="tr-TR" dirty="0" smtClean="0"/>
              <a:t>,  ilaçlar: kalsiyum kanal </a:t>
            </a:r>
            <a:r>
              <a:rPr lang="tr-TR" dirty="0" err="1" smtClean="0"/>
              <a:t>blokörü</a:t>
            </a:r>
            <a:r>
              <a:rPr lang="tr-TR" dirty="0" smtClean="0"/>
              <a:t>, </a:t>
            </a:r>
            <a:r>
              <a:rPr lang="tr-TR" dirty="0" err="1" smtClean="0"/>
              <a:t>antihistaminik</a:t>
            </a:r>
            <a:r>
              <a:rPr lang="tr-TR" dirty="0" smtClean="0"/>
              <a:t>)</a:t>
            </a:r>
          </a:p>
          <a:p>
            <a:r>
              <a:rPr lang="tr-TR" dirty="0" smtClean="0"/>
              <a:t>Kristal </a:t>
            </a:r>
            <a:r>
              <a:rPr lang="tr-TR" dirty="0" err="1" smtClean="0"/>
              <a:t>artropatisi</a:t>
            </a:r>
            <a:r>
              <a:rPr lang="tr-TR" dirty="0"/>
              <a:t> </a:t>
            </a:r>
            <a:r>
              <a:rPr lang="tr-TR" dirty="0" smtClean="0"/>
              <a:t>ağrısı(</a:t>
            </a:r>
            <a:r>
              <a:rPr lang="tr-TR" dirty="0" err="1" smtClean="0"/>
              <a:t>Metabolik</a:t>
            </a:r>
            <a:r>
              <a:rPr lang="tr-TR" dirty="0" smtClean="0"/>
              <a:t> sendrom, kullandığı </a:t>
            </a:r>
            <a:r>
              <a:rPr lang="tr-TR" dirty="0" err="1" smtClean="0"/>
              <a:t>hidroklorotiyazid</a:t>
            </a:r>
            <a:r>
              <a:rPr lang="tr-TR" dirty="0" smtClean="0"/>
              <a:t>, enfeksiyon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097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1108" y="-171400"/>
            <a:ext cx="8229600" cy="1143000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Deliriyumda</a:t>
            </a:r>
            <a:r>
              <a:rPr lang="tr-TR" dirty="0" smtClean="0">
                <a:solidFill>
                  <a:srgbClr val="FF0000"/>
                </a:solidFill>
              </a:rPr>
              <a:t> tedavi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2600" y="3429000"/>
            <a:ext cx="8229600" cy="2985195"/>
          </a:xfrm>
        </p:spPr>
        <p:txBody>
          <a:bodyPr/>
          <a:lstStyle/>
          <a:p>
            <a:r>
              <a:rPr lang="tr-TR" dirty="0" smtClean="0"/>
              <a:t>Altta yatan  sebebi bul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Non</a:t>
            </a:r>
            <a:r>
              <a:rPr lang="tr-TR" dirty="0" smtClean="0"/>
              <a:t>-farmakolojik yaklaşımlar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Farmaklojik</a:t>
            </a:r>
            <a:r>
              <a:rPr lang="tr-TR" dirty="0" smtClean="0"/>
              <a:t> yaklaşım </a:t>
            </a:r>
            <a:endParaRPr lang="tr-TR" dirty="0"/>
          </a:p>
        </p:txBody>
      </p:sp>
      <p:pic>
        <p:nvPicPr>
          <p:cNvPr id="4" name="Picture 6" descr="pil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764704"/>
            <a:ext cx="6769100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01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542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OLGU- Devam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0070C0"/>
                </a:solidFill>
              </a:rPr>
              <a:t>Fizik muayene:   </a:t>
            </a:r>
          </a:p>
          <a:p>
            <a:pPr marL="0" indent="0">
              <a:buNone/>
            </a:pPr>
            <a:r>
              <a:rPr lang="tr-TR" b="1" dirty="0" err="1" smtClean="0">
                <a:solidFill>
                  <a:srgbClr val="0070C0"/>
                </a:solidFill>
              </a:rPr>
              <a:t>Vital</a:t>
            </a:r>
            <a:r>
              <a:rPr lang="tr-TR" b="1" dirty="0" smtClean="0">
                <a:solidFill>
                  <a:srgbClr val="0070C0"/>
                </a:solidFill>
              </a:rPr>
              <a:t>  bulgu:  </a:t>
            </a:r>
            <a:r>
              <a:rPr lang="tr-TR" b="1" dirty="0" smtClean="0"/>
              <a:t>VS: 36°C,  SS: 30/</a:t>
            </a:r>
            <a:r>
              <a:rPr lang="tr-TR" b="1" dirty="0" err="1" smtClean="0"/>
              <a:t>dak</a:t>
            </a:r>
            <a:r>
              <a:rPr lang="tr-TR" b="1" dirty="0" smtClean="0"/>
              <a:t>, TA: 85/55 </a:t>
            </a:r>
            <a:r>
              <a:rPr lang="tr-TR" b="1" dirty="0" err="1" smtClean="0"/>
              <a:t>mmhg</a:t>
            </a:r>
            <a:r>
              <a:rPr lang="tr-TR" b="1" dirty="0" smtClean="0"/>
              <a:t> , Nabız: 120/</a:t>
            </a:r>
            <a:r>
              <a:rPr lang="tr-TR" b="1" dirty="0" err="1" smtClean="0"/>
              <a:t>dak</a:t>
            </a:r>
            <a:r>
              <a:rPr lang="tr-TR" b="1" dirty="0" smtClean="0"/>
              <a:t> , aritmik, Sp02:%85</a:t>
            </a:r>
          </a:p>
          <a:p>
            <a:pPr marL="0" indent="0">
              <a:buNone/>
            </a:pPr>
            <a:r>
              <a:rPr lang="tr-TR" b="1" dirty="0" smtClean="0"/>
              <a:t>KŞ:108 mg/dl</a:t>
            </a:r>
          </a:p>
          <a:p>
            <a:pPr marL="0" indent="0">
              <a:buNone/>
            </a:pPr>
            <a:r>
              <a:rPr lang="tr-TR" b="1" dirty="0" smtClean="0"/>
              <a:t>Uykuya meyilli sesli uyaranla gözünü açıyor,</a:t>
            </a:r>
          </a:p>
          <a:p>
            <a:pPr marL="0" indent="0">
              <a:buNone/>
            </a:pPr>
            <a:r>
              <a:rPr lang="tr-TR" b="1" dirty="0" smtClean="0"/>
              <a:t>Her iki akciğer bazalde solunum sesleri azalmış,  karın muayenesinde orta hat mesaneye uyan bölgede ele gelen kitle, </a:t>
            </a:r>
            <a:r>
              <a:rPr lang="tr-TR" b="1" dirty="0" err="1" smtClean="0"/>
              <a:t>fekal</a:t>
            </a:r>
            <a:r>
              <a:rPr lang="tr-TR" b="1" dirty="0" smtClean="0"/>
              <a:t> tıkaç, sağ ayak 1. </a:t>
            </a:r>
            <a:r>
              <a:rPr lang="tr-TR" b="1" dirty="0" err="1" smtClean="0"/>
              <a:t>metatars</a:t>
            </a:r>
            <a:r>
              <a:rPr lang="tr-TR" b="1" dirty="0" smtClean="0"/>
              <a:t> şişlik ve kızarıklık, PTÖ+/+</a:t>
            </a:r>
          </a:p>
          <a:p>
            <a:pPr marL="0" indent="0">
              <a:buNone/>
            </a:pPr>
            <a:endParaRPr lang="tr-T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OLGU - Devam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0070C0"/>
                </a:solidFill>
              </a:rPr>
              <a:t>Kullandığı İlaçlar:</a:t>
            </a:r>
          </a:p>
          <a:p>
            <a:pPr marL="0" indent="0">
              <a:buNone/>
            </a:pPr>
            <a:r>
              <a:rPr lang="tr-TR" b="1" dirty="0" smtClean="0"/>
              <a:t>Sabah –öğle – akşam: </a:t>
            </a:r>
            <a:r>
              <a:rPr lang="tr-TR" b="1" dirty="0" err="1" smtClean="0"/>
              <a:t>Mix</a:t>
            </a:r>
            <a:r>
              <a:rPr lang="tr-TR" b="1" dirty="0" smtClean="0"/>
              <a:t> insülin (%50), </a:t>
            </a:r>
            <a:r>
              <a:rPr lang="tr-TR" b="1" dirty="0" err="1" smtClean="0"/>
              <a:t>Metformin</a:t>
            </a:r>
            <a:r>
              <a:rPr lang="tr-TR" b="1" dirty="0" smtClean="0"/>
              <a:t>,  </a:t>
            </a:r>
            <a:r>
              <a:rPr lang="tr-TR" b="1" dirty="0" err="1" smtClean="0"/>
              <a:t>Amlodipin</a:t>
            </a:r>
            <a:r>
              <a:rPr lang="tr-TR" b="1" dirty="0" smtClean="0"/>
              <a:t>, ASA, </a:t>
            </a:r>
            <a:r>
              <a:rPr lang="tr-TR" b="1" dirty="0" err="1" smtClean="0"/>
              <a:t>Ramipril+Hidroklorotiyazid</a:t>
            </a:r>
            <a:r>
              <a:rPr lang="tr-TR" b="1" dirty="0" smtClean="0"/>
              <a:t>, </a:t>
            </a:r>
            <a:r>
              <a:rPr lang="tr-TR" b="1" dirty="0" err="1" smtClean="0"/>
              <a:t>Atorvastatin</a:t>
            </a:r>
            <a:r>
              <a:rPr lang="tr-TR" b="1" dirty="0" smtClean="0"/>
              <a:t>,  </a:t>
            </a:r>
            <a:r>
              <a:rPr lang="tr-TR" b="1" dirty="0" err="1" smtClean="0"/>
              <a:t>Metoprolol</a:t>
            </a:r>
            <a:r>
              <a:rPr lang="tr-TR" b="1" dirty="0" smtClean="0"/>
              <a:t>, </a:t>
            </a:r>
            <a:r>
              <a:rPr lang="tr-TR" b="1" dirty="0" err="1" smtClean="0"/>
              <a:t>Famotidin</a:t>
            </a:r>
            <a:r>
              <a:rPr lang="tr-TR" b="1" dirty="0" smtClean="0"/>
              <a:t>, </a:t>
            </a:r>
            <a:r>
              <a:rPr lang="tr-TR" b="1" dirty="0" err="1" smtClean="0"/>
              <a:t>Rivastigmin</a:t>
            </a:r>
            <a:r>
              <a:rPr lang="tr-TR" b="1" dirty="0" smtClean="0"/>
              <a:t>, </a:t>
            </a:r>
            <a:r>
              <a:rPr lang="tr-TR" b="1" dirty="0" err="1" smtClean="0"/>
              <a:t>Memantin</a:t>
            </a:r>
            <a:r>
              <a:rPr lang="tr-TR" b="1" dirty="0" smtClean="0"/>
              <a:t>, </a:t>
            </a:r>
            <a:r>
              <a:rPr lang="tr-TR" b="1" dirty="0" err="1" smtClean="0"/>
              <a:t>Hidroksizin</a:t>
            </a:r>
            <a:r>
              <a:rPr lang="tr-TR" b="1" dirty="0" smtClean="0"/>
              <a:t>, </a:t>
            </a:r>
            <a:r>
              <a:rPr lang="tr-TR" b="1" dirty="0" err="1" smtClean="0"/>
              <a:t>Paroxetin</a:t>
            </a:r>
            <a:r>
              <a:rPr lang="tr-TR" b="1" dirty="0" smtClean="0"/>
              <a:t>, </a:t>
            </a:r>
            <a:r>
              <a:rPr lang="tr-TR" b="1" dirty="0" err="1" smtClean="0"/>
              <a:t>Ketiapin</a:t>
            </a: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        </a:t>
            </a:r>
            <a:r>
              <a:rPr lang="tr-TR" b="1" dirty="0" smtClean="0">
                <a:solidFill>
                  <a:srgbClr val="FF0000"/>
                </a:solidFill>
              </a:rPr>
              <a:t>HASTANIN TETKİKLERİ GÖNDERİLİYOR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86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Yaşlının Genel </a:t>
            </a:r>
            <a:r>
              <a:rPr lang="tr-TR" sz="4000" b="1" dirty="0" smtClean="0">
                <a:solidFill>
                  <a:srgbClr val="FF0000"/>
                </a:solidFill>
              </a:rPr>
              <a:t>Özellikleri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472608"/>
          </a:xfrm>
        </p:spPr>
        <p:txBody>
          <a:bodyPr>
            <a:normAutofit fontScale="92500" lnSpcReduction="10000"/>
          </a:bodyPr>
          <a:lstStyle/>
          <a:p>
            <a:endParaRPr lang="tr-TR" sz="2800" b="1" dirty="0" smtClean="0"/>
          </a:p>
          <a:p>
            <a:r>
              <a:rPr lang="tr-TR" sz="2800" b="1" dirty="0" smtClean="0"/>
              <a:t>Organ rezerv ve fonksiyonlarında genelde azalma ile giden fizyolojik yaşlanma süreci (Artan </a:t>
            </a:r>
            <a:r>
              <a:rPr lang="tr-TR" sz="2800" b="1" dirty="0" err="1" smtClean="0"/>
              <a:t>faktör:Yağ</a:t>
            </a:r>
            <a:r>
              <a:rPr lang="tr-TR" sz="2800" b="1" dirty="0" smtClean="0"/>
              <a:t>)</a:t>
            </a:r>
          </a:p>
          <a:p>
            <a:r>
              <a:rPr lang="tr-TR" sz="2800" b="1" dirty="0" smtClean="0"/>
              <a:t>Sosyoekonomik anlamda gerileme (Emeklilik, gelirde azalma, yalnızlık </a:t>
            </a:r>
            <a:r>
              <a:rPr lang="tr-TR" sz="2800" b="1" dirty="0" err="1" smtClean="0"/>
              <a:t>vs</a:t>
            </a:r>
            <a:r>
              <a:rPr lang="tr-TR" sz="2800" b="1" dirty="0" smtClean="0"/>
              <a:t>)</a:t>
            </a:r>
          </a:p>
          <a:p>
            <a:r>
              <a:rPr lang="tr-TR" sz="2800" b="1" dirty="0" err="1" smtClean="0"/>
              <a:t>Multipl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komorbidite</a:t>
            </a:r>
            <a:r>
              <a:rPr lang="tr-TR" sz="2800" b="1" dirty="0" smtClean="0"/>
              <a:t> </a:t>
            </a:r>
          </a:p>
          <a:p>
            <a:r>
              <a:rPr lang="tr-TR" sz="2800" b="1" dirty="0" err="1" smtClean="0"/>
              <a:t>Multipl</a:t>
            </a:r>
            <a:r>
              <a:rPr lang="tr-TR" sz="2800" b="1" dirty="0" smtClean="0"/>
              <a:t> ilaç kullanımı </a:t>
            </a:r>
          </a:p>
          <a:p>
            <a:r>
              <a:rPr lang="tr-TR" sz="2800" b="1" dirty="0" smtClean="0"/>
              <a:t>İlaç </a:t>
            </a:r>
            <a:r>
              <a:rPr lang="tr-TR" sz="2800" b="1" dirty="0" err="1" smtClean="0"/>
              <a:t>farmakokinetiğinde</a:t>
            </a:r>
            <a:r>
              <a:rPr lang="tr-TR" sz="2800" b="1" dirty="0" smtClean="0"/>
              <a:t> değişiklikler</a:t>
            </a:r>
          </a:p>
          <a:p>
            <a:r>
              <a:rPr lang="tr-TR" sz="2800" b="1" dirty="0" err="1" smtClean="0"/>
              <a:t>Geriatrik</a:t>
            </a:r>
            <a:r>
              <a:rPr lang="tr-TR" sz="2800" b="1" dirty="0" smtClean="0"/>
              <a:t> sendromlar</a:t>
            </a:r>
          </a:p>
          <a:p>
            <a:r>
              <a:rPr lang="tr-TR" sz="2800" b="1" dirty="0" smtClean="0"/>
              <a:t>Patolojik durumları yaşlılık süreci ile </a:t>
            </a:r>
            <a:r>
              <a:rPr lang="tr-TR" sz="2800" b="1" dirty="0" err="1" smtClean="0"/>
              <a:t>ilişiklendirme</a:t>
            </a:r>
            <a:r>
              <a:rPr lang="tr-TR" sz="2800" b="1" dirty="0" smtClean="0"/>
              <a:t>(geç tanı)</a:t>
            </a:r>
          </a:p>
          <a:p>
            <a:r>
              <a:rPr lang="tr-TR" sz="2800" b="1" dirty="0" smtClean="0"/>
              <a:t>Hastalıkların prezantasyonunun </a:t>
            </a:r>
            <a:r>
              <a:rPr lang="tr-TR" sz="2800" b="1" dirty="0" err="1" smtClean="0"/>
              <a:t>atipik</a:t>
            </a:r>
            <a:r>
              <a:rPr lang="tr-TR" sz="2800" b="1" dirty="0" smtClean="0"/>
              <a:t> olma sıklığı daha fazladır.</a:t>
            </a:r>
            <a:endParaRPr lang="tr-TR" sz="2800" b="1" dirty="0"/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8270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/>
          </p:cNvGraphicFramePr>
          <p:nvPr>
            <p:extLst/>
          </p:nvPr>
        </p:nvGraphicFramePr>
        <p:xfrm>
          <a:off x="285750" y="285750"/>
          <a:ext cx="8572500" cy="6431069"/>
        </p:xfrm>
        <a:graphic>
          <a:graphicData uri="http://schemas.openxmlformats.org/drawingml/2006/table">
            <a:tbl>
              <a:tblPr/>
              <a:tblGrid>
                <a:gridCol w="1215424"/>
                <a:gridCol w="3613266"/>
                <a:gridCol w="3743810"/>
              </a:tblGrid>
              <a:tr h="304821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Fizyolojik değişiklikler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Patolojik değişiklikler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03887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Genel  g.</a:t>
                      </a:r>
                    </a:p>
                  </a:txBody>
                  <a:tcPr marL="95249" marR="95249" marT="95256" marB="952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Hareketlerde  yavaşlama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Kifoz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; dağınıklık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575966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Cilt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Kırışıklık,s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ebor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eik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k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erato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z, p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igmenta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syon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saç: incelme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/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beyazlaşma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Aktinik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keratoz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cilt kanserleri 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573576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Gözler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Arkus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senilis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,karanlığa yavaş adapte 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Presbiyopi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atara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t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glokom, görme keskinliğinde (↓),  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ul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r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dejenerasyon, 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Kulaklar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Serumen tıkaçları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Presbiakuzi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belirgin işitme kaybı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0150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Ağız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Dişeti çekilmesi, diş rengi koyulaşması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Periodontal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,mukoza h., çürük,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tükrük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d.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0150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Boyun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Boyuna yayılan skleroz üfürümleri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Karotis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ü., MNG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0150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KVS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S4 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Ao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.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lero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z ü.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(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↑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CV risk)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↑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VEV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S.Hipertansiyon,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Ao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.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Stenoz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ü.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0150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Akciğer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Öksürükle kaybolan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raller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(yatalak)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Sürekli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raller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0150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Karın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-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Abd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. Aort genişlemesi,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organomegali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0389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GUS (K)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Vaginal kuruluk, u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terus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/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ov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erlerde atrofi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Prolapsus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91439" marR="9143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0389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GUS (E)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Büyümüş prostat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Miksiyon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sonrası mesane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palpasyonu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74803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Nörolojik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Beyin parenkiminde k., periferik s. İletimi/refleksler yavaş, ağrı,vibrasyon, derin duyu ↓, kelime bulmada güçlük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Asimetri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575966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Lucida Sans Unicode" pitchFamily="34" charset="0"/>
                        </a:rPr>
                        <a:t>Kas-iskelet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as gücü kaybı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(mild), k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ısa adım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h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arekete  başlama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ge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ç,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yavaşlama</a:t>
                      </a: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Hareketsizlik,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fonk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.kaybı,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kifoskolyoz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(↓)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ROM 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, eklem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Lucida Sans Unicode" pitchFamily="34" charset="0"/>
                        </a:rPr>
                        <a:t>deformiteleri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Lucida Sans Unicode" pitchFamily="34" charset="0"/>
                      </a:endParaRPr>
                    </a:p>
                  </a:txBody>
                  <a:tcPr marL="47625" marR="47625" marT="47628" marB="476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79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tr-TR" altLang="tr-TR" sz="4000" b="1" dirty="0" err="1" smtClean="0">
                <a:solidFill>
                  <a:srgbClr val="FF0000"/>
                </a:solidFill>
              </a:rPr>
              <a:t>Atipik</a:t>
            </a:r>
            <a:r>
              <a:rPr lang="tr-TR" altLang="tr-TR" sz="4000" b="1" dirty="0" smtClean="0">
                <a:solidFill>
                  <a:srgbClr val="FF0000"/>
                </a:solidFill>
              </a:rPr>
              <a:t> </a:t>
            </a:r>
            <a:r>
              <a:rPr lang="tr-TR" altLang="tr-TR" sz="4000" b="1" dirty="0" err="1" smtClean="0">
                <a:solidFill>
                  <a:srgbClr val="FF0000"/>
                </a:solidFill>
              </a:rPr>
              <a:t>prezentasyon</a:t>
            </a:r>
            <a:endParaRPr lang="tr-TR" altLang="tr-TR" sz="4000" b="1" dirty="0" smtClean="0">
              <a:solidFill>
                <a:srgbClr val="FF0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b="1" dirty="0" smtClean="0"/>
              <a:t>Enfeksiyonlar</a:t>
            </a:r>
          </a:p>
          <a:p>
            <a:pPr eaLnBrk="1" hangingPunct="1"/>
            <a:r>
              <a:rPr lang="tr-TR" altLang="tr-TR" sz="2800" b="1" dirty="0" err="1" smtClean="0"/>
              <a:t>Kardiyovasküler</a:t>
            </a:r>
            <a:r>
              <a:rPr lang="tr-TR" altLang="tr-TR" sz="2800" b="1" dirty="0" smtClean="0"/>
              <a:t> hastalıklar</a:t>
            </a:r>
          </a:p>
          <a:p>
            <a:pPr eaLnBrk="1" hangingPunct="1"/>
            <a:r>
              <a:rPr lang="tr-TR" altLang="tr-TR" sz="2800" b="1" dirty="0" smtClean="0"/>
              <a:t>Endokrinolojik hastalıklar</a:t>
            </a:r>
          </a:p>
          <a:p>
            <a:pPr eaLnBrk="1" hangingPunct="1"/>
            <a:r>
              <a:rPr lang="tr-TR" altLang="tr-TR" sz="2800" b="1" dirty="0" smtClean="0"/>
              <a:t>Akut </a:t>
            </a:r>
            <a:r>
              <a:rPr lang="tr-TR" altLang="tr-TR" sz="2800" b="1" dirty="0" err="1" smtClean="0"/>
              <a:t>abdominal</a:t>
            </a:r>
            <a:r>
              <a:rPr lang="tr-TR" altLang="tr-TR" sz="2800" b="1" dirty="0" smtClean="0"/>
              <a:t> ve </a:t>
            </a:r>
            <a:r>
              <a:rPr lang="tr-TR" altLang="tr-TR" sz="2800" b="1" dirty="0" err="1" smtClean="0"/>
              <a:t>peptik</a:t>
            </a:r>
            <a:r>
              <a:rPr lang="tr-TR" altLang="tr-TR" sz="2800" b="1" dirty="0" smtClean="0"/>
              <a:t> hastalıklar</a:t>
            </a:r>
          </a:p>
          <a:p>
            <a:pPr eaLnBrk="1" hangingPunct="1"/>
            <a:r>
              <a:rPr lang="tr-TR" altLang="tr-TR" sz="2800" b="1" dirty="0" smtClean="0"/>
              <a:t>Depresyon</a:t>
            </a:r>
          </a:p>
          <a:p>
            <a:pPr algn="ctr" eaLnBrk="1" hangingPunct="1"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rgbClr val="00B050"/>
                </a:solidFill>
              </a:rPr>
              <a:t>«İleri yaş, hastalık öncesi fonksiyonel kısıtlılığı fazla, kognitif yetmezliği olanlarda </a:t>
            </a:r>
            <a:r>
              <a:rPr lang="tr-TR" altLang="tr-TR" sz="2800" b="1" dirty="0" err="1" smtClean="0">
                <a:solidFill>
                  <a:srgbClr val="00B050"/>
                </a:solidFill>
              </a:rPr>
              <a:t>atipik</a:t>
            </a:r>
            <a:r>
              <a:rPr lang="tr-TR" altLang="tr-TR" sz="2800" b="1" dirty="0" smtClean="0">
                <a:solidFill>
                  <a:srgbClr val="00B050"/>
                </a:solidFill>
              </a:rPr>
              <a:t> </a:t>
            </a:r>
            <a:r>
              <a:rPr lang="tr-TR" altLang="tr-TR" sz="2800" b="1" dirty="0" err="1" smtClean="0">
                <a:solidFill>
                  <a:srgbClr val="00B050"/>
                </a:solidFill>
              </a:rPr>
              <a:t>prezentasyon</a:t>
            </a:r>
            <a:r>
              <a:rPr lang="tr-TR" altLang="tr-TR" sz="2800" b="1" dirty="0" smtClean="0">
                <a:solidFill>
                  <a:srgbClr val="00B050"/>
                </a:solidFill>
              </a:rPr>
              <a:t> daha fazladır»</a:t>
            </a:r>
          </a:p>
          <a:p>
            <a:r>
              <a:rPr lang="tr-TR" altLang="tr-TR" sz="2800" b="1" dirty="0" err="1" smtClean="0"/>
              <a:t>Prezentasyon:</a:t>
            </a:r>
            <a:r>
              <a:rPr lang="tr-TR" altLang="tr-TR" sz="2800" b="1" dirty="0" err="1" smtClean="0">
                <a:solidFill>
                  <a:srgbClr val="FF0000"/>
                </a:solidFill>
              </a:rPr>
              <a:t>I</a:t>
            </a:r>
            <a:r>
              <a:rPr lang="tr-TR" altLang="tr-TR" sz="2800" b="1" dirty="0" err="1" smtClean="0"/>
              <a:t>mmobility</a:t>
            </a:r>
            <a:r>
              <a:rPr lang="tr-TR" altLang="tr-TR" sz="2800" b="1" dirty="0" smtClean="0"/>
              <a:t>, </a:t>
            </a:r>
            <a:r>
              <a:rPr lang="tr-TR" altLang="tr-TR" sz="2800" b="1" dirty="0" err="1" smtClean="0">
                <a:solidFill>
                  <a:srgbClr val="FF0000"/>
                </a:solidFill>
              </a:rPr>
              <a:t>I</a:t>
            </a:r>
            <a:r>
              <a:rPr lang="tr-TR" altLang="tr-TR" sz="2800" b="1" dirty="0" err="1" smtClean="0"/>
              <a:t>nstability</a:t>
            </a:r>
            <a:r>
              <a:rPr lang="tr-TR" altLang="tr-TR" sz="2800" b="1" dirty="0" smtClean="0"/>
              <a:t>, </a:t>
            </a:r>
            <a:r>
              <a:rPr lang="tr-TR" altLang="tr-TR" sz="2800" b="1" dirty="0" err="1" smtClean="0">
                <a:solidFill>
                  <a:srgbClr val="FF0000"/>
                </a:solidFill>
              </a:rPr>
              <a:t>I</a:t>
            </a:r>
            <a:r>
              <a:rPr lang="tr-TR" altLang="tr-TR" sz="2800" b="1" dirty="0" err="1" smtClean="0"/>
              <a:t>ncontinence</a:t>
            </a:r>
            <a:endParaRPr lang="tr-TR" altLang="tr-TR" sz="2800" b="1" dirty="0" smtClean="0"/>
          </a:p>
          <a:p>
            <a:pPr marL="0" indent="0">
              <a:buNone/>
            </a:pPr>
            <a:r>
              <a:rPr lang="tr-TR" altLang="tr-TR" sz="2800" b="1" dirty="0" err="1" smtClean="0">
                <a:solidFill>
                  <a:srgbClr val="FF0000"/>
                </a:solidFill>
              </a:rPr>
              <a:t>Intellectual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 </a:t>
            </a:r>
            <a:r>
              <a:rPr lang="tr-TR" altLang="tr-TR" sz="2800" b="1" dirty="0" err="1">
                <a:solidFill>
                  <a:srgbClr val="FF0000"/>
                </a:solidFill>
              </a:rPr>
              <a:t>impairment</a:t>
            </a:r>
            <a:r>
              <a:rPr lang="tr-TR" altLang="tr-TR" sz="2800" b="1" dirty="0">
                <a:solidFill>
                  <a:srgbClr val="FF0000"/>
                </a:solidFill>
              </a:rPr>
              <a:t>(</a:t>
            </a:r>
            <a:r>
              <a:rPr lang="tr-TR" altLang="tr-TR" sz="2800" b="1" dirty="0" err="1">
                <a:solidFill>
                  <a:srgbClr val="FF0000"/>
                </a:solidFill>
              </a:rPr>
              <a:t>confusion-delirium</a:t>
            </a:r>
            <a:r>
              <a:rPr lang="tr-TR" altLang="tr-TR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809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Dahili   problemler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Hipertansiyon</a:t>
            </a:r>
          </a:p>
          <a:p>
            <a:r>
              <a:rPr lang="tr-TR" sz="2800" b="1" dirty="0"/>
              <a:t>Diyabet</a:t>
            </a:r>
          </a:p>
          <a:p>
            <a:r>
              <a:rPr lang="tr-TR" sz="2800" b="1" dirty="0" err="1"/>
              <a:t>Hiperlipidemi</a:t>
            </a:r>
            <a:endParaRPr lang="tr-TR" sz="2800" b="1" dirty="0"/>
          </a:p>
          <a:p>
            <a:r>
              <a:rPr lang="tr-TR" sz="2800" b="1" dirty="0"/>
              <a:t>Böbrek Yetmezliği</a:t>
            </a:r>
          </a:p>
          <a:p>
            <a:r>
              <a:rPr lang="tr-TR" sz="2800" b="1" dirty="0"/>
              <a:t>Elektrolit Dengesizlikleri</a:t>
            </a:r>
          </a:p>
          <a:p>
            <a:r>
              <a:rPr lang="tr-TR" sz="2800" b="1" dirty="0"/>
              <a:t>Solunum problemleri</a:t>
            </a:r>
          </a:p>
          <a:p>
            <a:r>
              <a:rPr lang="tr-TR" sz="2800" b="1" dirty="0"/>
              <a:t>Kabızlık, </a:t>
            </a:r>
            <a:r>
              <a:rPr lang="tr-TR" sz="2800" b="1" dirty="0" err="1"/>
              <a:t>Dispepsi</a:t>
            </a:r>
            <a:endParaRPr lang="tr-TR" sz="2800" b="1" dirty="0"/>
          </a:p>
          <a:p>
            <a:r>
              <a:rPr lang="tr-TR" sz="2800" b="1" dirty="0"/>
              <a:t>Enfeksiyonlar</a:t>
            </a:r>
          </a:p>
        </p:txBody>
      </p:sp>
    </p:spTree>
    <p:extLst>
      <p:ext uri="{BB962C8B-B14F-4D97-AF65-F5344CB8AC3E}">
        <p14:creationId xmlns:p14="http://schemas.microsoft.com/office/powerpoint/2010/main" val="257272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9358864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071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DELİRİYUM ONLİNE</Template>
  <TotalTime>5</TotalTime>
  <Words>1029</Words>
  <Application>Microsoft Office PowerPoint</Application>
  <PresentationFormat>Ekran Gösterisi (4:3)</PresentationFormat>
  <Paragraphs>227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Calibri</vt:lpstr>
      <vt:lpstr>Lucida Sans Unicode</vt:lpstr>
      <vt:lpstr>Times New Roman</vt:lpstr>
      <vt:lpstr>Wingdings</vt:lpstr>
      <vt:lpstr>Wingdings 2</vt:lpstr>
      <vt:lpstr>Ofis Teması</vt:lpstr>
      <vt:lpstr>DELİRYUM</vt:lpstr>
      <vt:lpstr>OLGU</vt:lpstr>
      <vt:lpstr>OLGU- Devam</vt:lpstr>
      <vt:lpstr>OLGU - Devam</vt:lpstr>
      <vt:lpstr>Yaşlının Genel Özellikleri</vt:lpstr>
      <vt:lpstr>PowerPoint Sunusu</vt:lpstr>
      <vt:lpstr>Atipik prezentasyon</vt:lpstr>
      <vt:lpstr>Dahili   problemler</vt:lpstr>
      <vt:lpstr>PowerPoint Sunusu</vt:lpstr>
      <vt:lpstr>Deliryum (Akut konfüzyonel durum)</vt:lpstr>
      <vt:lpstr>PowerPoint Sunusu</vt:lpstr>
      <vt:lpstr>Deliryum nedenleri:</vt:lpstr>
      <vt:lpstr>İlaçlar</vt:lpstr>
      <vt:lpstr>PowerPoint Sunusu</vt:lpstr>
      <vt:lpstr>Sonuçlar</vt:lpstr>
      <vt:lpstr>Confusion Assessment Method</vt:lpstr>
      <vt:lpstr>Deliriyum tipleri</vt:lpstr>
      <vt:lpstr>Ayırıcı tanı</vt:lpstr>
      <vt:lpstr>PowerPoint Sunusu</vt:lpstr>
      <vt:lpstr>              Deliryumda  ip uçları</vt:lpstr>
      <vt:lpstr>OLGU</vt:lpstr>
      <vt:lpstr> OLGU</vt:lpstr>
      <vt:lpstr>Deliriyumda tedavi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DELİRYUM</dc:title>
  <dc:creator>hp</dc:creator>
  <cp:lastModifiedBy>hp</cp:lastModifiedBy>
  <cp:revision>1</cp:revision>
  <dcterms:created xsi:type="dcterms:W3CDTF">2020-04-01T19:10:38Z</dcterms:created>
  <dcterms:modified xsi:type="dcterms:W3CDTF">2020-09-07T18:39:34Z</dcterms:modified>
</cp:coreProperties>
</file>