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1F7FD31C-18DE-4D2F-9914-A162679ED86F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9629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6748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83786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44287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65680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6890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0489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1F7FD31C-18DE-4D2F-9914-A162679ED86F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18783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1F7FD31C-18DE-4D2F-9914-A162679ED86F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8309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4033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1427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1701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1592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0035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60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5057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5633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1F7FD31C-18DE-4D2F-9914-A162679ED86F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2187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#_Toc410585446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#_Toc410585446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#_Toc410585446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#_Toc410585446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#_Toc410585446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#_Toc410585446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#_Toc410585446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#_Toc410585446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#_Toc410585444"/><Relationship Id="rId2" Type="http://schemas.openxmlformats.org/officeDocument/2006/relationships/hyperlink" Target="#_Toc410585443"/><Relationship Id="rId1" Type="http://schemas.openxmlformats.org/officeDocument/2006/relationships/slideLayout" Target="../slideLayouts/slideLayout1.xml"/><Relationship Id="rId6" Type="http://schemas.openxmlformats.org/officeDocument/2006/relationships/hyperlink" Target="#_Toc410585448"/><Relationship Id="rId5" Type="http://schemas.openxmlformats.org/officeDocument/2006/relationships/hyperlink" Target="#_Toc410585447"/><Relationship Id="rId4" Type="http://schemas.openxmlformats.org/officeDocument/2006/relationships/hyperlink" Target="#_Toc410585446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#_Toc410585446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#_Toc410585446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#_Toc410585446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#_Toc410585446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#_Toc410585446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#_Toc410585446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#_Toc410585446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2042617"/>
          </a:xfrm>
        </p:spPr>
        <p:txBody>
          <a:bodyPr>
            <a:normAutofit/>
          </a:bodyPr>
          <a:lstStyle/>
          <a:p>
            <a:pPr algn="ctr"/>
            <a:r>
              <a:rPr lang="tr-TR" sz="4400" b="1" dirty="0" smtClean="0"/>
              <a:t>TASAVVUF I </a:t>
            </a:r>
            <a:r>
              <a:rPr lang="tr-TR" sz="4400" b="1" dirty="0"/>
              <a:t/>
            </a:r>
            <a:br>
              <a:rPr lang="tr-TR" sz="4400" b="1" dirty="0"/>
            </a:br>
            <a:r>
              <a:rPr lang="tr-TR" sz="4400" b="1" dirty="0" smtClean="0"/>
              <a:t>VI. YARIYIL </a:t>
            </a:r>
            <a:r>
              <a:rPr lang="tr-TR" sz="4400" b="1" dirty="0" smtClean="0"/>
              <a:t>BAHAR </a:t>
            </a:r>
            <a:r>
              <a:rPr lang="tr-TR" sz="4400" b="1" dirty="0" smtClean="0"/>
              <a:t>DÖNEMİ</a:t>
            </a:r>
            <a:endParaRPr lang="tr-TR" sz="4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563317"/>
            <a:ext cx="8689976" cy="3927423"/>
          </a:xfrm>
        </p:spPr>
        <p:txBody>
          <a:bodyPr>
            <a:noAutofit/>
          </a:bodyPr>
          <a:lstStyle/>
          <a:p>
            <a:pPr algn="just"/>
            <a:endParaRPr lang="tr-TR" altLang="tr-TR" sz="2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tr-TR" altLang="tr-TR" sz="2900" b="1" cap="none" dirty="0" smtClean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/>
            <a:r>
              <a:rPr lang="tr-TR" altLang="tr-TR" sz="2900" b="1" cap="none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AHMET CAHİD HAKSEVER</a:t>
            </a:r>
            <a:endParaRPr lang="tr-TR" altLang="tr-TR" sz="2500" b="1" cap="none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0696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Tasavvuf </a:t>
            </a:r>
            <a:r>
              <a:rPr lang="tr-TR" altLang="tr-TR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ayrı bir din midir?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53259"/>
            <a:ext cx="8825659" cy="2728210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dirty="0"/>
              <a:t>Ilımlı İslam projesi çerçevesinde, “insanı pasifleştirici </a:t>
            </a:r>
            <a:r>
              <a:rPr lang="tr-TR" dirty="0" smtClean="0"/>
              <a:t>bir tasavvuf</a:t>
            </a:r>
            <a:r>
              <a:rPr lang="tr-TR" dirty="0"/>
              <a:t>” düşüncesinin, tarihi vakıayla da uygunluk arz </a:t>
            </a:r>
            <a:r>
              <a:rPr lang="tr-TR" dirty="0" smtClean="0"/>
              <a:t>etmediği söylenebilir.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98583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Tasavvuf </a:t>
            </a:r>
            <a:r>
              <a:rPr lang="tr-TR" altLang="tr-TR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ayrı bir din midir?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98229"/>
            <a:ext cx="8825659" cy="2788171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dirty="0"/>
              <a:t>Dini, ihsan boyutunda yaşamayı hedef edinen </a:t>
            </a:r>
            <a:r>
              <a:rPr lang="tr-TR" dirty="0" smtClean="0"/>
              <a:t>tasavvufun hümanizm</a:t>
            </a:r>
            <a:r>
              <a:rPr lang="tr-TR" dirty="0"/>
              <a:t>, yoga, meditasyon gibi tecrübelere </a:t>
            </a:r>
            <a:r>
              <a:rPr lang="tr-TR" dirty="0" smtClean="0"/>
              <a:t>indirgenmesi</a:t>
            </a:r>
            <a:r>
              <a:rPr lang="tr-TR" dirty="0"/>
              <a:t> onun özünden uzaklaştırılmasıdır. İslam asıl, İslami </a:t>
            </a:r>
            <a:r>
              <a:rPr lang="tr-TR" dirty="0" smtClean="0"/>
              <a:t>yaşantının uygulanmasını</a:t>
            </a:r>
            <a:r>
              <a:rPr lang="tr-TR" dirty="0"/>
              <a:t>, insanın kâmil </a:t>
            </a:r>
            <a:r>
              <a:rPr lang="tr-TR" dirty="0" err="1"/>
              <a:t>mânâda</a:t>
            </a:r>
            <a:r>
              <a:rPr lang="tr-TR" dirty="0"/>
              <a:t> </a:t>
            </a:r>
            <a:r>
              <a:rPr lang="tr-TR" dirty="0" err="1"/>
              <a:t>mü’min</a:t>
            </a:r>
            <a:r>
              <a:rPr lang="tr-TR" dirty="0"/>
              <a:t> olmasını, </a:t>
            </a:r>
            <a:r>
              <a:rPr lang="tr-TR" dirty="0" smtClean="0"/>
              <a:t>kesretten vahdete </a:t>
            </a:r>
            <a:r>
              <a:rPr lang="tr-TR" dirty="0"/>
              <a:t>ulaşmayı hedef edinen tasavvuf ise </a:t>
            </a:r>
            <a:r>
              <a:rPr lang="tr-TR" dirty="0" err="1"/>
              <a:t>fer’dir</a:t>
            </a:r>
            <a:r>
              <a:rPr lang="tr-TR" dirty="0"/>
              <a:t>. Bu </a:t>
            </a:r>
            <a:r>
              <a:rPr lang="tr-TR" dirty="0" smtClean="0"/>
              <a:t>açıdan tasavvuf </a:t>
            </a:r>
            <a:r>
              <a:rPr lang="tr-TR" dirty="0"/>
              <a:t>mümkün olandır, yani tasavvufun varlığı İslam </a:t>
            </a:r>
            <a:r>
              <a:rPr lang="tr-TR" dirty="0" smtClean="0"/>
              <a:t>dininin varlığına </a:t>
            </a:r>
            <a:r>
              <a:rPr lang="tr-TR" dirty="0"/>
              <a:t>muhtaçtır</a:t>
            </a:r>
          </a:p>
        </p:txBody>
      </p:sp>
    </p:spTree>
    <p:extLst>
      <p:ext uri="{BB962C8B-B14F-4D97-AF65-F5344CB8AC3E}">
        <p14:creationId xmlns:p14="http://schemas.microsoft.com/office/powerpoint/2010/main" val="20531307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885112"/>
          </a:xfrm>
        </p:spPr>
        <p:txBody>
          <a:bodyPr/>
          <a:lstStyle/>
          <a:p>
            <a:r>
              <a:rPr lang="tr-TR" altLang="tr-TR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Kur’an’da ya da Hadislerde tasavvuf kavramı yer almakta mıdır?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98229"/>
            <a:ext cx="8825659" cy="2788171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dirty="0"/>
              <a:t>Kur’an’da ve hadislerde terim anlamıyla “tasavvuf” ve “tarikat</a:t>
            </a:r>
            <a:r>
              <a:rPr lang="tr-TR" dirty="0" smtClean="0"/>
              <a:t>” kelimeleri geçmemektedir.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190606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885112"/>
          </a:xfrm>
        </p:spPr>
        <p:txBody>
          <a:bodyPr/>
          <a:lstStyle/>
          <a:p>
            <a:r>
              <a:rPr lang="tr-TR" altLang="tr-TR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Kur’an’da ya da Hadislerde tasavvuf kavramı yer almakta mıdır?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98229"/>
            <a:ext cx="8825659" cy="2788171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dirty="0"/>
              <a:t>Kur’an’da ve hadislerde terim anlamıyla “tasavvuf” ve “tarikat</a:t>
            </a:r>
            <a:r>
              <a:rPr lang="tr-TR" dirty="0" smtClean="0"/>
              <a:t>” kelimeleri geçmemektedir.</a:t>
            </a:r>
          </a:p>
          <a:p>
            <a:r>
              <a:rPr lang="tr-TR" dirty="0"/>
              <a:t>Tasavvufun ilk devresi </a:t>
            </a:r>
            <a:r>
              <a:rPr lang="tr-TR" dirty="0" smtClean="0"/>
              <a:t>kabul edilen </a:t>
            </a:r>
            <a:r>
              <a:rPr lang="tr-TR" dirty="0"/>
              <a:t>“</a:t>
            </a:r>
            <a:r>
              <a:rPr lang="tr-TR" dirty="0" err="1"/>
              <a:t>zühd</a:t>
            </a:r>
            <a:r>
              <a:rPr lang="tr-TR" dirty="0"/>
              <a:t>” bile, Kur’an’da sadece bir </a:t>
            </a:r>
            <a:r>
              <a:rPr lang="tr-TR" dirty="0" err="1"/>
              <a:t>âyette</a:t>
            </a:r>
            <a:r>
              <a:rPr lang="tr-TR" dirty="0"/>
              <a:t> (</a:t>
            </a:r>
            <a:r>
              <a:rPr lang="tr-TR" dirty="0" err="1"/>
              <a:t>zâhidîn</a:t>
            </a:r>
            <a:r>
              <a:rPr lang="tr-TR" dirty="0"/>
              <a:t>)10 (</a:t>
            </a:r>
            <a:r>
              <a:rPr lang="tr-TR" dirty="0" smtClean="0"/>
              <a:t>pek değer </a:t>
            </a:r>
            <a:r>
              <a:rPr lang="tr-TR" dirty="0"/>
              <a:t>vermediler) şeklinde geçmekte, o da terim </a:t>
            </a:r>
            <a:r>
              <a:rPr lang="tr-TR" dirty="0" smtClean="0"/>
              <a:t>anlamında kullanılmamaktadır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110257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885112"/>
          </a:xfrm>
        </p:spPr>
        <p:txBody>
          <a:bodyPr/>
          <a:lstStyle/>
          <a:p>
            <a:r>
              <a:rPr lang="tr-TR" altLang="tr-TR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Kur’an’da ya da Hadislerde tasavvuf kavramı yer almakta mıdır?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98229"/>
            <a:ext cx="8825659" cy="2788171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dirty="0"/>
              <a:t>Kur’an’da </a:t>
            </a:r>
            <a:r>
              <a:rPr lang="tr-TR" dirty="0" smtClean="0"/>
              <a:t>ya da </a:t>
            </a:r>
            <a:r>
              <a:rPr lang="tr-TR" dirty="0"/>
              <a:t>hadislerde kurumlaşmış anlamıyla tasavvuf ve </a:t>
            </a:r>
            <a:r>
              <a:rPr lang="tr-TR" dirty="0" smtClean="0"/>
              <a:t>tarikat kelimelerinin </a:t>
            </a:r>
            <a:r>
              <a:rPr lang="tr-TR" dirty="0"/>
              <a:t>geçmemesi, bir disiplinin İslam dışı olduğu </a:t>
            </a:r>
            <a:r>
              <a:rPr lang="tr-TR" dirty="0" smtClean="0"/>
              <a:t>anlamına gelmez</a:t>
            </a:r>
            <a:r>
              <a:rPr lang="tr-TR" dirty="0"/>
              <a:t>. Zira fıkıh, hadis, tefsir, kelâm gibi ilim dalları da yöntem</a:t>
            </a:r>
            <a:r>
              <a:rPr lang="tr-TR" dirty="0" smtClean="0"/>
              <a:t>, terminoloji </a:t>
            </a:r>
            <a:r>
              <a:rPr lang="tr-TR" dirty="0"/>
              <a:t>ve literatürleriyle sonradan teşekkül etmişlerdir</a:t>
            </a:r>
            <a:r>
              <a:rPr lang="tr-TR" dirty="0" smtClean="0"/>
              <a:t>. Hatta </a:t>
            </a:r>
            <a:r>
              <a:rPr lang="tr-TR" dirty="0"/>
              <a:t>Kur’an-ı okuma usulü diyebileceğimiz </a:t>
            </a:r>
            <a:r>
              <a:rPr lang="tr-TR" dirty="0" err="1"/>
              <a:t>tecvid</a:t>
            </a:r>
            <a:r>
              <a:rPr lang="tr-TR" dirty="0"/>
              <a:t> bile </a:t>
            </a:r>
            <a:r>
              <a:rPr lang="tr-TR" dirty="0" smtClean="0"/>
              <a:t>sonradan oluşmuş </a:t>
            </a:r>
            <a:r>
              <a:rPr lang="tr-TR" dirty="0"/>
              <a:t>bir ilimdir.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045476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885112"/>
          </a:xfrm>
        </p:spPr>
        <p:txBody>
          <a:bodyPr/>
          <a:lstStyle/>
          <a:p>
            <a:r>
              <a:rPr lang="tr-TR" altLang="tr-TR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Kur’an’da ya da Hadislerde tasavvuf kavramı yer almakta mıdır?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98229"/>
            <a:ext cx="8825659" cy="2788171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dirty="0"/>
              <a:t>Kelime olarak Kur’an’da ve hadislerde geçmese de Kur’an’ın</a:t>
            </a:r>
            <a:r>
              <a:rPr lang="tr-TR" dirty="0" smtClean="0"/>
              <a:t>, dünya </a:t>
            </a:r>
            <a:r>
              <a:rPr lang="tr-TR" dirty="0"/>
              <a:t>ve </a:t>
            </a:r>
            <a:r>
              <a:rPr lang="tr-TR" dirty="0" err="1"/>
              <a:t>âhireti</a:t>
            </a:r>
            <a:r>
              <a:rPr lang="tr-TR" dirty="0"/>
              <a:t> inşa mahiyetinde özendirdiği hayırlı amellere </a:t>
            </a:r>
            <a:r>
              <a:rPr lang="tr-TR" dirty="0" smtClean="0"/>
              <a:t>dair </a:t>
            </a:r>
            <a:r>
              <a:rPr lang="tr-TR" dirty="0" err="1" smtClean="0"/>
              <a:t>âyetler</a:t>
            </a:r>
            <a:r>
              <a:rPr lang="tr-TR" dirty="0"/>
              <a:t>, Allah </a:t>
            </a:r>
            <a:r>
              <a:rPr lang="tr-TR" dirty="0" err="1"/>
              <a:t>Rasûlü</a:t>
            </a:r>
            <a:r>
              <a:rPr lang="tr-TR" dirty="0"/>
              <a:t> (s.)’nün bu yöndeki yaşantısı ve hadisleri</a:t>
            </a:r>
            <a:r>
              <a:rPr lang="tr-TR" dirty="0" smtClean="0"/>
              <a:t>, Allah </a:t>
            </a:r>
            <a:r>
              <a:rPr lang="tr-TR" dirty="0" err="1"/>
              <a:t>Rasûlü</a:t>
            </a:r>
            <a:r>
              <a:rPr lang="tr-TR" dirty="0"/>
              <a:t> (s.) sonrası </a:t>
            </a:r>
            <a:r>
              <a:rPr lang="tr-TR" dirty="0" err="1"/>
              <a:t>ashâbdan</a:t>
            </a:r>
            <a:r>
              <a:rPr lang="tr-TR" dirty="0"/>
              <a:t> </a:t>
            </a:r>
            <a:r>
              <a:rPr lang="tr-TR" dirty="0" err="1"/>
              <a:t>zâhidâne</a:t>
            </a:r>
            <a:r>
              <a:rPr lang="tr-TR" dirty="0"/>
              <a:t> yaşamı </a:t>
            </a:r>
            <a:r>
              <a:rPr lang="tr-TR" dirty="0" smtClean="0"/>
              <a:t>tercih edenler</a:t>
            </a:r>
            <a:r>
              <a:rPr lang="tr-TR" dirty="0"/>
              <a:t>, tasavvufun kendine kaynak edindiği referanslardandır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777030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885112"/>
          </a:xfrm>
        </p:spPr>
        <p:txBody>
          <a:bodyPr/>
          <a:lstStyle/>
          <a:p>
            <a:r>
              <a:rPr lang="tr-TR" altLang="tr-TR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Kur’an’da ya da Hadislerde tasavvuf kavramı yer almakta mıdır?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98229"/>
            <a:ext cx="8825659" cy="2788171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dirty="0"/>
              <a:t>Dolayısıyla bir şeyin İslam’dan olup olmaması hususundaki </a:t>
            </a:r>
            <a:r>
              <a:rPr lang="tr-TR" dirty="0" smtClean="0"/>
              <a:t>esas kriter</a:t>
            </a:r>
            <a:r>
              <a:rPr lang="tr-TR" dirty="0"/>
              <a:t>, onun aynı kelimelerle ve terim anlamıyla Kur’an’da </a:t>
            </a:r>
            <a:r>
              <a:rPr lang="tr-TR" dirty="0" smtClean="0"/>
              <a:t>veya hadislerde </a:t>
            </a:r>
            <a:r>
              <a:rPr lang="tr-TR" dirty="0"/>
              <a:t>geçmesi değil, </a:t>
            </a:r>
            <a:r>
              <a:rPr lang="tr-TR" dirty="0" err="1"/>
              <a:t>nass</a:t>
            </a:r>
            <a:r>
              <a:rPr lang="tr-TR" dirty="0"/>
              <a:t> ve sahih </a:t>
            </a:r>
            <a:r>
              <a:rPr lang="tr-TR" dirty="0" err="1"/>
              <a:t>rivâyetlerin</a:t>
            </a:r>
            <a:r>
              <a:rPr lang="tr-TR" dirty="0"/>
              <a:t> ifade </a:t>
            </a:r>
            <a:r>
              <a:rPr lang="tr-TR" dirty="0" smtClean="0"/>
              <a:t>ettiği anlama</a:t>
            </a:r>
            <a:r>
              <a:rPr lang="tr-TR" dirty="0"/>
              <a:t>, gerçekleştirmeyi amaçladığı hedeflere uygunluktur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814034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885112"/>
          </a:xfrm>
        </p:spPr>
        <p:txBody>
          <a:bodyPr/>
          <a:lstStyle/>
          <a:p>
            <a:r>
              <a:rPr lang="tr-TR" altLang="tr-TR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Kur’an’da ya da Hadislerde tasavvuf kavramı yer almakta mıdır?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98229"/>
            <a:ext cx="8825659" cy="2788171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dirty="0"/>
              <a:t>Dolayısıyla bir şeyin İslam’dan olup olmaması hususundaki </a:t>
            </a:r>
            <a:r>
              <a:rPr lang="tr-TR" dirty="0" smtClean="0"/>
              <a:t>esas kriter</a:t>
            </a:r>
            <a:r>
              <a:rPr lang="tr-TR" dirty="0"/>
              <a:t>, onun aynı kelimelerle ve terim anlamıyla Kur’an’da </a:t>
            </a:r>
            <a:r>
              <a:rPr lang="tr-TR" dirty="0" smtClean="0"/>
              <a:t>veya hadislerde </a:t>
            </a:r>
            <a:r>
              <a:rPr lang="tr-TR" dirty="0"/>
              <a:t>geçmesi değil, </a:t>
            </a:r>
            <a:r>
              <a:rPr lang="tr-TR" dirty="0" err="1"/>
              <a:t>nass</a:t>
            </a:r>
            <a:r>
              <a:rPr lang="tr-TR" dirty="0"/>
              <a:t> ve sahih </a:t>
            </a:r>
            <a:r>
              <a:rPr lang="tr-TR" dirty="0" err="1"/>
              <a:t>rivâyetlerin</a:t>
            </a:r>
            <a:r>
              <a:rPr lang="tr-TR" dirty="0"/>
              <a:t> ifade </a:t>
            </a:r>
            <a:r>
              <a:rPr lang="tr-TR" dirty="0" smtClean="0"/>
              <a:t>ettiği anlama</a:t>
            </a:r>
            <a:r>
              <a:rPr lang="tr-TR" dirty="0"/>
              <a:t>, gerçekleştirmeyi amaçladığı hedeflere uygunluktur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71117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54955" y="1334125"/>
            <a:ext cx="8825658" cy="1588957"/>
          </a:xfrm>
        </p:spPr>
        <p:txBody>
          <a:bodyPr>
            <a:noAutofit/>
          </a:bodyPr>
          <a:lstStyle/>
          <a:p>
            <a:r>
              <a:rPr lang="tr-TR" altLang="tr-TR" sz="3200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- BİRİNCİ BÖLÜM</a:t>
            </a:r>
            <a:r>
              <a:rPr lang="tr-TR" altLang="tr-TR" sz="3200" cap="none" dirty="0" smtClean="0"/>
              <a:t/>
            </a:r>
            <a:br>
              <a:rPr lang="tr-TR" altLang="tr-TR" sz="3200" cap="none" dirty="0" smtClean="0"/>
            </a:br>
            <a:r>
              <a:rPr lang="tr-TR" altLang="tr-TR" sz="3200" cap="none" dirty="0" smtClean="0"/>
              <a:t>- </a:t>
            </a:r>
            <a:r>
              <a:rPr lang="tr-TR" altLang="tr-TR" sz="3200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3"/>
              </a:rPr>
              <a:t>TASAVVUF VE TARİKATIN MAHİYETİNE DAİR SORULAR</a:t>
            </a: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54955" y="2923083"/>
            <a:ext cx="8825658" cy="2473376"/>
          </a:xfrm>
        </p:spPr>
        <p:txBody>
          <a:bodyPr>
            <a:normAutofit lnSpcReduction="10000"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5754688" algn="r"/>
              </a:tabLst>
            </a:pPr>
            <a:r>
              <a:rPr lang="tr-TR" altLang="tr-TR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4"/>
              </a:rPr>
              <a:t>2. HAFTA (20.02.2017)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5754688" algn="r"/>
              </a:tabLst>
            </a:pPr>
            <a:endParaRPr lang="tr-TR" altLang="tr-TR" b="1" dirty="0" smtClean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  <a:hlinkClick r:id="rId4"/>
            </a:endParaRPr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AutoNum type="alphaUcPeriod"/>
              <a:tabLst>
                <a:tab pos="5754688" algn="r"/>
              </a:tabLst>
            </a:pPr>
            <a:r>
              <a:rPr lang="tr-TR" altLang="tr-TR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4"/>
              </a:rPr>
              <a:t>TASAVVUF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5754688" algn="r"/>
              </a:tabLst>
            </a:pPr>
            <a:endParaRPr lang="tr-TR" altLang="tr-TR" b="1" dirty="0" smtClean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  <a:hlinkClick r:id="rId4"/>
            </a:endParaRPr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  <a:tabLst>
                <a:tab pos="5754688" algn="r"/>
              </a:tabLst>
            </a:pPr>
            <a:r>
              <a:rPr lang="tr-TR" altLang="tr-TR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4"/>
              </a:rPr>
              <a:t>Tasavvuf nedir?</a:t>
            </a:r>
            <a:endParaRPr lang="tr-TR" altLang="tr-TR" b="1" dirty="0" smtClean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  <a:tabLst>
                <a:tab pos="5754688" algn="r"/>
              </a:tabLst>
            </a:pPr>
            <a:endParaRPr lang="tr-TR" altLang="tr-TR" b="1" dirty="0" smtClean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  <a:tabLst>
                <a:tab pos="5754688" algn="r"/>
              </a:tabLst>
            </a:pPr>
            <a:r>
              <a:rPr lang="tr-TR" altLang="tr-TR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5"/>
              </a:rPr>
              <a:t>Tasavvuf, ayrı bir din midir?</a:t>
            </a:r>
            <a:endParaRPr lang="tr-TR" altLang="tr-TR" b="1" dirty="0" smtClean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  <a:tabLst>
                <a:tab pos="5754688" algn="r"/>
              </a:tabLst>
            </a:pPr>
            <a:endParaRPr lang="tr-TR" altLang="tr-TR" b="1" dirty="0" smtClean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  <a:tabLst>
                <a:tab pos="5754688" algn="r"/>
              </a:tabLst>
            </a:pPr>
            <a:r>
              <a:rPr lang="tr-TR" altLang="tr-TR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6"/>
              </a:rPr>
              <a:t>Kur’an’da ve hadislerde” tasavvuf” kavramı yer almakta mıdır?</a:t>
            </a:r>
            <a:endParaRPr lang="tr-TR" altLang="tr-TR" sz="2800" b="1" dirty="0" smtClean="0">
              <a:solidFill>
                <a:srgbClr val="FF0000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91091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Tasavvuf nedir</a:t>
            </a:r>
            <a:r>
              <a:rPr lang="tr-TR" altLang="tr-TR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308484"/>
            <a:ext cx="8825659" cy="3711315"/>
          </a:xfrm>
        </p:spPr>
        <p:txBody>
          <a:bodyPr/>
          <a:lstStyle/>
          <a:p>
            <a:r>
              <a:rPr lang="tr-TR" dirty="0"/>
              <a:t>Tasavvuf kelimesinin </a:t>
            </a:r>
            <a:r>
              <a:rPr lang="tr-TR" dirty="0" err="1"/>
              <a:t>Ashâb</a:t>
            </a:r>
            <a:r>
              <a:rPr lang="tr-TR" dirty="0"/>
              <a:t>-ı </a:t>
            </a:r>
            <a:r>
              <a:rPr lang="tr-TR" dirty="0" err="1"/>
              <a:t>Suffe</a:t>
            </a:r>
            <a:r>
              <a:rPr lang="tr-TR" dirty="0"/>
              <a:t>, Benî </a:t>
            </a:r>
            <a:r>
              <a:rPr lang="tr-TR" dirty="0" err="1"/>
              <a:t>Sûfe</a:t>
            </a:r>
            <a:r>
              <a:rPr lang="tr-TR" dirty="0"/>
              <a:t>, </a:t>
            </a:r>
            <a:r>
              <a:rPr lang="tr-TR" dirty="0" err="1"/>
              <a:t>saff</a:t>
            </a:r>
            <a:r>
              <a:rPr lang="tr-TR" dirty="0"/>
              <a:t>-ı evvel, </a:t>
            </a:r>
            <a:r>
              <a:rPr lang="tr-TR" dirty="0" err="1" smtClean="0"/>
              <a:t>safevi</a:t>
            </a:r>
            <a:r>
              <a:rPr lang="tr-TR" dirty="0" smtClean="0"/>
              <a:t>, </a:t>
            </a:r>
            <a:r>
              <a:rPr lang="tr-TR" dirty="0" err="1" smtClean="0"/>
              <a:t>sûf</a:t>
            </a:r>
            <a:r>
              <a:rPr lang="tr-TR" dirty="0" smtClean="0"/>
              <a:t> </a:t>
            </a:r>
            <a:r>
              <a:rPr lang="tr-TR" dirty="0"/>
              <a:t>terimlerinden türetildiğine dair görüşler bulunmaktadır</a:t>
            </a:r>
            <a:r>
              <a:rPr lang="tr-TR" dirty="0" smtClean="0"/>
              <a:t>. Literatürde </a:t>
            </a:r>
            <a:r>
              <a:rPr lang="tr-TR" dirty="0"/>
              <a:t>en çok </a:t>
            </a:r>
            <a:r>
              <a:rPr lang="tr-TR" dirty="0" smtClean="0"/>
              <a:t>kabul </a:t>
            </a:r>
            <a:r>
              <a:rPr lang="tr-TR" dirty="0"/>
              <a:t>göreni “yün” anlamındaki “</a:t>
            </a:r>
            <a:r>
              <a:rPr lang="tr-TR" dirty="0" err="1"/>
              <a:t>sûf</a:t>
            </a:r>
            <a:r>
              <a:rPr lang="tr-TR" dirty="0"/>
              <a:t>” dur</a:t>
            </a:r>
            <a:r>
              <a:rPr lang="tr-TR" dirty="0" smtClean="0"/>
              <a:t>.</a:t>
            </a:r>
          </a:p>
          <a:p>
            <a:r>
              <a:rPr lang="tr-TR" dirty="0"/>
              <a:t>Gramer açısından en tutarlısıdır.</a:t>
            </a:r>
          </a:p>
          <a:p>
            <a:r>
              <a:rPr lang="tr-TR" dirty="0"/>
              <a:t>Yün giyinmek fakrı sembolize etmektedir.</a:t>
            </a:r>
          </a:p>
          <a:p>
            <a:r>
              <a:rPr lang="tr-TR" dirty="0" smtClean="0"/>
              <a:t>Yün </a:t>
            </a:r>
            <a:r>
              <a:rPr lang="tr-TR" dirty="0" err="1"/>
              <a:t>kıyâfet</a:t>
            </a:r>
            <a:r>
              <a:rPr lang="tr-TR" dirty="0"/>
              <a:t>, Allah </a:t>
            </a:r>
            <a:r>
              <a:rPr lang="tr-TR" dirty="0" err="1"/>
              <a:t>Rasûlü</a:t>
            </a:r>
            <a:r>
              <a:rPr lang="tr-TR" dirty="0"/>
              <a:t> (s.) ve </a:t>
            </a:r>
            <a:r>
              <a:rPr lang="tr-TR" dirty="0" err="1"/>
              <a:t>Ashâbı’nı</a:t>
            </a:r>
            <a:r>
              <a:rPr lang="tr-TR" dirty="0"/>
              <a:t> örnek alan </a:t>
            </a:r>
            <a:r>
              <a:rPr lang="tr-TR" dirty="0" err="1"/>
              <a:t>zâhidler</a:t>
            </a:r>
            <a:r>
              <a:rPr lang="tr-TR" dirty="0"/>
              <a:t> ve</a:t>
            </a:r>
          </a:p>
          <a:p>
            <a:r>
              <a:rPr lang="tr-TR" dirty="0" err="1"/>
              <a:t>sûfîlerin</a:t>
            </a:r>
            <a:r>
              <a:rPr lang="tr-TR" dirty="0"/>
              <a:t> de tercihidir.</a:t>
            </a:r>
          </a:p>
          <a:p>
            <a:r>
              <a:rPr lang="tr-TR" dirty="0"/>
              <a:t>İnsanlar, giydikleri kıyafete nispetle de isim </a:t>
            </a:r>
            <a:r>
              <a:rPr lang="tr-TR" dirty="0" smtClean="0"/>
              <a:t>almışlardır.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21165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Tasavvuf nedir</a:t>
            </a:r>
            <a:r>
              <a:rPr lang="tr-TR" altLang="tr-TR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308484"/>
            <a:ext cx="8825659" cy="3711315"/>
          </a:xfrm>
        </p:spPr>
        <p:txBody>
          <a:bodyPr>
            <a:normAutofit fontScale="85000" lnSpcReduction="20000"/>
          </a:bodyPr>
          <a:lstStyle/>
          <a:p>
            <a:r>
              <a:rPr lang="tr-TR" dirty="0"/>
              <a:t>“Tasavvuf” kelimesinin ilk tanımını yapan kişi Maruf-ı </a:t>
            </a:r>
            <a:r>
              <a:rPr lang="tr-TR" dirty="0" err="1"/>
              <a:t>Kerhî</a:t>
            </a:r>
            <a:r>
              <a:rPr lang="tr-TR" dirty="0"/>
              <a:t> (ö</a:t>
            </a:r>
            <a:r>
              <a:rPr lang="tr-TR" dirty="0" smtClean="0"/>
              <a:t>. 200/815</a:t>
            </a:r>
            <a:r>
              <a:rPr lang="tr-TR" dirty="0"/>
              <a:t>)</a:t>
            </a:r>
            <a:r>
              <a:rPr lang="tr-TR" dirty="0" smtClean="0"/>
              <a:t>’</a:t>
            </a:r>
            <a:r>
              <a:rPr lang="tr-TR" dirty="0" err="1" smtClean="0"/>
              <a:t>dir</a:t>
            </a:r>
            <a:endParaRPr lang="tr-TR" dirty="0" smtClean="0"/>
          </a:p>
          <a:p>
            <a:r>
              <a:rPr lang="tr-TR" dirty="0"/>
              <a:t>T</a:t>
            </a:r>
            <a:r>
              <a:rPr lang="tr-TR" dirty="0" smtClean="0"/>
              <a:t>asavvuf</a:t>
            </a:r>
            <a:r>
              <a:rPr lang="tr-TR" dirty="0"/>
              <a:t>, hakikate sarılmak ve </a:t>
            </a:r>
            <a:r>
              <a:rPr lang="tr-TR" dirty="0" smtClean="0"/>
              <a:t>halkın elindekilerden </a:t>
            </a:r>
            <a:r>
              <a:rPr lang="tr-TR" dirty="0"/>
              <a:t>yüz </a:t>
            </a:r>
            <a:r>
              <a:rPr lang="tr-TR" dirty="0" smtClean="0"/>
              <a:t>çevirmektir</a:t>
            </a:r>
          </a:p>
          <a:p>
            <a:r>
              <a:rPr lang="tr-TR" dirty="0"/>
              <a:t>Tasavvuf </a:t>
            </a:r>
            <a:r>
              <a:rPr lang="tr-TR" dirty="0" smtClean="0"/>
              <a:t>zühttür, </a:t>
            </a:r>
          </a:p>
          <a:p>
            <a:r>
              <a:rPr lang="tr-TR" dirty="0" smtClean="0"/>
              <a:t>Tasavvuf güzel ahlâktır, </a:t>
            </a:r>
          </a:p>
          <a:p>
            <a:r>
              <a:rPr lang="tr-TR" dirty="0" smtClean="0"/>
              <a:t>Tasavvuf tasfiye</a:t>
            </a:r>
            <a:r>
              <a:rPr lang="tr-TR" dirty="0"/>
              <a:t>, yani kalp </a:t>
            </a:r>
            <a:r>
              <a:rPr lang="tr-TR" dirty="0" smtClean="0"/>
              <a:t>temizliğidir, </a:t>
            </a:r>
          </a:p>
          <a:p>
            <a:r>
              <a:rPr lang="tr-TR" dirty="0" smtClean="0"/>
              <a:t>Tasavvuf tezkiye</a:t>
            </a:r>
            <a:r>
              <a:rPr lang="tr-TR" dirty="0"/>
              <a:t>, yani </a:t>
            </a:r>
            <a:r>
              <a:rPr lang="tr-TR" dirty="0" err="1"/>
              <a:t>nefs</a:t>
            </a:r>
            <a:r>
              <a:rPr lang="tr-TR" dirty="0"/>
              <a:t> ile mücadeledir</a:t>
            </a:r>
            <a:r>
              <a:rPr lang="tr-TR" dirty="0" smtClean="0"/>
              <a:t>,</a:t>
            </a:r>
          </a:p>
          <a:p>
            <a:r>
              <a:rPr lang="tr-TR" dirty="0" smtClean="0"/>
              <a:t>Tasavvuf istikamet</a:t>
            </a:r>
            <a:r>
              <a:rPr lang="tr-TR" dirty="0"/>
              <a:t>, yani Kitap ve </a:t>
            </a:r>
            <a:r>
              <a:rPr lang="tr-TR" dirty="0" err="1"/>
              <a:t>Sünnet’e</a:t>
            </a:r>
            <a:r>
              <a:rPr lang="tr-TR" dirty="0"/>
              <a:t> </a:t>
            </a:r>
            <a:r>
              <a:rPr lang="tr-TR" dirty="0" smtClean="0"/>
              <a:t>sarılmaktır,</a:t>
            </a:r>
          </a:p>
          <a:p>
            <a:r>
              <a:rPr lang="tr-TR" dirty="0" smtClean="0"/>
              <a:t>Tasavvuf Allah’a tam teslimiyet ve </a:t>
            </a:r>
            <a:r>
              <a:rPr lang="tr-TR" dirty="0" err="1" smtClean="0"/>
              <a:t>Rabbânîliktir</a:t>
            </a:r>
            <a:r>
              <a:rPr lang="tr-TR" dirty="0" smtClean="0"/>
              <a:t>,</a:t>
            </a:r>
          </a:p>
          <a:p>
            <a:r>
              <a:rPr lang="tr-TR" dirty="0" smtClean="0"/>
              <a:t>Tasavvuf </a:t>
            </a:r>
            <a:r>
              <a:rPr lang="tr-TR" dirty="0"/>
              <a:t>Hakk’a vuslattır,</a:t>
            </a:r>
          </a:p>
          <a:p>
            <a:r>
              <a:rPr lang="tr-TR" dirty="0" smtClean="0"/>
              <a:t>Tasavvuf </a:t>
            </a:r>
            <a:r>
              <a:rPr lang="tr-TR" dirty="0"/>
              <a:t>İslam’ın ruh hayatıdır,</a:t>
            </a:r>
          </a:p>
          <a:p>
            <a:r>
              <a:rPr lang="tr-TR" dirty="0"/>
              <a:t>Tasavvuf bir bâtın ilmidir,</a:t>
            </a:r>
          </a:p>
          <a:p>
            <a:r>
              <a:rPr lang="tr-TR" dirty="0"/>
              <a:t>Tasavvuf havassa dair bir ledün ilmidir</a:t>
            </a:r>
          </a:p>
        </p:txBody>
      </p:sp>
    </p:spTree>
    <p:extLst>
      <p:ext uri="{BB962C8B-B14F-4D97-AF65-F5344CB8AC3E}">
        <p14:creationId xmlns:p14="http://schemas.microsoft.com/office/powerpoint/2010/main" val="3669485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Tasavvuf nedir</a:t>
            </a:r>
            <a:r>
              <a:rPr lang="tr-TR" altLang="tr-TR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308484"/>
            <a:ext cx="8825659" cy="3711315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Tasavvuf, İslam’ın </a:t>
            </a:r>
            <a:r>
              <a:rPr lang="tr-TR" dirty="0"/>
              <a:t>ruh hayatı ve İslam </a:t>
            </a:r>
            <a:r>
              <a:rPr lang="tr-TR" dirty="0" err="1"/>
              <a:t>Peygamberi’nin</a:t>
            </a:r>
            <a:r>
              <a:rPr lang="tr-TR" dirty="0"/>
              <a:t> şahsında </a:t>
            </a:r>
            <a:r>
              <a:rPr lang="tr-TR" dirty="0" smtClean="0"/>
              <a:t>temsil ettiği </a:t>
            </a:r>
            <a:r>
              <a:rPr lang="tr-TR" dirty="0"/>
              <a:t>manevî otoritenin, kurumsallaşmış ve günümüze </a:t>
            </a:r>
            <a:r>
              <a:rPr lang="tr-TR" dirty="0" smtClean="0"/>
              <a:t>kadar yaygınlaşarak </a:t>
            </a:r>
            <a:r>
              <a:rPr lang="tr-TR" dirty="0"/>
              <a:t>gelmiş şeklidir. Konusu </a:t>
            </a:r>
            <a:r>
              <a:rPr lang="tr-TR" dirty="0" err="1"/>
              <a:t>marifetullah</a:t>
            </a:r>
            <a:r>
              <a:rPr lang="tr-TR" dirty="0"/>
              <a:t>; gayesi </a:t>
            </a:r>
            <a:r>
              <a:rPr lang="tr-TR" dirty="0" err="1" smtClean="0"/>
              <a:t>sâlikleri</a:t>
            </a:r>
            <a:r>
              <a:rPr lang="tr-TR" dirty="0" smtClean="0"/>
              <a:t> “</a:t>
            </a:r>
            <a:r>
              <a:rPr lang="tr-TR" dirty="0" err="1"/>
              <a:t>ihsân</a:t>
            </a:r>
            <a:r>
              <a:rPr lang="tr-TR" dirty="0"/>
              <a:t>” denilen ve Allah’ı görüyormuşçasına kulluk </a:t>
            </a:r>
            <a:r>
              <a:rPr lang="tr-TR" dirty="0" smtClean="0"/>
              <a:t>şuuruna erdirmek </a:t>
            </a:r>
            <a:r>
              <a:rPr lang="tr-TR" dirty="0"/>
              <a:t>olan6 tasavvuf, Kur’an’ı Allah </a:t>
            </a:r>
            <a:r>
              <a:rPr lang="tr-TR" dirty="0" err="1"/>
              <a:t>Rasûlü</a:t>
            </a:r>
            <a:r>
              <a:rPr lang="tr-TR" dirty="0"/>
              <a:t> (s.)’nün </a:t>
            </a:r>
            <a:r>
              <a:rPr lang="tr-TR" dirty="0" smtClean="0"/>
              <a:t>yaşadığı gibi </a:t>
            </a:r>
            <a:r>
              <a:rPr lang="tr-TR" dirty="0"/>
              <a:t>yaşamaya </a:t>
            </a:r>
            <a:r>
              <a:rPr lang="tr-TR" dirty="0" smtClean="0"/>
              <a:t>çalışmaktır.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49252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Tasavvuf </a:t>
            </a:r>
            <a:r>
              <a:rPr lang="tr-TR" altLang="tr-TR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ayrı bir din midir?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53259"/>
            <a:ext cx="8825659" cy="2083634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dirty="0" smtClean="0"/>
              <a:t>Tasavvuf </a:t>
            </a:r>
            <a:r>
              <a:rPr lang="tr-TR" dirty="0"/>
              <a:t>ayrı bir din değil, dini emir </a:t>
            </a:r>
            <a:r>
              <a:rPr lang="tr-TR" dirty="0" smtClean="0"/>
              <a:t>ve nehiyler </a:t>
            </a:r>
            <a:r>
              <a:rPr lang="tr-TR" dirty="0"/>
              <a:t>çerçevesinde, dini daha deruni boyutta yaşama, </a:t>
            </a:r>
            <a:r>
              <a:rPr lang="tr-TR" dirty="0" smtClean="0"/>
              <a:t>Allah’a yakınlaşma </a:t>
            </a:r>
            <a:r>
              <a:rPr lang="tr-TR" dirty="0"/>
              <a:t>amacıyla riyazet ve </a:t>
            </a:r>
            <a:r>
              <a:rPr lang="tr-TR" dirty="0" err="1"/>
              <a:t>mücâhedeyi</a:t>
            </a:r>
            <a:r>
              <a:rPr lang="tr-TR" dirty="0"/>
              <a:t> temel referans </a:t>
            </a:r>
            <a:r>
              <a:rPr lang="tr-TR" dirty="0" smtClean="0"/>
              <a:t>alan bir </a:t>
            </a:r>
            <a:r>
              <a:rPr lang="tr-TR" dirty="0"/>
              <a:t>yaşam biçimidir</a:t>
            </a:r>
            <a:r>
              <a:rPr lang="tr-TR" dirty="0" smtClean="0"/>
              <a:t>.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605780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Tasavvuf </a:t>
            </a:r>
            <a:r>
              <a:rPr lang="tr-TR" altLang="tr-TR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ayrı bir din midir?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53259"/>
            <a:ext cx="8825659" cy="2083634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dirty="0" smtClean="0"/>
              <a:t>Ilımlı İslam, Küreselleşen dünyanın </a:t>
            </a:r>
            <a:r>
              <a:rPr lang="tr-TR" dirty="0"/>
              <a:t>hâkim unsurlarının kendilerine karşı </a:t>
            </a:r>
            <a:r>
              <a:rPr lang="tr-TR" dirty="0" smtClean="0"/>
              <a:t>muhalefet potansiyeli </a:t>
            </a:r>
            <a:r>
              <a:rPr lang="tr-TR" dirty="0"/>
              <a:t>taşıyan Müslüman toplumlarda mücadele </a:t>
            </a:r>
            <a:r>
              <a:rPr lang="tr-TR" dirty="0" smtClean="0"/>
              <a:t>ruhundan arındırılmış</a:t>
            </a:r>
            <a:r>
              <a:rPr lang="tr-TR" dirty="0"/>
              <a:t>, siyasi bilinci bulunmayan, Kur’an’ın özellikle </a:t>
            </a:r>
            <a:r>
              <a:rPr lang="tr-TR" dirty="0" smtClean="0"/>
              <a:t>ahkâma dair </a:t>
            </a:r>
            <a:r>
              <a:rPr lang="tr-TR" dirty="0" err="1"/>
              <a:t>âyetlerinin</a:t>
            </a:r>
            <a:r>
              <a:rPr lang="tr-TR" dirty="0"/>
              <a:t> günümüz şartlarına uymadığı iddiasıyla, </a:t>
            </a:r>
            <a:r>
              <a:rPr lang="tr-TR" dirty="0" smtClean="0"/>
              <a:t>çerçevesi yine </a:t>
            </a:r>
            <a:r>
              <a:rPr lang="tr-TR" dirty="0"/>
              <a:t>bu hâkim unsurlar tarafından belirlenmiş bir İslam projesidir</a:t>
            </a:r>
            <a:r>
              <a:rPr lang="tr-TR" dirty="0" smtClean="0"/>
              <a:t>.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365353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Tasavvuf </a:t>
            </a:r>
            <a:r>
              <a:rPr lang="tr-TR" altLang="tr-TR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ayrı bir din midir?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4876" y="2923082"/>
            <a:ext cx="8825659" cy="2758189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dirty="0"/>
              <a:t>Dinden </a:t>
            </a:r>
            <a:r>
              <a:rPr lang="tr-TR" dirty="0" err="1" smtClean="0"/>
              <a:t>soyutlanmış,hümanist</a:t>
            </a:r>
            <a:r>
              <a:rPr lang="tr-TR" dirty="0" smtClean="0"/>
              <a:t> </a:t>
            </a:r>
            <a:r>
              <a:rPr lang="tr-TR" dirty="0"/>
              <a:t>karakterli bir Mevlânâ, Hacı Bektaş-ı Velî, Yunus </a:t>
            </a:r>
            <a:r>
              <a:rPr lang="tr-TR" dirty="0" smtClean="0"/>
              <a:t>Emre vb</a:t>
            </a:r>
            <a:r>
              <a:rPr lang="tr-TR" dirty="0"/>
              <a:t>. isimler öne çıkarılmaya çalışılmakta, başka bir dine </a:t>
            </a:r>
            <a:r>
              <a:rPr lang="tr-TR" dirty="0" smtClean="0"/>
              <a:t>mensup, agnostik </a:t>
            </a:r>
            <a:r>
              <a:rPr lang="tr-TR" dirty="0"/>
              <a:t>ve hatta ateist ama kendini herhangi bir İslâmî </a:t>
            </a:r>
            <a:r>
              <a:rPr lang="tr-TR" dirty="0" smtClean="0"/>
              <a:t>tarikata mensup </a:t>
            </a:r>
            <a:r>
              <a:rPr lang="tr-TR" dirty="0" err="1"/>
              <a:t>sûfî</a:t>
            </a:r>
            <a:r>
              <a:rPr lang="tr-TR" dirty="0"/>
              <a:t> olarak nitelendirenlere de rastlanılabilmektedir</a:t>
            </a:r>
            <a:r>
              <a:rPr lang="tr-TR" dirty="0" smtClean="0"/>
              <a:t>.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507339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Tasavvuf </a:t>
            </a:r>
            <a:r>
              <a:rPr lang="tr-TR" altLang="tr-TR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ayrı bir din midir?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53259"/>
            <a:ext cx="8825659" cy="2083634"/>
          </a:xfrm>
        </p:spPr>
        <p:txBody>
          <a:bodyPr>
            <a:normAutofit fontScale="92500" lnSpcReduction="10000"/>
          </a:bodyPr>
          <a:lstStyle/>
          <a:p>
            <a:endParaRPr lang="tr-TR" dirty="0" smtClean="0"/>
          </a:p>
          <a:p>
            <a:r>
              <a:rPr lang="tr-TR" dirty="0"/>
              <a:t>Dinden </a:t>
            </a:r>
            <a:r>
              <a:rPr lang="tr-TR" dirty="0" err="1" smtClean="0"/>
              <a:t>soyutlanmış,hümanist</a:t>
            </a:r>
            <a:r>
              <a:rPr lang="tr-TR" dirty="0" smtClean="0"/>
              <a:t> </a:t>
            </a:r>
            <a:r>
              <a:rPr lang="tr-TR" dirty="0"/>
              <a:t>karakterli bir Mevlânâ, Hacı Bektaş-ı Velî, Yunus </a:t>
            </a:r>
            <a:r>
              <a:rPr lang="tr-TR" dirty="0" smtClean="0"/>
              <a:t>Emre vb</a:t>
            </a:r>
            <a:r>
              <a:rPr lang="tr-TR" dirty="0"/>
              <a:t>. isimler öne çıkarılmaya çalışılmakta, başka bir dine </a:t>
            </a:r>
            <a:r>
              <a:rPr lang="tr-TR" dirty="0" smtClean="0"/>
              <a:t>mensup, agnostik </a:t>
            </a:r>
            <a:r>
              <a:rPr lang="tr-TR" dirty="0"/>
              <a:t>ve hatta ateist ama kendini herhangi bir İslâmî </a:t>
            </a:r>
            <a:r>
              <a:rPr lang="tr-TR" dirty="0" smtClean="0"/>
              <a:t>tarikata mensup </a:t>
            </a:r>
            <a:r>
              <a:rPr lang="tr-TR" dirty="0" err="1"/>
              <a:t>sûfî</a:t>
            </a:r>
            <a:r>
              <a:rPr lang="tr-TR" dirty="0"/>
              <a:t> olarak nitelendirenlere de rastlanılabilmektedir</a:t>
            </a:r>
            <a:r>
              <a:rPr lang="tr-TR" dirty="0" smtClean="0"/>
              <a:t>.</a:t>
            </a:r>
          </a:p>
          <a:p>
            <a:r>
              <a:rPr lang="tr-TR" dirty="0"/>
              <a:t>Ancak onları bu kıvama </a:t>
            </a:r>
            <a:r>
              <a:rPr lang="tr-TR" dirty="0" smtClean="0"/>
              <a:t>getiren aslî </a:t>
            </a:r>
            <a:r>
              <a:rPr lang="tr-TR" dirty="0"/>
              <a:t>unsurun İslam olduğu gerçeği göz ardı edilmemelidir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849969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 Toplantı Odası">
  <a:themeElements>
    <a:clrScheme name="İyon Toplantı Odası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İyon Toplantı Odası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 Toplantı Odası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36</TotalTime>
  <Words>830</Words>
  <Application>Microsoft Office PowerPoint</Application>
  <PresentationFormat>Geniş ekran</PresentationFormat>
  <Paragraphs>76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3" baseType="lpstr">
      <vt:lpstr>Arial</vt:lpstr>
      <vt:lpstr>Calibri</vt:lpstr>
      <vt:lpstr>Century Gothic</vt:lpstr>
      <vt:lpstr>Times New Roman</vt:lpstr>
      <vt:lpstr>Wingdings 3</vt:lpstr>
      <vt:lpstr>İyon Toplantı Odası</vt:lpstr>
      <vt:lpstr>TASAVVUF I  VI. YARIYIL BAHAR DÖNEMİ</vt:lpstr>
      <vt:lpstr>- BİRİNCİ BÖLÜM - TASAVVUF VE TARİKATIN MAHİYETİNE DAİR SORULAR</vt:lpstr>
      <vt:lpstr>Tasavvuf nedir?</vt:lpstr>
      <vt:lpstr>Tasavvuf nedir?</vt:lpstr>
      <vt:lpstr>Tasavvuf nedir?</vt:lpstr>
      <vt:lpstr>Tasavvuf ayrı bir din midir?</vt:lpstr>
      <vt:lpstr>Tasavvuf ayrı bir din midir?</vt:lpstr>
      <vt:lpstr>Tasavvuf ayrı bir din midir?</vt:lpstr>
      <vt:lpstr>Tasavvuf ayrı bir din midir?</vt:lpstr>
      <vt:lpstr>Tasavvuf ayrı bir din midir?</vt:lpstr>
      <vt:lpstr>Tasavvuf ayrı bir din midir?</vt:lpstr>
      <vt:lpstr>Kur’an’da ya da Hadislerde tasavvuf kavramı yer almakta mıdır?</vt:lpstr>
      <vt:lpstr>Kur’an’da ya da Hadislerde tasavvuf kavramı yer almakta mıdır?</vt:lpstr>
      <vt:lpstr>Kur’an’da ya da Hadislerde tasavvuf kavramı yer almakta mıdır?</vt:lpstr>
      <vt:lpstr>Kur’an’da ya da Hadislerde tasavvuf kavramı yer almakta mıdır?</vt:lpstr>
      <vt:lpstr>Kur’an’da ya da Hadislerde tasavvuf kavramı yer almakta mıdır?</vt:lpstr>
      <vt:lpstr>Kur’an’da ya da Hadislerde tasavvuf kavramı yer almakta mıdır?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- BİRİNCİ BÖLÜM - TASAVVUF VE TARİKATIN MAHİYETİNE DAİR SORULAR</dc:title>
  <dc:creator>ahmetcahit</dc:creator>
  <cp:lastModifiedBy>akademisyen</cp:lastModifiedBy>
  <cp:revision>5</cp:revision>
  <dcterms:created xsi:type="dcterms:W3CDTF">2017-02-20T05:50:03Z</dcterms:created>
  <dcterms:modified xsi:type="dcterms:W3CDTF">2017-12-13T12:47:18Z</dcterms:modified>
</cp:coreProperties>
</file>