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59428-E6F9-417B-AF28-30C32FE4FAFA}"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C19F-7707-4DDA-9532-E0069CF0E37B}" type="slidenum">
              <a:rPr lang="tr-TR" smtClean="0"/>
              <a:t>‹#›</a:t>
            </a:fld>
            <a:endParaRPr lang="tr-TR"/>
          </a:p>
        </p:txBody>
      </p:sp>
    </p:spTree>
    <p:extLst>
      <p:ext uri="{BB962C8B-B14F-4D97-AF65-F5344CB8AC3E}">
        <p14:creationId xmlns:p14="http://schemas.microsoft.com/office/powerpoint/2010/main" val="268265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96040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5452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62064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4922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0469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405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7050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71131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62900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1678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28237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59628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39460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092832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7186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69117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024080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246621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022639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38046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213378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46112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74138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222785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608724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317822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7191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556609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659647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251853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742820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601075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7391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89529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653706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809931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26803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5891115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9270870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20890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E7268A4-912E-482B-A142-7B8729D45A92}"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99382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E7268A4-912E-482B-A142-7B8729D45A92}"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68510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E7268A4-912E-482B-A142-7B8729D45A92}"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31656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28005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00855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268A4-912E-482B-A142-7B8729D45A92}"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31750-5F84-4021-9A0A-CD628E311300}" type="slidenum">
              <a:rPr lang="tr-TR" smtClean="0"/>
              <a:t>‹#›</a:t>
            </a:fld>
            <a:endParaRPr lang="tr-TR"/>
          </a:p>
        </p:txBody>
      </p:sp>
    </p:spTree>
    <p:extLst>
      <p:ext uri="{BB962C8B-B14F-4D97-AF65-F5344CB8AC3E}">
        <p14:creationId xmlns:p14="http://schemas.microsoft.com/office/powerpoint/2010/main" val="51266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483248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33494683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PAZARLAMASI</a:t>
            </a:r>
            <a:endParaRPr lang="tr-TR" altLang="tr-TR" sz="3200" b="1" dirty="0">
              <a:solidFill>
                <a:schemeClr val="tx1">
                  <a:lumMod val="85000"/>
                  <a:lumOff val="15000"/>
                </a:schemeClr>
              </a:solidFill>
              <a:latin typeface="+mn-lt"/>
            </a:endParaRPr>
          </a:p>
        </p:txBody>
      </p:sp>
      <p:sp>
        <p:nvSpPr>
          <p:cNvPr id="15363"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8389975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Unvan 1"/>
          <p:cNvSpPr>
            <a:spLocks noGrp="1"/>
          </p:cNvSpPr>
          <p:nvPr>
            <p:ph type="title"/>
          </p:nvPr>
        </p:nvSpPr>
        <p:spPr/>
        <p:txBody>
          <a:bodyPr/>
          <a:lstStyle/>
          <a:p>
            <a:pPr eaLnBrk="1" hangingPunct="1"/>
            <a:r>
              <a:rPr lang="tr-TR" altLang="tr-TR" smtClean="0">
                <a:ln>
                  <a:noFill/>
                </a:ln>
                <a:solidFill>
                  <a:srgbClr val="FF0000"/>
                </a:solidFill>
              </a:rPr>
              <a:t>5. Sosyal Pazarlama Anlayışı:</a:t>
            </a:r>
            <a:endParaRPr lang="tr-TR" altLang="tr-TR" smtClean="0">
              <a:ln>
                <a:noFill/>
              </a:ln>
            </a:endParaRPr>
          </a:p>
        </p:txBody>
      </p:sp>
      <p:sp>
        <p:nvSpPr>
          <p:cNvPr id="33795" name="İçerik Yer Tutucusu 2"/>
          <p:cNvSpPr>
            <a:spLocks noGrp="1"/>
          </p:cNvSpPr>
          <p:nvPr>
            <p:ph idx="1"/>
          </p:nvPr>
        </p:nvSpPr>
        <p:spPr/>
        <p:txBody>
          <a:bodyPr/>
          <a:lstStyle/>
          <a:p>
            <a:pPr algn="just" eaLnBrk="1" hangingPunct="1"/>
            <a:r>
              <a:rPr lang="tr-TR" altLang="tr-TR" sz="3600" smtClean="0"/>
              <a:t>Tüketici istek ve ihtiyaçlarına göre üretilen ürünleri rakiplerden daha etkili bir şekilde pazara sunarken kişilerin ve toplumun refah ve çıkarlarını göz önünde bulundurmayı savunan pazarlama anlayışıdır.</a:t>
            </a:r>
          </a:p>
        </p:txBody>
      </p:sp>
    </p:spTree>
    <p:extLst>
      <p:ext uri="{BB962C8B-B14F-4D97-AF65-F5344CB8AC3E}">
        <p14:creationId xmlns:p14="http://schemas.microsoft.com/office/powerpoint/2010/main" val="1876805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Unvan 1"/>
          <p:cNvSpPr>
            <a:spLocks noGrp="1"/>
          </p:cNvSpPr>
          <p:nvPr>
            <p:ph type="title"/>
          </p:nvPr>
        </p:nvSpPr>
        <p:spPr/>
        <p:txBody>
          <a:bodyPr/>
          <a:lstStyle/>
          <a:p>
            <a:pPr eaLnBrk="1" hangingPunct="1"/>
            <a:r>
              <a:rPr lang="tr-TR" altLang="tr-TR" smtClean="0">
                <a:ln>
                  <a:noFill/>
                </a:ln>
                <a:solidFill>
                  <a:srgbClr val="FF0000"/>
                </a:solidFill>
              </a:rPr>
              <a:t>6. İlişkisel Pazarlama Anlayışı:</a:t>
            </a:r>
            <a:endParaRPr lang="tr-TR" altLang="tr-TR" smtClean="0">
              <a:ln>
                <a:noFill/>
              </a:ln>
            </a:endParaRPr>
          </a:p>
        </p:txBody>
      </p:sp>
      <p:sp>
        <p:nvSpPr>
          <p:cNvPr id="34819" name="İçerik Yer Tutucusu 2"/>
          <p:cNvSpPr>
            <a:spLocks noGrp="1"/>
          </p:cNvSpPr>
          <p:nvPr>
            <p:ph idx="1"/>
          </p:nvPr>
        </p:nvSpPr>
        <p:spPr/>
        <p:txBody>
          <a:bodyPr/>
          <a:lstStyle/>
          <a:p>
            <a:pPr algn="just" eaLnBrk="1" hangingPunct="1"/>
            <a:r>
              <a:rPr lang="tr-TR" altLang="tr-TR" sz="3600" smtClean="0"/>
              <a:t>2000’li yıllarda ortaya çıkan ve müşteri-üretici ilişkisini bir süreç halinde ele alarak müşteri tatmini ve sadakati yaratmayı savunan pazarlama anlayışıdır. Müşteri ile ilişki satış işlemi öncesinde başlayarak satış sonrasında da devam etmektedir. </a:t>
            </a:r>
          </a:p>
          <a:p>
            <a:pPr eaLnBrk="1" hangingPunct="1"/>
            <a:endParaRPr lang="tr-TR" altLang="tr-TR" smtClean="0"/>
          </a:p>
        </p:txBody>
      </p:sp>
    </p:spTree>
    <p:extLst>
      <p:ext uri="{BB962C8B-B14F-4D97-AF65-F5344CB8AC3E}">
        <p14:creationId xmlns:p14="http://schemas.microsoft.com/office/powerpoint/2010/main" val="1648199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5400" y="982663"/>
            <a:ext cx="9601200" cy="1074737"/>
          </a:xfrm>
        </p:spPr>
        <p:txBody>
          <a:bodyPr rtlCol="0">
            <a:normAutofit/>
          </a:bodyPr>
          <a:lstStyle/>
          <a:p>
            <a:pPr eaLnBrk="1" fontAlgn="auto" hangingPunct="1">
              <a:spcAft>
                <a:spcPts val="0"/>
              </a:spcAft>
              <a:defRPr/>
            </a:pPr>
            <a:r>
              <a:rPr lang="tr-TR" altLang="tr-TR" sz="4000" b="1" dirty="0">
                <a:solidFill>
                  <a:schemeClr val="tx1">
                    <a:lumMod val="85000"/>
                    <a:lumOff val="15000"/>
                  </a:schemeClr>
                </a:solidFill>
                <a:latin typeface="+mn-lt"/>
              </a:rPr>
              <a:t>Pazarlamanın Tarihsel Gelişimi</a:t>
            </a:r>
          </a:p>
        </p:txBody>
      </p:sp>
      <p:sp>
        <p:nvSpPr>
          <p:cNvPr id="25603" name="Rectangle 3"/>
          <p:cNvSpPr>
            <a:spLocks noGrp="1" noChangeArrowheads="1"/>
          </p:cNvSpPr>
          <p:nvPr>
            <p:ph idx="1"/>
          </p:nvPr>
        </p:nvSpPr>
        <p:spPr>
          <a:xfrm>
            <a:off x="609600" y="2514600"/>
            <a:ext cx="9601200" cy="3810000"/>
          </a:xfrm>
        </p:spPr>
        <p:txBody>
          <a:bodyPr/>
          <a:lstStyle/>
          <a:p>
            <a:pPr algn="just" eaLnBrk="1" hangingPunct="1">
              <a:lnSpc>
                <a:spcPct val="90000"/>
              </a:lnSpc>
            </a:pPr>
            <a:r>
              <a:rPr lang="tr-TR" altLang="tr-TR" sz="3200" smtClean="0"/>
              <a:t>Sanayi devriminden sonra, üretim kapasitesinin hızlı bir şekilde artması ile yeterliliğini kaybeden mevcut pazarlar, işletmelerin pazar arama sürecine girmesine neden olmuştur. Pazar arama sürecinde ortaya çıkan rekabet öyle bir boyuta ulaşmıştır ki yeni pazar alanları için savaşlar yapılmıştır. </a:t>
            </a:r>
          </a:p>
          <a:p>
            <a:pPr algn="just" eaLnBrk="1" hangingPunct="1">
              <a:lnSpc>
                <a:spcPct val="90000"/>
              </a:lnSpc>
            </a:pPr>
            <a:endParaRPr lang="tr-TR" altLang="tr-TR" sz="3200" smtClean="0"/>
          </a:p>
        </p:txBody>
      </p:sp>
    </p:spTree>
    <p:extLst>
      <p:ext uri="{BB962C8B-B14F-4D97-AF65-F5344CB8AC3E}">
        <p14:creationId xmlns:p14="http://schemas.microsoft.com/office/powerpoint/2010/main" val="31939731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838200" y="1066800"/>
            <a:ext cx="10439400" cy="5364163"/>
          </a:xfrm>
        </p:spPr>
        <p:txBody>
          <a:bodyPr rtlCol="0">
            <a:normAutofit/>
          </a:bodyPr>
          <a:lstStyle/>
          <a:p>
            <a:pPr algn="just" eaLnBrk="1" fontAlgn="auto" hangingPunct="1">
              <a:buFont typeface="Arial"/>
              <a:buChar char="•"/>
              <a:defRPr/>
            </a:pPr>
            <a:endParaRPr lang="tr-TR" altLang="tr-TR" sz="3200" dirty="0" smtClean="0">
              <a:solidFill>
                <a:schemeClr val="tx1">
                  <a:lumMod val="85000"/>
                  <a:lumOff val="15000"/>
                </a:schemeClr>
              </a:solidFill>
            </a:endParaRPr>
          </a:p>
          <a:p>
            <a:pPr marL="0" indent="0" algn="ctr" eaLnBrk="1" fontAlgn="auto" hangingPunct="1">
              <a:buFont typeface="Arial"/>
              <a:buNone/>
              <a:defRPr/>
            </a:pPr>
            <a:r>
              <a:rPr lang="tr-TR" altLang="tr-TR" sz="4000" b="1" dirty="0">
                <a:solidFill>
                  <a:schemeClr val="tx1">
                    <a:lumMod val="85000"/>
                    <a:lumOff val="15000"/>
                  </a:schemeClr>
                </a:solidFill>
              </a:rPr>
              <a:t>Pazarlamanın Tarihsel Gelişimi</a:t>
            </a:r>
            <a:endParaRPr lang="tr-TR" altLang="tr-TR" sz="4000" dirty="0">
              <a:solidFill>
                <a:schemeClr val="tx1">
                  <a:lumMod val="85000"/>
                  <a:lumOff val="15000"/>
                </a:schemeClr>
              </a:solidFill>
            </a:endParaRPr>
          </a:p>
          <a:p>
            <a:pPr algn="just" eaLnBrk="1" fontAlgn="auto" hangingPunct="1">
              <a:buFont typeface="Arial"/>
              <a:buChar char="•"/>
              <a:defRPr/>
            </a:pPr>
            <a:endParaRPr lang="tr-TR" altLang="tr-TR" sz="3200" dirty="0" smtClean="0">
              <a:solidFill>
                <a:schemeClr val="tx1">
                  <a:lumMod val="85000"/>
                  <a:lumOff val="15000"/>
                </a:schemeClr>
              </a:solidFill>
            </a:endParaRPr>
          </a:p>
          <a:p>
            <a:pPr algn="just" eaLnBrk="1" fontAlgn="auto" hangingPunct="1">
              <a:buFont typeface="Arial"/>
              <a:buChar char="•"/>
              <a:defRPr/>
            </a:pPr>
            <a:r>
              <a:rPr lang="tr-TR" altLang="tr-TR" sz="3600" dirty="0" smtClean="0">
                <a:solidFill>
                  <a:schemeClr val="tx1">
                    <a:lumMod val="85000"/>
                    <a:lumOff val="15000"/>
                  </a:schemeClr>
                </a:solidFill>
              </a:rPr>
              <a:t>Zamanla Pazar (piyasa) koşullarında değişimler meydana </a:t>
            </a:r>
            <a:r>
              <a:rPr lang="tr-TR" altLang="tr-TR" sz="3600" dirty="0">
                <a:solidFill>
                  <a:schemeClr val="tx1">
                    <a:lumMod val="85000"/>
                    <a:lumOff val="15000"/>
                  </a:schemeClr>
                </a:solidFill>
              </a:rPr>
              <a:t>gelmiş ve süreç içinde, pazarlama </a:t>
            </a:r>
            <a:r>
              <a:rPr lang="tr-TR" altLang="tr-TR" sz="3600" dirty="0" smtClean="0">
                <a:solidFill>
                  <a:schemeClr val="tx1">
                    <a:lumMod val="85000"/>
                    <a:lumOff val="15000"/>
                  </a:schemeClr>
                </a:solidFill>
              </a:rPr>
              <a:t>anlayışı da değişmiştir. Pazarlama tanımlarında da </a:t>
            </a:r>
            <a:r>
              <a:rPr lang="tr-TR" altLang="tr-TR" sz="3600" dirty="0">
                <a:solidFill>
                  <a:schemeClr val="tx1">
                    <a:lumMod val="85000"/>
                    <a:lumOff val="15000"/>
                  </a:schemeClr>
                </a:solidFill>
              </a:rPr>
              <a:t>değişimlere neden olan gelişmeler 6 başlık altında incelenebilmektedir.  </a:t>
            </a:r>
            <a:endParaRPr lang="tr-TR" altLang="tr-TR" sz="3600" dirty="0" smtClean="0">
              <a:solidFill>
                <a:schemeClr val="tx1">
                  <a:lumMod val="85000"/>
                  <a:lumOff val="15000"/>
                </a:schemeClr>
              </a:solidFill>
            </a:endParaRPr>
          </a:p>
          <a:p>
            <a:pPr algn="just" eaLnBrk="1" fontAlgn="auto" hangingPunct="1">
              <a:buFont typeface="Arial"/>
              <a:buChar char="•"/>
              <a:defRPr/>
            </a:pPr>
            <a:endParaRPr lang="tr-TR" altLang="tr-TR" sz="3200" dirty="0">
              <a:solidFill>
                <a:schemeClr val="tx1">
                  <a:lumMod val="85000"/>
                  <a:lumOff val="15000"/>
                </a:schemeClr>
              </a:solidFill>
            </a:endParaRPr>
          </a:p>
        </p:txBody>
      </p:sp>
    </p:spTree>
    <p:extLst>
      <p:ext uri="{BB962C8B-B14F-4D97-AF65-F5344CB8AC3E}">
        <p14:creationId xmlns:p14="http://schemas.microsoft.com/office/powerpoint/2010/main" val="130822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Unvan 1"/>
          <p:cNvSpPr>
            <a:spLocks noGrp="1"/>
          </p:cNvSpPr>
          <p:nvPr>
            <p:ph type="title"/>
          </p:nvPr>
        </p:nvSpPr>
        <p:spPr/>
        <p:txBody>
          <a:bodyPr/>
          <a:lstStyle/>
          <a:p>
            <a:pPr eaLnBrk="1" hangingPunct="1"/>
            <a:r>
              <a:rPr lang="tr-TR" altLang="tr-TR" b="1" smtClean="0">
                <a:ln>
                  <a:noFill/>
                </a:ln>
              </a:rPr>
              <a:t>Pazarlamanın Tarihsel Gelişimi</a:t>
            </a:r>
            <a:endParaRPr lang="tr-TR" altLang="tr-TR" smtClean="0">
              <a:ln>
                <a:noFill/>
              </a:ln>
            </a:endParaRPr>
          </a:p>
        </p:txBody>
      </p:sp>
      <p:sp>
        <p:nvSpPr>
          <p:cNvPr id="3" name="İçerik Yer Tutucusu 2"/>
          <p:cNvSpPr>
            <a:spLocks noGrp="1"/>
          </p:cNvSpPr>
          <p:nvPr>
            <p:ph idx="1"/>
          </p:nvPr>
        </p:nvSpPr>
        <p:spPr>
          <a:xfrm>
            <a:off x="1295400" y="2328863"/>
            <a:ext cx="9601200" cy="4071937"/>
          </a:xfrm>
        </p:spPr>
        <p:txBody>
          <a:bodyPr rtlCol="0">
            <a:normAutofit fontScale="92500" lnSpcReduction="10000"/>
          </a:bodyPr>
          <a:lstStyle/>
          <a:p>
            <a:pPr marL="0" indent="0" algn="just" eaLnBrk="1" fontAlgn="auto" hangingPunct="1">
              <a:buClr>
                <a:srgbClr val="B15E28"/>
              </a:buClr>
              <a:buFont typeface="Arial"/>
              <a:buNone/>
              <a:defRPr/>
            </a:pPr>
            <a:r>
              <a:rPr lang="tr-TR" altLang="tr-TR" sz="3200" dirty="0" smtClean="0">
                <a:solidFill>
                  <a:prstClr val="black">
                    <a:lumMod val="85000"/>
                    <a:lumOff val="15000"/>
                  </a:prstClr>
                </a:solidFill>
              </a:rPr>
              <a:t>	Bunlar</a:t>
            </a:r>
            <a:r>
              <a:rPr lang="tr-TR" altLang="tr-TR" sz="3200" dirty="0">
                <a:solidFill>
                  <a:prstClr val="black">
                    <a:lumMod val="85000"/>
                    <a:lumOff val="15000"/>
                  </a:prstClr>
                </a:solidFill>
              </a:rPr>
              <a:t>; </a:t>
            </a:r>
          </a:p>
          <a:p>
            <a:pPr algn="just" eaLnBrk="1" fontAlgn="auto" hangingPunct="1">
              <a:buClr>
                <a:srgbClr val="B15E28"/>
              </a:buClr>
              <a:buFont typeface="Arial"/>
              <a:buChar char="•"/>
              <a:defRPr/>
            </a:pPr>
            <a:r>
              <a:rPr lang="tr-TR" altLang="tr-TR" sz="3200" dirty="0" smtClean="0">
                <a:solidFill>
                  <a:prstClr val="black">
                    <a:lumMod val="85000"/>
                    <a:lumOff val="15000"/>
                  </a:prstClr>
                </a:solidFill>
              </a:rPr>
              <a:t>Üretim Odaklı Anlayış</a:t>
            </a:r>
            <a:endParaRPr lang="tr-TR" altLang="tr-TR" sz="3200" dirty="0">
              <a:solidFill>
                <a:prstClr val="black">
                  <a:lumMod val="85000"/>
                  <a:lumOff val="15000"/>
                </a:prstClr>
              </a:solidFill>
            </a:endParaRPr>
          </a:p>
          <a:p>
            <a:pPr algn="just" eaLnBrk="1" fontAlgn="auto" hangingPunct="1">
              <a:buClr>
                <a:srgbClr val="B15E28"/>
              </a:buClr>
              <a:buFont typeface="Arial"/>
              <a:buChar char="•"/>
              <a:defRPr/>
            </a:pPr>
            <a:r>
              <a:rPr lang="tr-TR" altLang="tr-TR" sz="3200" dirty="0">
                <a:solidFill>
                  <a:prstClr val="black">
                    <a:lumMod val="85000"/>
                    <a:lumOff val="15000"/>
                  </a:prstClr>
                </a:solidFill>
              </a:rPr>
              <a:t>Ürün Odaklı </a:t>
            </a:r>
            <a:r>
              <a:rPr lang="tr-TR" altLang="tr-TR" sz="3200" dirty="0" smtClean="0">
                <a:solidFill>
                  <a:prstClr val="black">
                    <a:lumMod val="85000"/>
                    <a:lumOff val="15000"/>
                  </a:prstClr>
                </a:solidFill>
              </a:rPr>
              <a:t>Anlayış</a:t>
            </a:r>
            <a:endParaRPr lang="tr-TR" altLang="tr-TR" sz="3200" dirty="0">
              <a:solidFill>
                <a:prstClr val="black">
                  <a:lumMod val="85000"/>
                  <a:lumOff val="15000"/>
                </a:prstClr>
              </a:solidFill>
            </a:endParaRPr>
          </a:p>
          <a:p>
            <a:pPr algn="just" eaLnBrk="1" fontAlgn="auto" hangingPunct="1">
              <a:buClr>
                <a:srgbClr val="B15E28"/>
              </a:buClr>
              <a:buFont typeface="Arial"/>
              <a:buChar char="•"/>
              <a:defRPr/>
            </a:pPr>
            <a:r>
              <a:rPr lang="tr-TR" altLang="tr-TR" sz="3200" dirty="0">
                <a:solidFill>
                  <a:prstClr val="black">
                    <a:lumMod val="85000"/>
                    <a:lumOff val="15000"/>
                  </a:prstClr>
                </a:solidFill>
              </a:rPr>
              <a:t>Satış Odaklı </a:t>
            </a:r>
            <a:r>
              <a:rPr lang="tr-TR" altLang="tr-TR" sz="3200" dirty="0" smtClean="0">
                <a:solidFill>
                  <a:prstClr val="black">
                    <a:lumMod val="85000"/>
                    <a:lumOff val="15000"/>
                  </a:prstClr>
                </a:solidFill>
              </a:rPr>
              <a:t>Anlayış</a:t>
            </a:r>
            <a:endParaRPr lang="tr-TR" altLang="tr-TR" sz="3200" dirty="0">
              <a:solidFill>
                <a:prstClr val="black">
                  <a:lumMod val="85000"/>
                  <a:lumOff val="15000"/>
                </a:prstClr>
              </a:solidFill>
            </a:endParaRPr>
          </a:p>
          <a:p>
            <a:pPr algn="just" eaLnBrk="1" fontAlgn="auto" hangingPunct="1">
              <a:buClr>
                <a:srgbClr val="B15E28"/>
              </a:buClr>
              <a:buFont typeface="Arial"/>
              <a:buChar char="•"/>
              <a:defRPr/>
            </a:pPr>
            <a:r>
              <a:rPr lang="tr-TR" altLang="tr-TR" sz="3200" dirty="0">
                <a:solidFill>
                  <a:prstClr val="black">
                    <a:lumMod val="85000"/>
                    <a:lumOff val="15000"/>
                  </a:prstClr>
                </a:solidFill>
              </a:rPr>
              <a:t>Pazarlama Odaklı </a:t>
            </a:r>
            <a:r>
              <a:rPr lang="tr-TR" altLang="tr-TR" sz="3200" dirty="0" smtClean="0">
                <a:solidFill>
                  <a:prstClr val="black">
                    <a:lumMod val="85000"/>
                    <a:lumOff val="15000"/>
                  </a:prstClr>
                </a:solidFill>
              </a:rPr>
              <a:t>Anlayış</a:t>
            </a:r>
            <a:endParaRPr lang="tr-TR" altLang="tr-TR" sz="3200" dirty="0">
              <a:solidFill>
                <a:prstClr val="black">
                  <a:lumMod val="85000"/>
                  <a:lumOff val="15000"/>
                </a:prstClr>
              </a:solidFill>
            </a:endParaRPr>
          </a:p>
          <a:p>
            <a:pPr algn="just" eaLnBrk="1" fontAlgn="auto" hangingPunct="1">
              <a:buClr>
                <a:srgbClr val="B15E28"/>
              </a:buClr>
              <a:buFont typeface="Arial"/>
              <a:buChar char="•"/>
              <a:defRPr/>
            </a:pPr>
            <a:r>
              <a:rPr lang="tr-TR" altLang="tr-TR" sz="3200" dirty="0">
                <a:solidFill>
                  <a:prstClr val="black">
                    <a:lumMod val="85000"/>
                    <a:lumOff val="15000"/>
                  </a:prstClr>
                </a:solidFill>
              </a:rPr>
              <a:t>Sosyal Pazarlama </a:t>
            </a:r>
            <a:r>
              <a:rPr lang="tr-TR" altLang="tr-TR" sz="3200" dirty="0" smtClean="0">
                <a:solidFill>
                  <a:prstClr val="black">
                    <a:lumMod val="85000"/>
                    <a:lumOff val="15000"/>
                  </a:prstClr>
                </a:solidFill>
              </a:rPr>
              <a:t>Anlayış</a:t>
            </a:r>
            <a:endParaRPr lang="tr-TR" altLang="tr-TR" sz="3200" dirty="0">
              <a:solidFill>
                <a:prstClr val="black">
                  <a:lumMod val="85000"/>
                  <a:lumOff val="15000"/>
                </a:prstClr>
              </a:solidFill>
            </a:endParaRPr>
          </a:p>
          <a:p>
            <a:pPr algn="just" eaLnBrk="1" fontAlgn="auto" hangingPunct="1">
              <a:buClr>
                <a:srgbClr val="B15E28"/>
              </a:buClr>
              <a:buFont typeface="Arial"/>
              <a:buChar char="•"/>
              <a:defRPr/>
            </a:pPr>
            <a:r>
              <a:rPr lang="tr-TR" altLang="tr-TR" sz="3200" dirty="0">
                <a:solidFill>
                  <a:prstClr val="black">
                    <a:lumMod val="85000"/>
                    <a:lumOff val="15000"/>
                  </a:prstClr>
                </a:solidFill>
              </a:rPr>
              <a:t>İlişkisel Pazarlama </a:t>
            </a:r>
            <a:r>
              <a:rPr lang="tr-TR" altLang="tr-TR" sz="3200" dirty="0" smtClean="0">
                <a:solidFill>
                  <a:prstClr val="black">
                    <a:lumMod val="85000"/>
                    <a:lumOff val="15000"/>
                  </a:prstClr>
                </a:solidFill>
              </a:rPr>
              <a:t>Anlayış</a:t>
            </a:r>
            <a:endParaRPr lang="tr-TR" altLang="tr-TR" sz="3200" dirty="0">
              <a:solidFill>
                <a:prstClr val="black">
                  <a:lumMod val="85000"/>
                  <a:lumOff val="15000"/>
                </a:prstClr>
              </a:solidFill>
            </a:endParaRPr>
          </a:p>
          <a:p>
            <a:pPr eaLnBrk="1" fontAlgn="auto" hangingPunct="1">
              <a:buFont typeface="Arial"/>
              <a:buChar char="•"/>
              <a:defRPr/>
            </a:pPr>
            <a:endParaRPr lang="tr-TR" dirty="0">
              <a:solidFill>
                <a:schemeClr val="tx1">
                  <a:lumMod val="85000"/>
                  <a:lumOff val="15000"/>
                </a:schemeClr>
              </a:solidFill>
            </a:endParaRPr>
          </a:p>
        </p:txBody>
      </p:sp>
    </p:spTree>
    <p:extLst>
      <p:ext uri="{BB962C8B-B14F-4D97-AF65-F5344CB8AC3E}">
        <p14:creationId xmlns:p14="http://schemas.microsoft.com/office/powerpoint/2010/main" val="838245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Unvan 1"/>
          <p:cNvSpPr>
            <a:spLocks noGrp="1"/>
          </p:cNvSpPr>
          <p:nvPr>
            <p:ph type="title"/>
          </p:nvPr>
        </p:nvSpPr>
        <p:spPr/>
        <p:txBody>
          <a:bodyPr/>
          <a:lstStyle/>
          <a:p>
            <a:pPr eaLnBrk="1" hangingPunct="1"/>
            <a:r>
              <a:rPr lang="tr-TR" altLang="tr-TR" smtClean="0">
                <a:ln>
                  <a:noFill/>
                </a:ln>
                <a:solidFill>
                  <a:srgbClr val="FF0000"/>
                </a:solidFill>
              </a:rPr>
              <a:t>1</a:t>
            </a:r>
            <a:r>
              <a:rPr lang="tr-TR" altLang="tr-TR" smtClean="0">
                <a:ln>
                  <a:noFill/>
                </a:ln>
                <a:solidFill>
                  <a:srgbClr val="C00000"/>
                </a:solidFill>
              </a:rPr>
              <a:t>. </a:t>
            </a:r>
            <a:r>
              <a:rPr lang="tr-TR" altLang="tr-TR" smtClean="0">
                <a:ln>
                  <a:noFill/>
                </a:ln>
                <a:solidFill>
                  <a:srgbClr val="FF0000"/>
                </a:solidFill>
              </a:rPr>
              <a:t>Üretim* Odaklı Anlayış</a:t>
            </a:r>
          </a:p>
        </p:txBody>
      </p:sp>
      <p:sp>
        <p:nvSpPr>
          <p:cNvPr id="28675" name="İçerik Yer Tutucusu 2"/>
          <p:cNvSpPr>
            <a:spLocks noGrp="1"/>
          </p:cNvSpPr>
          <p:nvPr>
            <p:ph idx="1"/>
          </p:nvPr>
        </p:nvSpPr>
        <p:spPr/>
        <p:txBody>
          <a:bodyPr/>
          <a:lstStyle/>
          <a:p>
            <a:pPr algn="just" eaLnBrk="1" hangingPunct="1"/>
            <a:r>
              <a:rPr lang="tr-TR" altLang="tr-TR" sz="3600" smtClean="0"/>
              <a:t>Bu dönemde (sanayi devrimi ve hemen sonrası) ürüne yönelik talep arzdan daha fazladır. Tüketici üretilen her ürünü almaya hazırdır. Bu nedenle amaç </a:t>
            </a:r>
            <a:r>
              <a:rPr lang="tr-TR" altLang="tr-TR" sz="3600" b="1" smtClean="0"/>
              <a:t>«üretim miktarını» </a:t>
            </a:r>
            <a:r>
              <a:rPr lang="tr-TR" altLang="tr-TR" sz="3600" smtClean="0"/>
              <a:t>artırmaktır</a:t>
            </a:r>
          </a:p>
          <a:p>
            <a:pPr eaLnBrk="1" hangingPunct="1"/>
            <a:endParaRPr lang="tr-TR" altLang="tr-TR" smtClean="0"/>
          </a:p>
        </p:txBody>
      </p:sp>
    </p:spTree>
    <p:extLst>
      <p:ext uri="{BB962C8B-B14F-4D97-AF65-F5344CB8AC3E}">
        <p14:creationId xmlns:p14="http://schemas.microsoft.com/office/powerpoint/2010/main" val="139442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Unvan 1"/>
          <p:cNvSpPr>
            <a:spLocks noGrp="1"/>
          </p:cNvSpPr>
          <p:nvPr>
            <p:ph type="title"/>
          </p:nvPr>
        </p:nvSpPr>
        <p:spPr/>
        <p:txBody>
          <a:bodyPr/>
          <a:lstStyle/>
          <a:p>
            <a:pPr eaLnBrk="1" hangingPunct="1"/>
            <a:r>
              <a:rPr lang="tr-TR" altLang="tr-TR" smtClean="0">
                <a:ln>
                  <a:noFill/>
                </a:ln>
                <a:solidFill>
                  <a:srgbClr val="FF0000"/>
                </a:solidFill>
              </a:rPr>
              <a:t>2. Ürün Odaklı Anlayış</a:t>
            </a:r>
            <a:endParaRPr lang="tr-TR" altLang="tr-TR" smtClean="0">
              <a:ln>
                <a:noFill/>
              </a:ln>
            </a:endParaRPr>
          </a:p>
        </p:txBody>
      </p:sp>
      <p:sp>
        <p:nvSpPr>
          <p:cNvPr id="29699" name="İçerik Yer Tutucusu 2"/>
          <p:cNvSpPr>
            <a:spLocks noGrp="1"/>
          </p:cNvSpPr>
          <p:nvPr>
            <p:ph idx="1"/>
          </p:nvPr>
        </p:nvSpPr>
        <p:spPr/>
        <p:txBody>
          <a:bodyPr/>
          <a:lstStyle/>
          <a:p>
            <a:pPr algn="just" eaLnBrk="1" hangingPunct="1"/>
            <a:r>
              <a:rPr lang="tr-TR" altLang="tr-TR" sz="3600" smtClean="0"/>
              <a:t>Arz ve talebin zamanla dengelenmeye başlaması ile rekabet avantajı elde etmek için üreticiler daha kaliteli ürünler üretmeye başlamıştır. İşletmelerin amacı sürekli olarak </a:t>
            </a:r>
            <a:r>
              <a:rPr lang="tr-TR" altLang="tr-TR" sz="3600" b="1" smtClean="0"/>
              <a:t>«ürünlerin kalitesinin» (ürünün iyileştirilmesi) </a:t>
            </a:r>
            <a:r>
              <a:rPr lang="tr-TR" altLang="tr-TR" sz="3600" smtClean="0"/>
              <a:t>artırılmasıdır.</a:t>
            </a:r>
          </a:p>
        </p:txBody>
      </p:sp>
    </p:spTree>
    <p:extLst>
      <p:ext uri="{BB962C8B-B14F-4D97-AF65-F5344CB8AC3E}">
        <p14:creationId xmlns:p14="http://schemas.microsoft.com/office/powerpoint/2010/main" val="826402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Unvan 1"/>
          <p:cNvSpPr>
            <a:spLocks noGrp="1"/>
          </p:cNvSpPr>
          <p:nvPr>
            <p:ph type="title"/>
          </p:nvPr>
        </p:nvSpPr>
        <p:spPr/>
        <p:txBody>
          <a:bodyPr/>
          <a:lstStyle/>
          <a:p>
            <a:pPr eaLnBrk="1" hangingPunct="1"/>
            <a:r>
              <a:rPr lang="tr-TR" altLang="tr-TR" smtClean="0">
                <a:ln>
                  <a:noFill/>
                </a:ln>
                <a:solidFill>
                  <a:srgbClr val="FF0000"/>
                </a:solidFill>
              </a:rPr>
              <a:t>3. Satış Odaklı Anlayış</a:t>
            </a:r>
            <a:endParaRPr lang="tr-TR" altLang="tr-TR" smtClean="0">
              <a:ln>
                <a:noFill/>
              </a:ln>
            </a:endParaRPr>
          </a:p>
        </p:txBody>
      </p:sp>
      <p:sp>
        <p:nvSpPr>
          <p:cNvPr id="30723" name="İçerik Yer Tutucusu 2"/>
          <p:cNvSpPr>
            <a:spLocks noGrp="1"/>
          </p:cNvSpPr>
          <p:nvPr>
            <p:ph idx="1"/>
          </p:nvPr>
        </p:nvSpPr>
        <p:spPr/>
        <p:txBody>
          <a:bodyPr/>
          <a:lstStyle/>
          <a:p>
            <a:pPr algn="just" eaLnBrk="1" hangingPunct="1"/>
            <a:r>
              <a:rPr lang="tr-TR" altLang="tr-TR" sz="3600" smtClean="0"/>
              <a:t>Zamanla tüm işletmeler kaliteli ürünler üretmeye başlayınca bazı işletmeler rekabet avantajı elde etmek için becerikli satış elemanları istihdam etmeye başlamışlardır. Amaç «</a:t>
            </a:r>
            <a:r>
              <a:rPr lang="tr-TR" altLang="tr-TR" sz="3600" b="1" smtClean="0"/>
              <a:t>satışları» </a:t>
            </a:r>
            <a:r>
              <a:rPr lang="tr-TR" altLang="tr-TR" sz="3600" smtClean="0"/>
              <a:t>artırmaktır.</a:t>
            </a:r>
          </a:p>
          <a:p>
            <a:pPr eaLnBrk="1" hangingPunct="1"/>
            <a:endParaRPr lang="tr-TR" altLang="tr-TR" smtClean="0"/>
          </a:p>
        </p:txBody>
      </p:sp>
    </p:spTree>
    <p:extLst>
      <p:ext uri="{BB962C8B-B14F-4D97-AF65-F5344CB8AC3E}">
        <p14:creationId xmlns:p14="http://schemas.microsoft.com/office/powerpoint/2010/main" val="1273169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Unvan 1"/>
          <p:cNvSpPr>
            <a:spLocks noGrp="1"/>
          </p:cNvSpPr>
          <p:nvPr>
            <p:ph type="title"/>
          </p:nvPr>
        </p:nvSpPr>
        <p:spPr/>
        <p:txBody>
          <a:bodyPr/>
          <a:lstStyle/>
          <a:p>
            <a:pPr eaLnBrk="1" hangingPunct="1"/>
            <a:r>
              <a:rPr lang="tr-TR" altLang="tr-TR" smtClean="0">
                <a:ln>
                  <a:noFill/>
                </a:ln>
                <a:solidFill>
                  <a:srgbClr val="FF0000"/>
                </a:solidFill>
              </a:rPr>
              <a:t>4. Pazarlama Odaklı Anlayış</a:t>
            </a:r>
            <a:endParaRPr lang="tr-TR" altLang="tr-TR" smtClean="0">
              <a:ln>
                <a:noFill/>
              </a:ln>
            </a:endParaRPr>
          </a:p>
        </p:txBody>
      </p:sp>
      <p:sp>
        <p:nvSpPr>
          <p:cNvPr id="31747" name="İçerik Yer Tutucusu 2"/>
          <p:cNvSpPr>
            <a:spLocks noGrp="1"/>
          </p:cNvSpPr>
          <p:nvPr>
            <p:ph idx="1"/>
          </p:nvPr>
        </p:nvSpPr>
        <p:spPr>
          <a:xfrm>
            <a:off x="838200" y="2557463"/>
            <a:ext cx="10439400" cy="3690937"/>
          </a:xfrm>
        </p:spPr>
        <p:txBody>
          <a:bodyPr/>
          <a:lstStyle/>
          <a:p>
            <a:pPr algn="just" eaLnBrk="1" hangingPunct="1">
              <a:lnSpc>
                <a:spcPct val="90000"/>
              </a:lnSpc>
            </a:pPr>
            <a:r>
              <a:rPr lang="tr-TR" altLang="tr-TR" sz="3200" smtClean="0"/>
              <a:t>1980’li yıllarda ortaya çıkan küreselleşme kavramı ve tüketicilerin bilinçlenmesi ile birlikte işletmelerin amaçlarına ulaşması için tüketici istek ve ihtiyaçlarını göz ardı edemeyeceklerini savunan pazarlama anlayışı doğmuştur. Böylelikle işletmeler tüketici istek ve ihtiyaçlarına odaklanmıştır. </a:t>
            </a:r>
          </a:p>
          <a:p>
            <a:pPr algn="just" eaLnBrk="1" hangingPunct="1">
              <a:lnSpc>
                <a:spcPct val="90000"/>
              </a:lnSpc>
            </a:pPr>
            <a:r>
              <a:rPr lang="tr-TR" altLang="tr-TR" sz="3200" smtClean="0"/>
              <a:t>Bu anlayışla birlikte  Pazar odaklı yaklaşım kavramı ortaya çıkmıştır.</a:t>
            </a:r>
          </a:p>
          <a:p>
            <a:pPr eaLnBrk="1" hangingPunct="1"/>
            <a:endParaRPr lang="tr-TR" altLang="tr-TR" smtClean="0"/>
          </a:p>
        </p:txBody>
      </p:sp>
    </p:spTree>
    <p:extLst>
      <p:ext uri="{BB962C8B-B14F-4D97-AF65-F5344CB8AC3E}">
        <p14:creationId xmlns:p14="http://schemas.microsoft.com/office/powerpoint/2010/main" val="2629063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Unvan 1"/>
          <p:cNvSpPr>
            <a:spLocks noGrp="1"/>
          </p:cNvSpPr>
          <p:nvPr>
            <p:ph type="title"/>
          </p:nvPr>
        </p:nvSpPr>
        <p:spPr/>
        <p:txBody>
          <a:bodyPr/>
          <a:lstStyle/>
          <a:p>
            <a:pPr eaLnBrk="1" hangingPunct="1"/>
            <a:r>
              <a:rPr lang="tr-TR" altLang="tr-TR" smtClean="0">
                <a:ln>
                  <a:noFill/>
                </a:ln>
                <a:solidFill>
                  <a:srgbClr val="FF0000"/>
                </a:solidFill>
              </a:rPr>
              <a:t>4. Pazarlama Odaklı Anlayış</a:t>
            </a:r>
            <a:endParaRPr lang="tr-TR" altLang="tr-TR" smtClean="0">
              <a:ln>
                <a:noFill/>
              </a:ln>
            </a:endParaRPr>
          </a:p>
        </p:txBody>
      </p:sp>
      <p:sp>
        <p:nvSpPr>
          <p:cNvPr id="32771" name="İçerik Yer Tutucusu 2"/>
          <p:cNvSpPr>
            <a:spLocks noGrp="1"/>
          </p:cNvSpPr>
          <p:nvPr>
            <p:ph idx="1"/>
          </p:nvPr>
        </p:nvSpPr>
        <p:spPr/>
        <p:txBody>
          <a:bodyPr/>
          <a:lstStyle/>
          <a:p>
            <a:pPr algn="just" eaLnBrk="1" hangingPunct="1"/>
            <a:r>
              <a:rPr lang="tr-TR" altLang="tr-TR" sz="3600" b="1" smtClean="0">
                <a:solidFill>
                  <a:schemeClr val="tx1"/>
                </a:solidFill>
              </a:rPr>
              <a:t>Pazar Odaklılık: </a:t>
            </a:r>
            <a:r>
              <a:rPr lang="tr-TR" altLang="tr-TR" sz="3600" smtClean="0"/>
              <a:t>Modern pazarlama anlayışının işletmenin tüm birimlerince benimsenmesini ve uygulanmasını öne sürmektedir. Müşteriyi anlamak ve tanımak amaçlara ulaşmak adına çok önemlidir</a:t>
            </a:r>
            <a:r>
              <a:rPr lang="tr-TR" altLang="tr-TR" smtClean="0"/>
              <a:t>. </a:t>
            </a:r>
          </a:p>
          <a:p>
            <a:pPr eaLnBrk="1" hangingPunct="1"/>
            <a:endParaRPr lang="tr-TR" altLang="tr-TR" smtClean="0"/>
          </a:p>
        </p:txBody>
      </p:sp>
    </p:spTree>
    <p:extLst>
      <p:ext uri="{BB962C8B-B14F-4D97-AF65-F5344CB8AC3E}">
        <p14:creationId xmlns:p14="http://schemas.microsoft.com/office/powerpoint/2010/main" val="35196072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346</Words>
  <Application>Microsoft Office PowerPoint</Application>
  <PresentationFormat>Geniş ekran</PresentationFormat>
  <Paragraphs>31</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11</vt:i4>
      </vt:variant>
    </vt:vector>
  </HeadingPairs>
  <TitlesOfParts>
    <vt:vector size="18" baseType="lpstr">
      <vt:lpstr>Arial</vt:lpstr>
      <vt:lpstr>Calibri</vt:lpstr>
      <vt:lpstr>Calibri Light</vt:lpstr>
      <vt:lpstr>Garamond</vt:lpstr>
      <vt:lpstr>Office Teması</vt:lpstr>
      <vt:lpstr>Organik</vt:lpstr>
      <vt:lpstr>1_Organik</vt:lpstr>
      <vt:lpstr>TURİZM PAZARLAMASI</vt:lpstr>
      <vt:lpstr>Pazarlamanın Tarihsel Gelişimi</vt:lpstr>
      <vt:lpstr>PowerPoint Sunusu</vt:lpstr>
      <vt:lpstr>Pazarlamanın Tarihsel Gelişimi</vt:lpstr>
      <vt:lpstr>1. Üretim* Odaklı Anlayış</vt:lpstr>
      <vt:lpstr>2. Ürün Odaklı Anlayış</vt:lpstr>
      <vt:lpstr>3. Satış Odaklı Anlayış</vt:lpstr>
      <vt:lpstr>4. Pazarlama Odaklı Anlayış</vt:lpstr>
      <vt:lpstr>4. Pazarlama Odaklı Anlayış</vt:lpstr>
      <vt:lpstr>5. Sosyal Pazarlama Anlayışı:</vt:lpstr>
      <vt:lpstr>6. İlişkisel Pazarlama Anlayışı: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dc:title>
  <dc:creator>emir üner</dc:creator>
  <cp:lastModifiedBy>emir üner</cp:lastModifiedBy>
  <cp:revision>2</cp:revision>
  <dcterms:created xsi:type="dcterms:W3CDTF">2017-10-29T15:49:52Z</dcterms:created>
  <dcterms:modified xsi:type="dcterms:W3CDTF">2017-10-29T15:51:26Z</dcterms:modified>
</cp:coreProperties>
</file>