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3"/>
  </p:notesMasterIdLst>
  <p:sldIdLst>
    <p:sldId id="1083" r:id="rId4"/>
    <p:sldId id="1084" r:id="rId5"/>
    <p:sldId id="1085" r:id="rId6"/>
    <p:sldId id="1086" r:id="rId7"/>
    <p:sldId id="1087" r:id="rId8"/>
    <p:sldId id="1088" r:id="rId9"/>
    <p:sldId id="1089" r:id="rId10"/>
    <p:sldId id="1090" r:id="rId11"/>
    <p:sldId id="1091"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4" autoAdjust="0"/>
    <p:restoredTop sz="91471" autoAdjust="0"/>
  </p:normalViewPr>
  <p:slideViewPr>
    <p:cSldViewPr snapToGrid="0">
      <p:cViewPr varScale="1">
        <p:scale>
          <a:sx n="84" d="100"/>
          <a:sy n="84" d="100"/>
        </p:scale>
        <p:origin x="1056" y="90"/>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2/25/2020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2/25/2020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2/25/2020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2/25/2020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2/25/2020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2/25/2020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2/25/2020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2/25/2020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tr-TR" dirty="0" smtClean="0"/>
              <a:t>Asıl başlık stili için tıklatın</a:t>
            </a:r>
            <a:endParaRPr lang="en-US" dirty="0"/>
          </a:p>
        </p:txBody>
      </p:sp>
      <p:sp>
        <p:nvSpPr>
          <p:cNvPr id="3" name="Content Placeholder 2"/>
          <p:cNvSpPr>
            <a:spLocks noGrp="1"/>
          </p:cNvSpPr>
          <p:nvPr>
            <p:ph idx="1"/>
          </p:nvPr>
        </p:nvSpPr>
        <p:spPr>
          <a:xfrm>
            <a:off x="762000" y="685800"/>
            <a:ext cx="7543800" cy="3886200"/>
          </a:xfrm>
          <a:prstGeom prst="rect">
            <a:avLst/>
          </a:prstGeo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a:xfrm>
            <a:off x="6248400" y="6208778"/>
            <a:ext cx="2133600" cy="365125"/>
          </a:xfrm>
          <a:prstGeom prst="rect">
            <a:avLst/>
          </a:prstGeom>
        </p:spPr>
        <p:txBody>
          <a:bodyPr/>
          <a:lstStyle/>
          <a:p>
            <a:fld id="{419913B4-353A-43F0-919E-C9E766A5124A}" type="datetime1">
              <a:rPr lang="en-US" smtClean="0"/>
              <a:t>2/25/2020</a:t>
            </a:fld>
            <a:endParaRPr lang="en-US"/>
          </a:p>
        </p:txBody>
      </p:sp>
      <p:sp>
        <p:nvSpPr>
          <p:cNvPr id="5" name="Footer Placeholder 4"/>
          <p:cNvSpPr>
            <a:spLocks noGrp="1"/>
          </p:cNvSpPr>
          <p:nvPr>
            <p:ph type="ftr" sz="quarter" idx="11"/>
          </p:nvPr>
        </p:nvSpPr>
        <p:spPr>
          <a:xfrm>
            <a:off x="761999" y="6208778"/>
            <a:ext cx="4873869" cy="365125"/>
          </a:xfrm>
          <a:prstGeom prst="rect">
            <a:avLst/>
          </a:prstGeom>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a:xfrm>
            <a:off x="7620000" y="5687570"/>
            <a:ext cx="762000" cy="365125"/>
          </a:xfrm>
          <a:prstGeom prst="rect">
            <a:avLst/>
          </a:prstGeom>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91883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2/25/2020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2/25/2020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2/25/2020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2/25/2020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2/25/2020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7" r:id="rId3"/>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com.tr/url?sa=i&amp;rct=j&amp;q=&amp;esrc=s&amp;source=images&amp;cd=&amp;cad=rja&amp;uact=8&amp;ved=0ahUKEwjDhuCw6tfMAhVGUhQKHWakBSEQjRwIBw&amp;url=http://taqeem.gov.sa/en/implinks/Pages/external.aspx&amp;psig=AFQjCNElnCSRLxwo7ND3M_EEZDpAN9Mgyw&amp;ust=1463255694245031" TargetMode="External"/><Relationship Id="rId1" Type="http://schemas.openxmlformats.org/officeDocument/2006/relationships/slideLayout" Target="../slideLayouts/slideLayout30.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DhuCw6tfMAhVGUhQKHWakBSEQjRwIBw&amp;url=http://taqeem.gov.sa/en/implinks/Pages/external.aspx&amp;psig=AFQjCNElnCSRLxwo7ND3M_EEZDpAN9Mgyw&amp;ust=1463255694245031" TargetMode="External"/><Relationship Id="rId2" Type="http://schemas.openxmlformats.org/officeDocument/2006/relationships/image" Target="../media/image5.png"/><Relationship Id="rId1" Type="http://schemas.openxmlformats.org/officeDocument/2006/relationships/slideLayout" Target="../slideLayouts/slideLayout30.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74575" y="2106437"/>
            <a:ext cx="7473756" cy="1717393"/>
          </a:xfrm>
          <a:prstGeom prst="rect">
            <a:avLst/>
          </a:prstGeom>
        </p:spPr>
        <p:txBody>
          <a:bodyPr wrap="square">
            <a:spAutoFit/>
          </a:bodyPr>
          <a:lstStyle/>
          <a:p>
            <a:pPr marL="0" lvl="1" algn="ctr">
              <a:spcBef>
                <a:spcPct val="20000"/>
              </a:spcBef>
              <a:buClr>
                <a:schemeClr val="accent1"/>
              </a:buClr>
            </a:pPr>
            <a:r>
              <a:rPr lang="tr-TR" sz="2400" b="1" dirty="0"/>
              <a:t>GGY306</a:t>
            </a:r>
          </a:p>
          <a:p>
            <a:pPr marL="0" lvl="1" algn="ctr">
              <a:spcBef>
                <a:spcPct val="20000"/>
              </a:spcBef>
              <a:buClr>
                <a:schemeClr val="accent1"/>
              </a:buClr>
            </a:pPr>
            <a:r>
              <a:rPr lang="tr-TR" sz="2400" b="1" dirty="0"/>
              <a:t>Hedef Kitle, Proje Karması, En İyi Kullanım İçin Tesis Gereksinimi Programlama Teknikleri</a:t>
            </a:r>
          </a:p>
          <a:p>
            <a:pPr marL="0" lvl="1" algn="ctr">
              <a:spcBef>
                <a:spcPct val="20000"/>
              </a:spcBef>
              <a:buClr>
                <a:schemeClr val="accent1"/>
              </a:buClr>
            </a:pPr>
            <a:endParaRPr lang="en-US" sz="2400" b="1" dirty="0">
              <a:solidFill>
                <a:schemeClr val="tx2"/>
              </a:solidFill>
            </a:endParaRPr>
          </a:p>
        </p:txBody>
      </p:sp>
    </p:spTree>
    <p:extLst>
      <p:ext uri="{BB962C8B-B14F-4D97-AF65-F5344CB8AC3E}">
        <p14:creationId xmlns:p14="http://schemas.microsoft.com/office/powerpoint/2010/main" val="296972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90530" y="1992556"/>
            <a:ext cx="7557471" cy="3593291"/>
          </a:xfrm>
          <a:prstGeom prst="rect">
            <a:avLst/>
          </a:prstGeom>
        </p:spPr>
        <p:txBody>
          <a:bodyPr wrap="square">
            <a:spAutoFit/>
          </a:bodyPr>
          <a:lstStyle/>
          <a:p>
            <a:pPr marL="257175" indent="-257175" algn="just">
              <a:lnSpc>
                <a:spcPct val="150000"/>
              </a:lnSpc>
              <a:spcBef>
                <a:spcPts val="450"/>
              </a:spcBef>
              <a:spcAft>
                <a:spcPts val="450"/>
              </a:spcAft>
              <a:buClr>
                <a:srgbClr val="C00000"/>
              </a:buClr>
              <a:buFont typeface="Arial" panose="020B0604020202020204" pitchFamily="34" charset="0"/>
              <a:buChar char="•"/>
            </a:pPr>
            <a:r>
              <a:rPr lang="tr-TR" sz="1500" spc="-38" dirty="0">
                <a:solidFill>
                  <a:srgbClr val="000000"/>
                </a:solidFill>
                <a:ea typeface="Trebuchet MS" panose="020B0603020202020204" pitchFamily="34" charset="0"/>
                <a:cs typeface="Arial" panose="020B0604020202020204" pitchFamily="34" charset="0"/>
              </a:rPr>
              <a:t>Aslında eskinin "mahalle kültürünün" modernize edilmiş, kullanışlı ve sıkıştırılmış hali, karma projelerde yerini alır. Yatırım aracı olarak karma projelerin tercih edilmesinin en önemli sebebi, proje içinde pek çok seçeneğin sunuluyor olması olarak görülmektedir. </a:t>
            </a:r>
          </a:p>
          <a:p>
            <a:pPr marL="257175" indent="-257175" algn="just">
              <a:lnSpc>
                <a:spcPct val="150000"/>
              </a:lnSpc>
              <a:spcBef>
                <a:spcPts val="450"/>
              </a:spcBef>
              <a:spcAft>
                <a:spcPts val="450"/>
              </a:spcAft>
              <a:buClr>
                <a:srgbClr val="C00000"/>
              </a:buClr>
              <a:buFont typeface="Arial" panose="020B0604020202020204" pitchFamily="34" charset="0"/>
              <a:buChar char="•"/>
            </a:pPr>
            <a:r>
              <a:rPr lang="tr-TR" sz="1500" spc="-38" dirty="0">
                <a:solidFill>
                  <a:srgbClr val="000000"/>
                </a:solidFill>
                <a:ea typeface="Trebuchet MS" panose="020B0603020202020204" pitchFamily="34" charset="0"/>
                <a:cs typeface="Arial" panose="020B0604020202020204" pitchFamily="34" charset="0"/>
              </a:rPr>
              <a:t>Tüketiciler, konut için farklı tipler, ofisler için farklı tipler ve ticari üniteler için de fark tip ve fiyat seçenekleri arasında kendilerine en uygununu tercih edebilir. Karma projelere yatırım yaparken, en çok dikkat edilmesi gereken noktalardan biri </a:t>
            </a:r>
            <a:r>
              <a:rPr lang="tr-TR" sz="1500" spc="-38" dirty="0" err="1">
                <a:solidFill>
                  <a:srgbClr val="000000"/>
                </a:solidFill>
                <a:ea typeface="Trebuchet MS" panose="020B0603020202020204" pitchFamily="34" charset="0"/>
                <a:cs typeface="Arial" panose="020B0604020202020204" pitchFamily="34" charset="0"/>
              </a:rPr>
              <a:t>lokasyondur</a:t>
            </a:r>
            <a:r>
              <a:rPr lang="tr-TR" sz="1500" spc="-38" dirty="0">
                <a:solidFill>
                  <a:srgbClr val="000000"/>
                </a:solidFill>
                <a:ea typeface="Trebuchet MS" panose="020B0603020202020204" pitchFamily="34" charset="0"/>
                <a:cs typeface="Arial" panose="020B0604020202020204" pitchFamily="34" charset="0"/>
              </a:rPr>
              <a:t>. Projenin yapıldığı bölgenin sadece konut için değil, örneğin ofis için de uygun olup olmadığına dikkat edilmesi gerekir.</a:t>
            </a:r>
          </a:p>
          <a:p>
            <a:pPr marL="257175" indent="-257175" algn="just">
              <a:lnSpc>
                <a:spcPct val="150000"/>
              </a:lnSpc>
              <a:spcBef>
                <a:spcPts val="450"/>
              </a:spcBef>
              <a:spcAft>
                <a:spcPts val="450"/>
              </a:spcAft>
              <a:buClr>
                <a:srgbClr val="C00000"/>
              </a:buClr>
              <a:buFont typeface="Arial" panose="020B0604020202020204" pitchFamily="34" charset="0"/>
              <a:buChar char="•"/>
            </a:pPr>
            <a:endParaRPr lang="tr-TR" sz="1500" spc="-38" dirty="0">
              <a:solidFill>
                <a:srgbClr val="000000"/>
              </a:solidFill>
              <a:ea typeface="Trebuchet MS" panose="020B0603020202020204" pitchFamily="34" charset="0"/>
              <a:cs typeface="Arial" panose="020B0604020202020204" pitchFamily="34" charset="0"/>
            </a:endParaRPr>
          </a:p>
          <a:p>
            <a:pPr marL="257175" indent="-257175" algn="just">
              <a:lnSpc>
                <a:spcPct val="150000"/>
              </a:lnSpc>
              <a:spcBef>
                <a:spcPts val="450"/>
              </a:spcBef>
              <a:spcAft>
                <a:spcPts val="450"/>
              </a:spcAft>
              <a:buClr>
                <a:srgbClr val="C00000"/>
              </a:buClr>
              <a:buFont typeface="Arial" panose="020B0604020202020204" pitchFamily="34" charset="0"/>
              <a:buChar char="•"/>
            </a:pPr>
            <a:endParaRPr lang="tr-TR" sz="1500" spc="-38" dirty="0">
              <a:solidFill>
                <a:srgbClr val="000000"/>
              </a:solidFill>
              <a:ea typeface="Trebuchet MS" panose="020B0603020202020204" pitchFamily="34" charset="0"/>
              <a:cs typeface="Arial" panose="020B0604020202020204" pitchFamily="34" charset="0"/>
            </a:endParaRPr>
          </a:p>
        </p:txBody>
      </p:sp>
      <p:sp>
        <p:nvSpPr>
          <p:cNvPr id="3" name="Dikdörtgen 2"/>
          <p:cNvSpPr/>
          <p:nvPr/>
        </p:nvSpPr>
        <p:spPr>
          <a:xfrm>
            <a:off x="3549503" y="1186960"/>
            <a:ext cx="1442831" cy="507831"/>
          </a:xfrm>
          <a:prstGeom prst="rect">
            <a:avLst/>
          </a:prstGeom>
        </p:spPr>
        <p:txBody>
          <a:bodyPr wrap="none">
            <a:spAutoFit/>
          </a:bodyPr>
          <a:lstStyle/>
          <a:p>
            <a:pPr algn="ctr">
              <a:lnSpc>
                <a:spcPct val="150000"/>
              </a:lnSpc>
              <a:spcBef>
                <a:spcPts val="450"/>
              </a:spcBef>
              <a:spcAft>
                <a:spcPts val="450"/>
              </a:spcAft>
            </a:pPr>
            <a:r>
              <a:rPr lang="tr-TR" b="1" spc="-38" dirty="0">
                <a:solidFill>
                  <a:srgbClr val="000000"/>
                </a:solidFill>
                <a:ea typeface="Trebuchet MS" panose="020B0603020202020204" pitchFamily="34" charset="0"/>
                <a:cs typeface="Arial" panose="020B0604020202020204" pitchFamily="34" charset="0"/>
              </a:rPr>
              <a:t>Proje Karması</a:t>
            </a:r>
          </a:p>
        </p:txBody>
      </p:sp>
    </p:spTree>
    <p:extLst>
      <p:ext uri="{BB962C8B-B14F-4D97-AF65-F5344CB8AC3E}">
        <p14:creationId xmlns:p14="http://schemas.microsoft.com/office/powerpoint/2010/main" val="2407453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 15"/>
          <p:cNvGrpSpPr/>
          <p:nvPr/>
        </p:nvGrpSpPr>
        <p:grpSpPr>
          <a:xfrm>
            <a:off x="1183406" y="5362233"/>
            <a:ext cx="2122860" cy="772668"/>
            <a:chOff x="1577874" y="6010321"/>
            <a:chExt cx="2830480" cy="1030224"/>
          </a:xfrm>
        </p:grpSpPr>
        <p:pic>
          <p:nvPicPr>
            <p:cNvPr id="20" name="Picture 4" descr="http://taqeem.gov.sa/en/implinks/PublishingImages/logo_03.png">
              <a:hlinkClick r:id="rId2"/>
            </p:cNvPr>
            <p:cNvPicPr>
              <a:picLocks noChangeAspect="1" noChangeArrowheads="1"/>
            </p:cNvPicPr>
            <p:nvPr/>
          </p:nvPicPr>
          <p:blipFill>
            <a:blip r:embed="rId3"/>
            <a:srcRect/>
            <a:stretch>
              <a:fillRect/>
            </a:stretch>
          </p:blipFill>
          <p:spPr bwMode="auto">
            <a:xfrm>
              <a:off x="1577874" y="6010321"/>
              <a:ext cx="1744269" cy="1030224"/>
            </a:xfrm>
            <a:prstGeom prst="rect">
              <a:avLst/>
            </a:prstGeom>
            <a:noFill/>
          </p:spPr>
        </p:pic>
        <p:pic>
          <p:nvPicPr>
            <p:cNvPr id="21" name="Picture 2" descr="FİABCİ LOGO ile ilgili görsel sonucu"/>
            <p:cNvPicPr>
              <a:picLocks noChangeAspect="1" noChangeArrowheads="1"/>
            </p:cNvPicPr>
            <p:nvPr/>
          </p:nvPicPr>
          <p:blipFill rotWithShape="1">
            <a:blip r:embed="rId4">
              <a:extLst>
                <a:ext uri="{28A0092B-C50C-407E-A947-70E740481C1C}">
                  <a14:useLocalDpi xmlns:a14="http://schemas.microsoft.com/office/drawing/2010/main" val="0"/>
                </a:ext>
              </a:extLst>
            </a:blip>
            <a:srcRect b="10655"/>
            <a:stretch/>
          </p:blipFill>
          <p:spPr bwMode="auto">
            <a:xfrm>
              <a:off x="3226103" y="6207104"/>
              <a:ext cx="1182251" cy="65414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Dikdörtgen 3"/>
          <p:cNvSpPr/>
          <p:nvPr/>
        </p:nvSpPr>
        <p:spPr>
          <a:xfrm>
            <a:off x="631625" y="1640250"/>
            <a:ext cx="7557471" cy="4157548"/>
          </a:xfrm>
          <a:prstGeom prst="rect">
            <a:avLst/>
          </a:prstGeom>
        </p:spPr>
        <p:txBody>
          <a:bodyPr wrap="square">
            <a:spAutoFit/>
          </a:bodyPr>
          <a:lstStyle/>
          <a:p>
            <a:pPr marL="257175" indent="-257175" algn="just">
              <a:lnSpc>
                <a:spcPct val="150000"/>
              </a:lnSpc>
              <a:spcBef>
                <a:spcPts val="450"/>
              </a:spcBef>
              <a:spcAft>
                <a:spcPts val="450"/>
              </a:spcAft>
              <a:buClr>
                <a:srgbClr val="C00000"/>
              </a:buClr>
              <a:buFont typeface="Arial" panose="020B0604020202020204" pitchFamily="34" charset="0"/>
              <a:buChar char="•"/>
            </a:pPr>
            <a:r>
              <a:rPr lang="tr-TR" sz="1500" spc="-38" dirty="0">
                <a:solidFill>
                  <a:srgbClr val="000000"/>
                </a:solidFill>
                <a:ea typeface="Trebuchet MS" panose="020B0603020202020204" pitchFamily="34" charset="0"/>
                <a:cs typeface="Arial" panose="020B0604020202020204" pitchFamily="34" charset="0"/>
              </a:rPr>
              <a:t>Bir projenin geliştirileceği alanın seçimi, o projenin doğasını ve başarısını doğrudan etkileyen bir faktördür. Diğer aşama başarıyla halledilse dahi, lokasyon kötüyse o proje kaybetmeye </a:t>
            </a:r>
            <a:r>
              <a:rPr lang="tr-TR" sz="1500" spc="-38" dirty="0" err="1">
                <a:solidFill>
                  <a:srgbClr val="000000"/>
                </a:solidFill>
                <a:ea typeface="Trebuchet MS" panose="020B0603020202020204" pitchFamily="34" charset="0"/>
                <a:cs typeface="Arial" panose="020B0604020202020204" pitchFamily="34" charset="0"/>
              </a:rPr>
              <a:t>yakındır.Her</a:t>
            </a:r>
            <a:r>
              <a:rPr lang="tr-TR" sz="1500" spc="-38" dirty="0">
                <a:solidFill>
                  <a:srgbClr val="000000"/>
                </a:solidFill>
                <a:ea typeface="Trebuchet MS" panose="020B0603020202020204" pitchFamily="34" charset="0"/>
                <a:cs typeface="Arial" panose="020B0604020202020204" pitchFamily="34" charset="0"/>
              </a:rPr>
              <a:t> lokasyon (proje alanı) benzersizdir ve kendine has bazı özelliklere sahiptir. Bir arsanın veya arazinin elde edilmesini etkileyen pek çok faktör vardır dolayısıyla alan satın alma tahmin edilemeyen çok çeşitli zorlukları içerebilir.</a:t>
            </a:r>
          </a:p>
          <a:p>
            <a:pPr marL="257175" indent="-257175" algn="just">
              <a:lnSpc>
                <a:spcPct val="150000"/>
              </a:lnSpc>
              <a:spcBef>
                <a:spcPts val="450"/>
              </a:spcBef>
              <a:spcAft>
                <a:spcPts val="450"/>
              </a:spcAft>
              <a:buClr>
                <a:srgbClr val="C00000"/>
              </a:buClr>
              <a:buFont typeface="Arial" panose="020B0604020202020204" pitchFamily="34" charset="0"/>
              <a:buChar char="•"/>
            </a:pPr>
            <a:r>
              <a:rPr lang="tr-TR" sz="1500" spc="-38" dirty="0">
                <a:solidFill>
                  <a:srgbClr val="000000"/>
                </a:solidFill>
                <a:ea typeface="Trebuchet MS" panose="020B0603020202020204" pitchFamily="34" charset="0"/>
                <a:cs typeface="Arial" panose="020B0604020202020204" pitchFamily="34" charset="0"/>
              </a:rPr>
              <a:t>Bir proje bir strateji dahilinde seçilir. Bu strateji içinde, yapılmak istenen projenin amacı, doğası ve gerçekleşebileceği muhtemel </a:t>
            </a:r>
            <a:r>
              <a:rPr lang="tr-TR" sz="1500" spc="-38" dirty="0" err="1">
                <a:solidFill>
                  <a:srgbClr val="000000"/>
                </a:solidFill>
                <a:ea typeface="Trebuchet MS" panose="020B0603020202020204" pitchFamily="34" charset="0"/>
                <a:cs typeface="Arial" panose="020B0604020202020204" pitchFamily="34" charset="0"/>
              </a:rPr>
              <a:t>lokasyonlar</a:t>
            </a:r>
            <a:r>
              <a:rPr lang="tr-TR" sz="1500" spc="-38" dirty="0">
                <a:solidFill>
                  <a:srgbClr val="000000"/>
                </a:solidFill>
                <a:ea typeface="Trebuchet MS" panose="020B0603020202020204" pitchFamily="34" charset="0"/>
                <a:cs typeface="Arial" panose="020B0604020202020204" pitchFamily="34" charset="0"/>
              </a:rPr>
              <a:t> tanımlanmalıdır. Bu strateji genellikle geliştirici(projenin orkestra şefi) tarafından belirlenir. Uygun alan araştırması, geliştiricinin tercihine, risk alabilirliğine, sermaye büyüklüğüne bağlıdır. Genellikle alan seçimi öncesinde bir piyasa araştırmasına başvurulur.</a:t>
            </a:r>
          </a:p>
          <a:p>
            <a:pPr marL="257175" indent="-257175" algn="just">
              <a:lnSpc>
                <a:spcPct val="150000"/>
              </a:lnSpc>
              <a:spcBef>
                <a:spcPts val="450"/>
              </a:spcBef>
              <a:spcAft>
                <a:spcPts val="450"/>
              </a:spcAft>
              <a:buClr>
                <a:srgbClr val="C00000"/>
              </a:buClr>
              <a:buFont typeface="Arial" panose="020B0604020202020204" pitchFamily="34" charset="0"/>
              <a:buChar char="•"/>
            </a:pPr>
            <a:endParaRPr lang="tr-TR" sz="1500" spc="-38" dirty="0">
              <a:solidFill>
                <a:srgbClr val="000000"/>
              </a:solidFill>
              <a:ea typeface="Trebuchet MS" panose="020B0603020202020204" pitchFamily="34" charset="0"/>
              <a:cs typeface="Arial" panose="020B0604020202020204" pitchFamily="34" charset="0"/>
            </a:endParaRPr>
          </a:p>
        </p:txBody>
      </p:sp>
      <p:sp>
        <p:nvSpPr>
          <p:cNvPr id="3" name="Dikdörtgen 2"/>
          <p:cNvSpPr/>
          <p:nvPr/>
        </p:nvSpPr>
        <p:spPr>
          <a:xfrm>
            <a:off x="2129692" y="1186960"/>
            <a:ext cx="4282454" cy="507831"/>
          </a:xfrm>
          <a:prstGeom prst="rect">
            <a:avLst/>
          </a:prstGeom>
        </p:spPr>
        <p:txBody>
          <a:bodyPr wrap="none">
            <a:spAutoFit/>
          </a:bodyPr>
          <a:lstStyle/>
          <a:p>
            <a:pPr algn="ctr">
              <a:lnSpc>
                <a:spcPct val="150000"/>
              </a:lnSpc>
              <a:spcBef>
                <a:spcPts val="450"/>
              </a:spcBef>
              <a:spcAft>
                <a:spcPts val="450"/>
              </a:spcAft>
            </a:pPr>
            <a:r>
              <a:rPr lang="tr-TR" b="1" spc="-38" dirty="0">
                <a:solidFill>
                  <a:srgbClr val="000000"/>
                </a:solidFill>
                <a:ea typeface="Trebuchet MS" panose="020B0603020202020204" pitchFamily="34" charset="0"/>
                <a:cs typeface="Arial" panose="020B0604020202020204" pitchFamily="34" charset="0"/>
              </a:rPr>
              <a:t>Gayrimenkul Projelerinde Stratejik Yer Seçimi</a:t>
            </a:r>
          </a:p>
        </p:txBody>
      </p:sp>
    </p:spTree>
    <p:extLst>
      <p:ext uri="{BB962C8B-B14F-4D97-AF65-F5344CB8AC3E}">
        <p14:creationId xmlns:p14="http://schemas.microsoft.com/office/powerpoint/2010/main" val="1968492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31625" y="1640250"/>
            <a:ext cx="7557471" cy="2900794"/>
          </a:xfrm>
          <a:prstGeom prst="rect">
            <a:avLst/>
          </a:prstGeom>
        </p:spPr>
        <p:txBody>
          <a:bodyPr wrap="square">
            <a:spAutoFit/>
          </a:bodyPr>
          <a:lstStyle/>
          <a:p>
            <a:pPr marL="257175" indent="-257175" algn="just">
              <a:lnSpc>
                <a:spcPct val="150000"/>
              </a:lnSpc>
              <a:spcBef>
                <a:spcPts val="450"/>
              </a:spcBef>
              <a:spcAft>
                <a:spcPts val="450"/>
              </a:spcAft>
              <a:buClr>
                <a:srgbClr val="C00000"/>
              </a:buClr>
              <a:buFont typeface="Arial" panose="020B0604020202020204" pitchFamily="34" charset="0"/>
              <a:buChar char="•"/>
            </a:pPr>
            <a:r>
              <a:rPr lang="tr-TR" sz="1500" spc="-38" dirty="0">
                <a:solidFill>
                  <a:srgbClr val="000000"/>
                </a:solidFill>
                <a:ea typeface="Trebuchet MS" panose="020B0603020202020204" pitchFamily="34" charset="0"/>
                <a:cs typeface="Arial" panose="020B0604020202020204" pitchFamily="34" charset="0"/>
              </a:rPr>
              <a:t>Geliştiriciler genellikle iyi tanıdıkları </a:t>
            </a:r>
            <a:r>
              <a:rPr lang="tr-TR" sz="1500" spc="-38" dirty="0" err="1">
                <a:solidFill>
                  <a:srgbClr val="000000"/>
                </a:solidFill>
                <a:ea typeface="Trebuchet MS" panose="020B0603020202020204" pitchFamily="34" charset="0"/>
                <a:cs typeface="Arial" panose="020B0604020202020204" pitchFamily="34" charset="0"/>
              </a:rPr>
              <a:t>lokasyonlarda</a:t>
            </a:r>
            <a:r>
              <a:rPr lang="tr-TR" sz="1500" spc="-38" dirty="0">
                <a:solidFill>
                  <a:srgbClr val="000000"/>
                </a:solidFill>
                <a:ea typeface="Trebuchet MS" panose="020B0603020202020204" pitchFamily="34" charset="0"/>
                <a:cs typeface="Arial" panose="020B0604020202020204" pitchFamily="34" charset="0"/>
              </a:rPr>
              <a:t> ve yerel yönetimlerle gerekse yerli potansiyel kullanıcılarla iyi ilişkiler içinde oldukları yerleri proje alanı olarak seçerler. Yer seçiminde genellikle yerli aktörlerden (emlakçıdan, mahalle sakinlerinden, kamu çalışanlarından) faydalanılır.</a:t>
            </a:r>
          </a:p>
          <a:p>
            <a:pPr marL="257175" indent="-257175" algn="just">
              <a:lnSpc>
                <a:spcPct val="150000"/>
              </a:lnSpc>
              <a:spcBef>
                <a:spcPts val="450"/>
              </a:spcBef>
              <a:spcAft>
                <a:spcPts val="450"/>
              </a:spcAft>
              <a:buClr>
                <a:srgbClr val="C00000"/>
              </a:buClr>
              <a:buFont typeface="Arial" panose="020B0604020202020204" pitchFamily="34" charset="0"/>
              <a:buChar char="•"/>
            </a:pPr>
            <a:r>
              <a:rPr lang="tr-TR" sz="1500" spc="-38" dirty="0">
                <a:solidFill>
                  <a:srgbClr val="000000"/>
                </a:solidFill>
                <a:ea typeface="Trebuchet MS" panose="020B0603020202020204" pitchFamily="34" charset="0"/>
                <a:cs typeface="Arial" panose="020B0604020202020204" pitchFamily="34" charset="0"/>
              </a:rPr>
              <a:t>Büyük risk almak istemeyen geliştiriciler, sıklıkla farklı </a:t>
            </a:r>
            <a:r>
              <a:rPr lang="tr-TR" sz="1500" spc="-38" dirty="0" err="1">
                <a:solidFill>
                  <a:srgbClr val="000000"/>
                </a:solidFill>
                <a:ea typeface="Trebuchet MS" panose="020B0603020202020204" pitchFamily="34" charset="0"/>
                <a:cs typeface="Arial" panose="020B0604020202020204" pitchFamily="34" charset="0"/>
              </a:rPr>
              <a:t>lokasyonları</a:t>
            </a:r>
            <a:r>
              <a:rPr lang="tr-TR" sz="1500" spc="-38" dirty="0">
                <a:solidFill>
                  <a:srgbClr val="000000"/>
                </a:solidFill>
                <a:ea typeface="Trebuchet MS" panose="020B0603020202020204" pitchFamily="34" charset="0"/>
                <a:cs typeface="Arial" panose="020B0604020202020204" pitchFamily="34" charset="0"/>
              </a:rPr>
              <a:t> tercih ederler. </a:t>
            </a:r>
          </a:p>
          <a:p>
            <a:pPr marL="257175" indent="-257175" algn="just">
              <a:lnSpc>
                <a:spcPct val="150000"/>
              </a:lnSpc>
              <a:spcBef>
                <a:spcPts val="450"/>
              </a:spcBef>
              <a:spcAft>
                <a:spcPts val="450"/>
              </a:spcAft>
              <a:buClr>
                <a:srgbClr val="C00000"/>
              </a:buClr>
              <a:buFont typeface="Arial" panose="020B0604020202020204" pitchFamily="34" charset="0"/>
              <a:buChar char="•"/>
            </a:pPr>
            <a:r>
              <a:rPr lang="tr-TR" sz="1500" spc="-38" dirty="0">
                <a:solidFill>
                  <a:srgbClr val="000000"/>
                </a:solidFill>
                <a:ea typeface="Trebuchet MS" panose="020B0603020202020204" pitchFamily="34" charset="0"/>
                <a:cs typeface="Arial" panose="020B0604020202020204" pitchFamily="34" charset="0"/>
              </a:rPr>
              <a:t>Projelerini, farklı farklı </a:t>
            </a:r>
            <a:r>
              <a:rPr lang="tr-TR" sz="1500" spc="-38" dirty="0" err="1">
                <a:solidFill>
                  <a:srgbClr val="000000"/>
                </a:solidFill>
                <a:ea typeface="Trebuchet MS" panose="020B0603020202020204" pitchFamily="34" charset="0"/>
                <a:cs typeface="Arial" panose="020B0604020202020204" pitchFamily="34" charset="0"/>
              </a:rPr>
              <a:t>lokasyonlarda</a:t>
            </a:r>
            <a:r>
              <a:rPr lang="tr-TR" sz="1500" spc="-38" dirty="0">
                <a:solidFill>
                  <a:srgbClr val="000000"/>
                </a:solidFill>
                <a:ea typeface="Trebuchet MS" panose="020B0603020202020204" pitchFamily="34" charset="0"/>
                <a:cs typeface="Arial" panose="020B0604020202020204" pitchFamily="34" charset="0"/>
              </a:rPr>
              <a:t> gerçekleştirmek suretiyle öngörülemeyen riskleri yayma yoluna giderler. </a:t>
            </a:r>
          </a:p>
          <a:p>
            <a:pPr marL="257175" indent="-257175" algn="just">
              <a:lnSpc>
                <a:spcPct val="150000"/>
              </a:lnSpc>
              <a:spcBef>
                <a:spcPts val="450"/>
              </a:spcBef>
              <a:spcAft>
                <a:spcPts val="450"/>
              </a:spcAft>
              <a:buClr>
                <a:srgbClr val="C00000"/>
              </a:buClr>
              <a:buFont typeface="Arial" panose="020B0604020202020204" pitchFamily="34" charset="0"/>
              <a:buChar char="•"/>
            </a:pPr>
            <a:endParaRPr lang="tr-TR" sz="1500" spc="-38" dirty="0">
              <a:solidFill>
                <a:srgbClr val="000000"/>
              </a:solidFill>
              <a:ea typeface="Trebuchet MS" panose="020B0603020202020204" pitchFamily="34" charset="0"/>
              <a:cs typeface="Arial" panose="020B0604020202020204" pitchFamily="34" charset="0"/>
            </a:endParaRPr>
          </a:p>
        </p:txBody>
      </p:sp>
      <p:sp>
        <p:nvSpPr>
          <p:cNvPr id="3" name="Dikdörtgen 2"/>
          <p:cNvSpPr/>
          <p:nvPr/>
        </p:nvSpPr>
        <p:spPr>
          <a:xfrm>
            <a:off x="2129692" y="1186960"/>
            <a:ext cx="4282454" cy="507831"/>
          </a:xfrm>
          <a:prstGeom prst="rect">
            <a:avLst/>
          </a:prstGeom>
        </p:spPr>
        <p:txBody>
          <a:bodyPr wrap="none">
            <a:spAutoFit/>
          </a:bodyPr>
          <a:lstStyle/>
          <a:p>
            <a:pPr algn="ctr">
              <a:lnSpc>
                <a:spcPct val="150000"/>
              </a:lnSpc>
              <a:spcBef>
                <a:spcPts val="450"/>
              </a:spcBef>
              <a:spcAft>
                <a:spcPts val="450"/>
              </a:spcAft>
            </a:pPr>
            <a:r>
              <a:rPr lang="tr-TR" b="1" spc="-38" dirty="0">
                <a:solidFill>
                  <a:srgbClr val="000000"/>
                </a:solidFill>
                <a:ea typeface="Trebuchet MS" panose="020B0603020202020204" pitchFamily="34" charset="0"/>
                <a:cs typeface="Arial" panose="020B0604020202020204" pitchFamily="34" charset="0"/>
              </a:rPr>
              <a:t>Gayrimenkul Projelerinde Stratejik Yer Seçimi</a:t>
            </a:r>
          </a:p>
        </p:txBody>
      </p:sp>
    </p:spTree>
    <p:extLst>
      <p:ext uri="{BB962C8B-B14F-4D97-AF65-F5344CB8AC3E}">
        <p14:creationId xmlns:p14="http://schemas.microsoft.com/office/powerpoint/2010/main" val="167402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31625" y="1640251"/>
            <a:ext cx="7557471" cy="4067780"/>
          </a:xfrm>
          <a:prstGeom prst="rect">
            <a:avLst/>
          </a:prstGeom>
        </p:spPr>
        <p:txBody>
          <a:bodyPr wrap="square">
            <a:spAutoFit/>
          </a:bodyPr>
          <a:lstStyle/>
          <a:p>
            <a:pPr marL="257175" indent="-257175" algn="just">
              <a:lnSpc>
                <a:spcPct val="150000"/>
              </a:lnSpc>
              <a:spcBef>
                <a:spcPts val="450"/>
              </a:spcBef>
              <a:spcAft>
                <a:spcPts val="450"/>
              </a:spcAft>
              <a:buClr>
                <a:srgbClr val="C00000"/>
              </a:buClr>
              <a:buFont typeface="Arial" panose="020B0604020202020204" pitchFamily="34" charset="0"/>
              <a:buChar char="•"/>
            </a:pPr>
            <a:r>
              <a:rPr lang="tr-TR" sz="1500" spc="-38" dirty="0">
                <a:solidFill>
                  <a:srgbClr val="000000"/>
                </a:solidFill>
                <a:ea typeface="Trebuchet MS" panose="020B0603020202020204" pitchFamily="34" charset="0"/>
                <a:cs typeface="Arial" panose="020B0604020202020204" pitchFamily="34" charset="0"/>
              </a:rPr>
              <a:t>Geliştiricinin projelerini finansman biçimi, gerçekleştirmek istediği projenin yer seçimini de etkileyecektir. Kredi kullanarak projesini finanse eden bir geliştirici, karlı bir yatırım için en uygun alanı seçmek durumundadır. </a:t>
            </a:r>
          </a:p>
          <a:p>
            <a:pPr marL="257175" indent="-257175" algn="just">
              <a:lnSpc>
                <a:spcPct val="150000"/>
              </a:lnSpc>
              <a:spcBef>
                <a:spcPts val="450"/>
              </a:spcBef>
              <a:spcAft>
                <a:spcPts val="450"/>
              </a:spcAft>
              <a:buClr>
                <a:srgbClr val="C00000"/>
              </a:buClr>
              <a:buFont typeface="Arial" panose="020B0604020202020204" pitchFamily="34" charset="0"/>
              <a:buChar char="•"/>
            </a:pPr>
            <a:r>
              <a:rPr lang="tr-TR" sz="1500" spc="-38" dirty="0">
                <a:solidFill>
                  <a:srgbClr val="000000"/>
                </a:solidFill>
                <a:ea typeface="Trebuchet MS" panose="020B0603020202020204" pitchFamily="34" charset="0"/>
                <a:cs typeface="Arial" panose="020B0604020202020204" pitchFamily="34" charset="0"/>
              </a:rPr>
              <a:t>Spekülasyonun yüksek olduğu veya ekonominin büyüme trendi içine girdiği dönemlerde, finans kurumları proje alan seçimi ile fazlaca ilgilenmezler çünkü böylesi dönemlerde her yatırımın tutacağı varsayılır. </a:t>
            </a:r>
          </a:p>
          <a:p>
            <a:pPr marL="257175" indent="-257175" algn="just">
              <a:lnSpc>
                <a:spcPct val="150000"/>
              </a:lnSpc>
              <a:spcBef>
                <a:spcPts val="450"/>
              </a:spcBef>
              <a:spcAft>
                <a:spcPts val="450"/>
              </a:spcAft>
              <a:buClr>
                <a:srgbClr val="C00000"/>
              </a:buClr>
              <a:buFont typeface="Arial" panose="020B0604020202020204" pitchFamily="34" charset="0"/>
              <a:buChar char="•"/>
            </a:pPr>
            <a:r>
              <a:rPr lang="tr-TR" sz="1500" spc="-38" dirty="0">
                <a:solidFill>
                  <a:srgbClr val="000000"/>
                </a:solidFill>
                <a:ea typeface="Trebuchet MS" panose="020B0603020202020204" pitchFamily="34" charset="0"/>
                <a:cs typeface="Arial" panose="020B0604020202020204" pitchFamily="34" charset="0"/>
              </a:rPr>
              <a:t>Ancak ekonominin durağan olduğu, çok iyi bir seyir izlemediği zamanlarda, finans kurumları yer seçimine bağlı olarak bir projeye finansman sağlamayı düşünürler veya düşünmezler.</a:t>
            </a:r>
          </a:p>
          <a:p>
            <a:pPr marL="257175" indent="-257175" algn="just">
              <a:lnSpc>
                <a:spcPct val="150000"/>
              </a:lnSpc>
              <a:spcBef>
                <a:spcPts val="450"/>
              </a:spcBef>
              <a:spcAft>
                <a:spcPts val="450"/>
              </a:spcAft>
              <a:buClr>
                <a:srgbClr val="C00000"/>
              </a:buClr>
              <a:buFont typeface="Arial" panose="020B0604020202020204" pitchFamily="34" charset="0"/>
              <a:buChar char="•"/>
            </a:pPr>
            <a:endParaRPr lang="tr-TR" sz="1500" spc="-38" dirty="0">
              <a:solidFill>
                <a:srgbClr val="000000"/>
              </a:solidFill>
              <a:ea typeface="Trebuchet MS" panose="020B0603020202020204" pitchFamily="34" charset="0"/>
              <a:cs typeface="Arial" panose="020B0604020202020204" pitchFamily="34" charset="0"/>
            </a:endParaRPr>
          </a:p>
          <a:p>
            <a:pPr marL="257175" indent="-257175" algn="just">
              <a:lnSpc>
                <a:spcPct val="150000"/>
              </a:lnSpc>
              <a:spcBef>
                <a:spcPts val="450"/>
              </a:spcBef>
              <a:spcAft>
                <a:spcPts val="450"/>
              </a:spcAft>
              <a:buClr>
                <a:srgbClr val="C00000"/>
              </a:buClr>
              <a:buFont typeface="Arial" panose="020B0604020202020204" pitchFamily="34" charset="0"/>
              <a:buChar char="•"/>
            </a:pPr>
            <a:endParaRPr lang="tr-TR" sz="1500" spc="-38" dirty="0">
              <a:solidFill>
                <a:srgbClr val="000000"/>
              </a:solidFill>
              <a:ea typeface="Trebuchet MS" panose="020B0603020202020204" pitchFamily="34" charset="0"/>
              <a:cs typeface="Arial" panose="020B0604020202020204" pitchFamily="34" charset="0"/>
            </a:endParaRPr>
          </a:p>
        </p:txBody>
      </p:sp>
      <p:sp>
        <p:nvSpPr>
          <p:cNvPr id="3" name="Dikdörtgen 2"/>
          <p:cNvSpPr/>
          <p:nvPr/>
        </p:nvSpPr>
        <p:spPr>
          <a:xfrm>
            <a:off x="2129692" y="1186960"/>
            <a:ext cx="4282454" cy="507831"/>
          </a:xfrm>
          <a:prstGeom prst="rect">
            <a:avLst/>
          </a:prstGeom>
        </p:spPr>
        <p:txBody>
          <a:bodyPr wrap="none">
            <a:spAutoFit/>
          </a:bodyPr>
          <a:lstStyle/>
          <a:p>
            <a:pPr algn="ctr">
              <a:lnSpc>
                <a:spcPct val="150000"/>
              </a:lnSpc>
              <a:spcBef>
                <a:spcPts val="450"/>
              </a:spcBef>
              <a:spcAft>
                <a:spcPts val="450"/>
              </a:spcAft>
            </a:pPr>
            <a:r>
              <a:rPr lang="tr-TR" b="1" spc="-38" dirty="0">
                <a:solidFill>
                  <a:srgbClr val="000000"/>
                </a:solidFill>
                <a:ea typeface="Trebuchet MS" panose="020B0603020202020204" pitchFamily="34" charset="0"/>
                <a:cs typeface="Arial" panose="020B0604020202020204" pitchFamily="34" charset="0"/>
              </a:rPr>
              <a:t>Gayrimenkul Projelerinde Stratejik Yer Seçimi</a:t>
            </a:r>
          </a:p>
        </p:txBody>
      </p:sp>
    </p:spTree>
    <p:extLst>
      <p:ext uri="{BB962C8B-B14F-4D97-AF65-F5344CB8AC3E}">
        <p14:creationId xmlns:p14="http://schemas.microsoft.com/office/powerpoint/2010/main" val="516480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 15"/>
          <p:cNvGrpSpPr/>
          <p:nvPr/>
        </p:nvGrpSpPr>
        <p:grpSpPr>
          <a:xfrm>
            <a:off x="-265088" y="5157862"/>
            <a:ext cx="3571354" cy="1181409"/>
            <a:chOff x="-353451" y="5737827"/>
            <a:chExt cx="4761805" cy="1575212"/>
          </a:xfrm>
        </p:grpSpPr>
        <p:pic>
          <p:nvPicPr>
            <p:cNvPr id="18" name="Picture 6" descr="RIC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51" y="5737827"/>
              <a:ext cx="1969014" cy="15752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taqeem.gov.sa/en/implinks/PublishingImages/logo_03.png">
              <a:hlinkClick r:id="rId3"/>
            </p:cNvPr>
            <p:cNvPicPr>
              <a:picLocks noChangeAspect="1" noChangeArrowheads="1"/>
            </p:cNvPicPr>
            <p:nvPr/>
          </p:nvPicPr>
          <p:blipFill>
            <a:blip r:embed="rId4"/>
            <a:srcRect/>
            <a:stretch>
              <a:fillRect/>
            </a:stretch>
          </p:blipFill>
          <p:spPr bwMode="auto">
            <a:xfrm>
              <a:off x="1577874" y="6010321"/>
              <a:ext cx="1744269" cy="1030224"/>
            </a:xfrm>
            <a:prstGeom prst="rect">
              <a:avLst/>
            </a:prstGeom>
            <a:noFill/>
          </p:spPr>
        </p:pic>
        <p:pic>
          <p:nvPicPr>
            <p:cNvPr id="21" name="Picture 2" descr="FİABCİ LOGO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b="10655"/>
            <a:stretch/>
          </p:blipFill>
          <p:spPr bwMode="auto">
            <a:xfrm>
              <a:off x="3226103" y="6207104"/>
              <a:ext cx="1182251" cy="65414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Dikdörtgen 3"/>
          <p:cNvSpPr/>
          <p:nvPr/>
        </p:nvSpPr>
        <p:spPr>
          <a:xfrm>
            <a:off x="631625" y="1640250"/>
            <a:ext cx="7557471" cy="3118803"/>
          </a:xfrm>
          <a:prstGeom prst="rect">
            <a:avLst/>
          </a:prstGeom>
        </p:spPr>
        <p:txBody>
          <a:bodyPr wrap="square">
            <a:spAutoFit/>
          </a:bodyPr>
          <a:lstStyle/>
          <a:p>
            <a:pPr marL="257175" indent="-257175" algn="just">
              <a:lnSpc>
                <a:spcPct val="150000"/>
              </a:lnSpc>
              <a:spcBef>
                <a:spcPts val="450"/>
              </a:spcBef>
              <a:spcAft>
                <a:spcPts val="450"/>
              </a:spcAft>
              <a:buClr>
                <a:srgbClr val="C00000"/>
              </a:buClr>
              <a:buFont typeface="Arial" panose="020B0604020202020204" pitchFamily="34" charset="0"/>
              <a:buChar char="•"/>
            </a:pPr>
            <a:r>
              <a:rPr lang="tr-TR" sz="1500" spc="-38" dirty="0">
                <a:solidFill>
                  <a:srgbClr val="000000"/>
                </a:solidFill>
                <a:ea typeface="Trebuchet MS" panose="020B0603020202020204" pitchFamily="34" charset="0"/>
                <a:cs typeface="Arial" panose="020B0604020202020204" pitchFamily="34" charset="0"/>
              </a:rPr>
              <a:t>Satın alma veya kiralama talebi yüksek </a:t>
            </a:r>
            <a:r>
              <a:rPr lang="tr-TR" sz="1500" spc="-38" dirty="0" err="1">
                <a:solidFill>
                  <a:srgbClr val="000000"/>
                </a:solidFill>
                <a:ea typeface="Trebuchet MS" panose="020B0603020202020204" pitchFamily="34" charset="0"/>
                <a:cs typeface="Arial" panose="020B0604020202020204" pitchFamily="34" charset="0"/>
              </a:rPr>
              <a:t>lokasyonlar</a:t>
            </a:r>
            <a:r>
              <a:rPr lang="tr-TR" sz="1500" spc="-38" dirty="0">
                <a:solidFill>
                  <a:srgbClr val="000000"/>
                </a:solidFill>
                <a:ea typeface="Trebuchet MS" panose="020B0603020202020204" pitchFamily="34" charset="0"/>
                <a:cs typeface="Arial" panose="020B0604020202020204" pitchFamily="34" charset="0"/>
              </a:rPr>
              <a:t>, yatırım riski düşük olduğundan birincil yatırım alanı olarak kabul edilir. İkincil yatırım alanları yatırım riskinin yüksek olduğu, satın alma veya kiralama talebinin çok kestirilemediği alanlardır. </a:t>
            </a:r>
          </a:p>
          <a:p>
            <a:pPr marL="257175" indent="-257175" algn="just">
              <a:lnSpc>
                <a:spcPct val="150000"/>
              </a:lnSpc>
              <a:spcBef>
                <a:spcPts val="450"/>
              </a:spcBef>
              <a:spcAft>
                <a:spcPts val="450"/>
              </a:spcAft>
              <a:buClr>
                <a:srgbClr val="C00000"/>
              </a:buClr>
              <a:buFont typeface="Arial" panose="020B0604020202020204" pitchFamily="34" charset="0"/>
              <a:buChar char="•"/>
            </a:pPr>
            <a:r>
              <a:rPr lang="tr-TR" sz="1500" spc="-38" dirty="0">
                <a:solidFill>
                  <a:srgbClr val="000000"/>
                </a:solidFill>
                <a:ea typeface="Trebuchet MS" panose="020B0603020202020204" pitchFamily="34" charset="0"/>
                <a:cs typeface="Arial" panose="020B0604020202020204" pitchFamily="34" charset="0"/>
              </a:rPr>
              <a:t>Piyasa araştırmaları sonucu kentlerde birincil ve ikincil yatırım alanlarının nereler olduğu tespit edilebilir. </a:t>
            </a:r>
          </a:p>
          <a:p>
            <a:pPr marL="257175" indent="-257175" algn="just">
              <a:lnSpc>
                <a:spcPct val="150000"/>
              </a:lnSpc>
              <a:spcBef>
                <a:spcPts val="450"/>
              </a:spcBef>
              <a:spcAft>
                <a:spcPts val="450"/>
              </a:spcAft>
              <a:buClr>
                <a:srgbClr val="C00000"/>
              </a:buClr>
              <a:buFont typeface="Arial" panose="020B0604020202020204" pitchFamily="34" charset="0"/>
              <a:buChar char="•"/>
            </a:pPr>
            <a:r>
              <a:rPr lang="tr-TR" sz="1500" spc="-38" dirty="0">
                <a:solidFill>
                  <a:srgbClr val="000000"/>
                </a:solidFill>
                <a:ea typeface="Trebuchet MS" panose="020B0603020202020204" pitchFamily="34" charset="0"/>
                <a:cs typeface="Arial" panose="020B0604020202020204" pitchFamily="34" charset="0"/>
              </a:rPr>
              <a:t>Yer seçimi biraz daha geliştiricinin sezgileriyle, geçmiş tecrübeleriyle, bilgi ve yeteneğiyle ilgili bir meseledir. Büyüme adına potansiyel taşıyan veya talebin arzdan fazla olacağı alanları, yerel piyasa eğilimlerini ve fırsatlarını iyi takip eden geliştiriciler bilirler. </a:t>
            </a:r>
          </a:p>
        </p:txBody>
      </p:sp>
      <p:sp>
        <p:nvSpPr>
          <p:cNvPr id="3" name="Dikdörtgen 2"/>
          <p:cNvSpPr/>
          <p:nvPr/>
        </p:nvSpPr>
        <p:spPr>
          <a:xfrm>
            <a:off x="2129692" y="1186960"/>
            <a:ext cx="4282454" cy="507831"/>
          </a:xfrm>
          <a:prstGeom prst="rect">
            <a:avLst/>
          </a:prstGeom>
        </p:spPr>
        <p:txBody>
          <a:bodyPr wrap="none">
            <a:spAutoFit/>
          </a:bodyPr>
          <a:lstStyle/>
          <a:p>
            <a:pPr algn="ctr">
              <a:lnSpc>
                <a:spcPct val="150000"/>
              </a:lnSpc>
              <a:spcBef>
                <a:spcPts val="450"/>
              </a:spcBef>
              <a:spcAft>
                <a:spcPts val="450"/>
              </a:spcAft>
            </a:pPr>
            <a:r>
              <a:rPr lang="tr-TR" b="1" spc="-38" dirty="0">
                <a:solidFill>
                  <a:srgbClr val="000000"/>
                </a:solidFill>
                <a:ea typeface="Trebuchet MS" panose="020B0603020202020204" pitchFamily="34" charset="0"/>
                <a:cs typeface="Arial" panose="020B0604020202020204" pitchFamily="34" charset="0"/>
              </a:rPr>
              <a:t>Gayrimenkul Projelerinde Stratejik Yer Seçimi</a:t>
            </a:r>
          </a:p>
        </p:txBody>
      </p:sp>
    </p:spTree>
    <p:extLst>
      <p:ext uri="{BB962C8B-B14F-4D97-AF65-F5344CB8AC3E}">
        <p14:creationId xmlns:p14="http://schemas.microsoft.com/office/powerpoint/2010/main" val="763912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31625" y="1640250"/>
            <a:ext cx="7557471" cy="2900794"/>
          </a:xfrm>
          <a:prstGeom prst="rect">
            <a:avLst/>
          </a:prstGeom>
        </p:spPr>
        <p:txBody>
          <a:bodyPr wrap="square">
            <a:spAutoFit/>
          </a:bodyPr>
          <a:lstStyle/>
          <a:p>
            <a:pPr marL="257175" indent="-257175" algn="just">
              <a:lnSpc>
                <a:spcPct val="150000"/>
              </a:lnSpc>
              <a:spcBef>
                <a:spcPts val="450"/>
              </a:spcBef>
              <a:spcAft>
                <a:spcPts val="450"/>
              </a:spcAft>
              <a:buClr>
                <a:srgbClr val="C00000"/>
              </a:buClr>
              <a:buFont typeface="Arial" panose="020B0604020202020204" pitchFamily="34" charset="0"/>
              <a:buChar char="•"/>
            </a:pPr>
            <a:r>
              <a:rPr lang="tr-TR" sz="1500" spc="-38" dirty="0">
                <a:solidFill>
                  <a:srgbClr val="000000"/>
                </a:solidFill>
                <a:ea typeface="Trebuchet MS" panose="020B0603020202020204" pitchFamily="34" charset="0"/>
                <a:cs typeface="Arial" panose="020B0604020202020204" pitchFamily="34" charset="0"/>
              </a:rPr>
              <a:t>Yer seçiminde risk almak ve fırsatları erken değerlendirmek çok önemlidir. Örneğin büyük altyapı yatırımlarının yapılacağı alanlar, gayrimenkul projeleri adına potansiyel fırsat alanlarıdır. </a:t>
            </a:r>
          </a:p>
          <a:p>
            <a:pPr marL="257175" indent="-257175" algn="just">
              <a:lnSpc>
                <a:spcPct val="150000"/>
              </a:lnSpc>
              <a:spcBef>
                <a:spcPts val="450"/>
              </a:spcBef>
              <a:spcAft>
                <a:spcPts val="450"/>
              </a:spcAft>
              <a:buClr>
                <a:srgbClr val="C00000"/>
              </a:buClr>
              <a:buFont typeface="Arial" panose="020B0604020202020204" pitchFamily="34" charset="0"/>
              <a:buChar char="•"/>
            </a:pPr>
            <a:r>
              <a:rPr lang="tr-TR" sz="1500" spc="-38" dirty="0">
                <a:solidFill>
                  <a:srgbClr val="000000"/>
                </a:solidFill>
                <a:ea typeface="Trebuchet MS" panose="020B0603020202020204" pitchFamily="34" charset="0"/>
                <a:cs typeface="Arial" panose="020B0604020202020204" pitchFamily="34" charset="0"/>
              </a:rPr>
              <a:t>Yer seçiminde, proje için düşünülen alanda yerel ekonominin büyüklüğünün, oradaki mülk fiyatlarının ve kiraların nasıl bir eğilim içinde olduğunun bilinmesi gerekir. Ayrıca yer seçiminde, olası kullanıcıların taleplerinin ne şekilde seyrettiğinin de incelenmesi gerekir.</a:t>
            </a:r>
          </a:p>
          <a:p>
            <a:pPr marL="257175" indent="-257175" algn="just">
              <a:lnSpc>
                <a:spcPct val="150000"/>
              </a:lnSpc>
              <a:spcBef>
                <a:spcPts val="450"/>
              </a:spcBef>
              <a:spcAft>
                <a:spcPts val="450"/>
              </a:spcAft>
              <a:buClr>
                <a:srgbClr val="C00000"/>
              </a:buClr>
              <a:buFont typeface="Arial" panose="020B0604020202020204" pitchFamily="34" charset="0"/>
              <a:buChar char="•"/>
            </a:pPr>
            <a:endParaRPr lang="tr-TR" sz="1500" spc="-38" dirty="0">
              <a:solidFill>
                <a:srgbClr val="000000"/>
              </a:solidFill>
              <a:ea typeface="Trebuchet MS" panose="020B0603020202020204" pitchFamily="34" charset="0"/>
              <a:cs typeface="Arial" panose="020B0604020202020204" pitchFamily="34" charset="0"/>
            </a:endParaRPr>
          </a:p>
          <a:p>
            <a:pPr marL="257175" indent="-257175" algn="just">
              <a:lnSpc>
                <a:spcPct val="150000"/>
              </a:lnSpc>
              <a:spcBef>
                <a:spcPts val="450"/>
              </a:spcBef>
              <a:spcAft>
                <a:spcPts val="450"/>
              </a:spcAft>
              <a:buClr>
                <a:srgbClr val="C00000"/>
              </a:buClr>
              <a:buFont typeface="Arial" panose="020B0604020202020204" pitchFamily="34" charset="0"/>
              <a:buChar char="•"/>
            </a:pPr>
            <a:endParaRPr lang="tr-TR" sz="1500" spc="-38" dirty="0">
              <a:solidFill>
                <a:srgbClr val="000000"/>
              </a:solidFill>
              <a:ea typeface="Trebuchet MS" panose="020B0603020202020204" pitchFamily="34" charset="0"/>
              <a:cs typeface="Arial" panose="020B0604020202020204" pitchFamily="34" charset="0"/>
            </a:endParaRPr>
          </a:p>
        </p:txBody>
      </p:sp>
      <p:sp>
        <p:nvSpPr>
          <p:cNvPr id="3" name="Dikdörtgen 2"/>
          <p:cNvSpPr/>
          <p:nvPr/>
        </p:nvSpPr>
        <p:spPr>
          <a:xfrm>
            <a:off x="2129692" y="1186960"/>
            <a:ext cx="4282454" cy="507831"/>
          </a:xfrm>
          <a:prstGeom prst="rect">
            <a:avLst/>
          </a:prstGeom>
        </p:spPr>
        <p:txBody>
          <a:bodyPr wrap="none">
            <a:spAutoFit/>
          </a:bodyPr>
          <a:lstStyle/>
          <a:p>
            <a:pPr algn="ctr">
              <a:lnSpc>
                <a:spcPct val="150000"/>
              </a:lnSpc>
              <a:spcBef>
                <a:spcPts val="450"/>
              </a:spcBef>
              <a:spcAft>
                <a:spcPts val="450"/>
              </a:spcAft>
            </a:pPr>
            <a:r>
              <a:rPr lang="tr-TR" b="1" spc="-38" dirty="0">
                <a:solidFill>
                  <a:srgbClr val="000000"/>
                </a:solidFill>
                <a:ea typeface="Trebuchet MS" panose="020B0603020202020204" pitchFamily="34" charset="0"/>
                <a:cs typeface="Arial" panose="020B0604020202020204" pitchFamily="34" charset="0"/>
              </a:rPr>
              <a:t>Gayrimenkul Projelerinde Stratejik Yer Seçimi</a:t>
            </a:r>
          </a:p>
        </p:txBody>
      </p:sp>
    </p:spTree>
    <p:extLst>
      <p:ext uri="{BB962C8B-B14F-4D97-AF65-F5344CB8AC3E}">
        <p14:creationId xmlns:p14="http://schemas.microsoft.com/office/powerpoint/2010/main" val="639888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31625" y="1640250"/>
            <a:ext cx="7557471" cy="2554545"/>
          </a:xfrm>
          <a:prstGeom prst="rect">
            <a:avLst/>
          </a:prstGeom>
        </p:spPr>
        <p:txBody>
          <a:bodyPr wrap="square">
            <a:spAutoFit/>
          </a:bodyPr>
          <a:lstStyle/>
          <a:p>
            <a:pPr marL="257175" indent="-257175" algn="just">
              <a:lnSpc>
                <a:spcPct val="150000"/>
              </a:lnSpc>
              <a:spcBef>
                <a:spcPts val="450"/>
              </a:spcBef>
              <a:spcAft>
                <a:spcPts val="450"/>
              </a:spcAft>
              <a:buClr>
                <a:srgbClr val="C00000"/>
              </a:buClr>
              <a:buFont typeface="Arial" panose="020B0604020202020204" pitchFamily="34" charset="0"/>
              <a:buChar char="•"/>
            </a:pPr>
            <a:r>
              <a:rPr lang="tr-TR" sz="1500" spc="-38" dirty="0">
                <a:solidFill>
                  <a:srgbClr val="000000"/>
                </a:solidFill>
                <a:ea typeface="Trebuchet MS" panose="020B0603020202020204" pitchFamily="34" charset="0"/>
                <a:cs typeface="Arial" panose="020B0604020202020204" pitchFamily="34" charset="0"/>
              </a:rPr>
              <a:t>Yer seçiminde, proje için düşünülen alanda yerel ekonominin büyüklüğünün, oradaki mülk fiyatlarının ve kiraların nasıl bir eğilim içinde olduğunun bilinmesi gerekir. </a:t>
            </a:r>
          </a:p>
          <a:p>
            <a:pPr marL="257175" indent="-257175" algn="just">
              <a:lnSpc>
                <a:spcPct val="150000"/>
              </a:lnSpc>
              <a:spcBef>
                <a:spcPts val="450"/>
              </a:spcBef>
              <a:spcAft>
                <a:spcPts val="450"/>
              </a:spcAft>
              <a:buClr>
                <a:srgbClr val="C00000"/>
              </a:buClr>
              <a:buFont typeface="Arial" panose="020B0604020202020204" pitchFamily="34" charset="0"/>
              <a:buChar char="•"/>
            </a:pPr>
            <a:r>
              <a:rPr lang="tr-TR" sz="1500" spc="-38" dirty="0">
                <a:solidFill>
                  <a:srgbClr val="000000"/>
                </a:solidFill>
                <a:ea typeface="Trebuchet MS" panose="020B0603020202020204" pitchFamily="34" charset="0"/>
                <a:cs typeface="Arial" panose="020B0604020202020204" pitchFamily="34" charset="0"/>
              </a:rPr>
              <a:t>Ayrıca yer seçiminde, olası kullanıcıların taleplerinin ne şekilde seyrettiğinin de incelenmesi gerekir. </a:t>
            </a:r>
          </a:p>
          <a:p>
            <a:pPr marL="257175" indent="-257175" algn="just">
              <a:lnSpc>
                <a:spcPct val="150000"/>
              </a:lnSpc>
              <a:spcBef>
                <a:spcPts val="450"/>
              </a:spcBef>
              <a:spcAft>
                <a:spcPts val="450"/>
              </a:spcAft>
              <a:buClr>
                <a:srgbClr val="C00000"/>
              </a:buClr>
              <a:buFont typeface="Arial" panose="020B0604020202020204" pitchFamily="34" charset="0"/>
              <a:buChar char="•"/>
            </a:pPr>
            <a:r>
              <a:rPr lang="tr-TR" sz="1500" spc="-38" dirty="0">
                <a:solidFill>
                  <a:srgbClr val="000000"/>
                </a:solidFill>
                <a:ea typeface="Trebuchet MS" panose="020B0603020202020204" pitchFamily="34" charset="0"/>
                <a:cs typeface="Arial" panose="020B0604020202020204" pitchFamily="34" charset="0"/>
              </a:rPr>
              <a:t>Farklı tür gayrimenkullerin yer seçim kriterleri de farklılaşmaktadır. </a:t>
            </a:r>
          </a:p>
          <a:p>
            <a:pPr marL="257175" indent="-257175" algn="just">
              <a:lnSpc>
                <a:spcPct val="150000"/>
              </a:lnSpc>
              <a:spcBef>
                <a:spcPts val="450"/>
              </a:spcBef>
              <a:spcAft>
                <a:spcPts val="450"/>
              </a:spcAft>
              <a:buClr>
                <a:srgbClr val="C00000"/>
              </a:buClr>
              <a:buFont typeface="Arial" panose="020B0604020202020204" pitchFamily="34" charset="0"/>
              <a:buChar char="•"/>
            </a:pPr>
            <a:endParaRPr lang="tr-TR" sz="1500" spc="-38" dirty="0">
              <a:solidFill>
                <a:srgbClr val="000000"/>
              </a:solidFill>
              <a:ea typeface="Trebuchet MS" panose="020B0603020202020204" pitchFamily="34" charset="0"/>
              <a:cs typeface="Arial" panose="020B0604020202020204" pitchFamily="34" charset="0"/>
            </a:endParaRPr>
          </a:p>
        </p:txBody>
      </p:sp>
      <p:sp>
        <p:nvSpPr>
          <p:cNvPr id="3" name="Dikdörtgen 2"/>
          <p:cNvSpPr/>
          <p:nvPr/>
        </p:nvSpPr>
        <p:spPr>
          <a:xfrm>
            <a:off x="2129692" y="1186960"/>
            <a:ext cx="4282454" cy="507831"/>
          </a:xfrm>
          <a:prstGeom prst="rect">
            <a:avLst/>
          </a:prstGeom>
        </p:spPr>
        <p:txBody>
          <a:bodyPr wrap="none">
            <a:spAutoFit/>
          </a:bodyPr>
          <a:lstStyle/>
          <a:p>
            <a:pPr algn="ctr">
              <a:lnSpc>
                <a:spcPct val="150000"/>
              </a:lnSpc>
              <a:spcBef>
                <a:spcPts val="450"/>
              </a:spcBef>
              <a:spcAft>
                <a:spcPts val="450"/>
              </a:spcAft>
            </a:pPr>
            <a:r>
              <a:rPr lang="tr-TR" b="1" spc="-38" dirty="0">
                <a:solidFill>
                  <a:srgbClr val="000000"/>
                </a:solidFill>
                <a:ea typeface="Trebuchet MS" panose="020B0603020202020204" pitchFamily="34" charset="0"/>
                <a:cs typeface="Arial" panose="020B0604020202020204" pitchFamily="34" charset="0"/>
              </a:rPr>
              <a:t>Gayrimenkul Projelerinde Stratejik Yer Seçimi</a:t>
            </a:r>
          </a:p>
        </p:txBody>
      </p:sp>
    </p:spTree>
    <p:extLst>
      <p:ext uri="{BB962C8B-B14F-4D97-AF65-F5344CB8AC3E}">
        <p14:creationId xmlns:p14="http://schemas.microsoft.com/office/powerpoint/2010/main" val="3936195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3293" y="1113854"/>
            <a:ext cx="8012450" cy="438582"/>
          </a:xfrm>
          <a:prstGeom prst="rect">
            <a:avLst/>
          </a:prstGeom>
        </p:spPr>
        <p:txBody>
          <a:bodyPr wrap="square">
            <a:spAutoFit/>
          </a:bodyPr>
          <a:lstStyle/>
          <a:p>
            <a:pPr algn="ctr">
              <a:lnSpc>
                <a:spcPct val="150000"/>
              </a:lnSpc>
              <a:spcBef>
                <a:spcPts val="450"/>
              </a:spcBef>
              <a:spcAft>
                <a:spcPts val="450"/>
              </a:spcAft>
            </a:pPr>
            <a:r>
              <a:rPr lang="tr-TR" sz="1500" b="1" dirty="0"/>
              <a:t>Kaynaklar</a:t>
            </a:r>
            <a:endParaRPr lang="tr-TR" sz="1350" dirty="0"/>
          </a:p>
        </p:txBody>
      </p:sp>
      <p:sp>
        <p:nvSpPr>
          <p:cNvPr id="6" name="Dikdörtgen 5"/>
          <p:cNvSpPr/>
          <p:nvPr/>
        </p:nvSpPr>
        <p:spPr>
          <a:xfrm>
            <a:off x="782858" y="1465949"/>
            <a:ext cx="7557470" cy="4039567"/>
          </a:xfrm>
          <a:prstGeom prst="rect">
            <a:avLst/>
          </a:prstGeom>
        </p:spPr>
        <p:txBody>
          <a:bodyPr wrap="square">
            <a:spAutoFit/>
          </a:bodyPr>
          <a:lstStyle/>
          <a:p>
            <a:pPr marL="214313" indent="-214313" algn="just">
              <a:buClr>
                <a:srgbClr val="C00000"/>
              </a:buClr>
              <a:buFont typeface="Arial" panose="020B0604020202020204" pitchFamily="34" charset="0"/>
              <a:buChar char="•"/>
            </a:pPr>
            <a:r>
              <a:rPr lang="tr-TR" sz="1350" dirty="0"/>
              <a:t>Aral, N. Ve Aytaç, M., 2018.Türkiye’de İşsizliğin Mekânsal Analizi, Marmara Üniversitesi Öneri Dergisi, Cilt: 13, Sayı:48</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Ağaç, G., vd., 2015. Çok Kriterli Karar Verme Tekniklerini Kullanarak Serbest Bölge Yer Seçimi: Doğu Anadolu Bölgesi Örneği, İİBF Dergisi, Cilt:30, Sayı:1, </a:t>
            </a:r>
            <a:r>
              <a:rPr lang="tr-TR" sz="1350" dirty="0" err="1"/>
              <a:t>ss</a:t>
            </a:r>
            <a:r>
              <a:rPr lang="tr-TR" sz="1350" dirty="0"/>
              <a:t>. 79-113. </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Cebecioğlu, C. 2006. </a:t>
            </a:r>
            <a:r>
              <a:rPr lang="tr-TR" sz="1350" dirty="0" err="1"/>
              <a:t>Swot</a:t>
            </a:r>
            <a:r>
              <a:rPr lang="tr-TR" sz="1350" dirty="0"/>
              <a:t> Analizi Ve Bir İşletme Üzerine Uygulama, Gebze Yüksek Teknoloji Enstitüsü Sosyal Bilimler Enstitüsü, Gebze.</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Çetinkaya, Ö. 2006. Rekabet Stratejilerinin Belirlenmesinde Portföy Analizi Ve Tariş Üzerine Bir Araştırma, Gazi </a:t>
            </a:r>
            <a:r>
              <a:rPr lang="tr-TR" sz="1350" dirty="0" err="1"/>
              <a:t>Universitesi</a:t>
            </a:r>
            <a:r>
              <a:rPr lang="tr-TR" sz="1350" dirty="0"/>
              <a:t> </a:t>
            </a:r>
            <a:r>
              <a:rPr lang="tr-TR" sz="1350" dirty="0" err="1"/>
              <a:t>Iktisadi</a:t>
            </a:r>
            <a:r>
              <a:rPr lang="tr-TR" sz="1350" dirty="0"/>
              <a:t> ve </a:t>
            </a:r>
            <a:r>
              <a:rPr lang="tr-TR" sz="1350" dirty="0" err="1"/>
              <a:t>Idari</a:t>
            </a:r>
            <a:r>
              <a:rPr lang="tr-TR" sz="1350" dirty="0"/>
              <a:t> Bilimler </a:t>
            </a:r>
            <a:r>
              <a:rPr lang="tr-TR" sz="1350" dirty="0" err="1"/>
              <a:t>Fakultesi</a:t>
            </a:r>
            <a:r>
              <a:rPr lang="tr-TR" sz="1350" dirty="0"/>
              <a:t> Dergisi; Ankara </a:t>
            </a:r>
            <a:r>
              <a:rPr lang="tr-TR" sz="1350" dirty="0" err="1"/>
              <a:t>Vol</a:t>
            </a:r>
            <a:r>
              <a:rPr lang="tr-TR" sz="1350" dirty="0"/>
              <a:t>. 8, </a:t>
            </a:r>
            <a:r>
              <a:rPr lang="tr-TR" sz="1350" dirty="0" err="1"/>
              <a:t>Iss</a:t>
            </a:r>
            <a:r>
              <a:rPr lang="tr-TR" sz="1350" dirty="0"/>
              <a:t>. 3</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Doğan, U., 2017. Dokuz Eylül Üniversitesi, Endüstri Mühendisliği Ders Notları.</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Okay, H. 2015. Pazar Araştırması. Web Sitesi: https://www.dunya.com/kose-yazisi/pazar-arastirmasi/25420. Erişim Tarihi: 30.01.2019.</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Torlak, Ö. Ve </a:t>
            </a:r>
            <a:r>
              <a:rPr lang="tr-TR" sz="1350" dirty="0" err="1"/>
              <a:t>Altunışık</a:t>
            </a:r>
            <a:r>
              <a:rPr lang="tr-TR" sz="1350" dirty="0"/>
              <a:t>. R. 2009. Pazarlama Stratejileri – Yönetsel Bir Yaklaşım. Beta Yayınları, İstanbul</a:t>
            </a:r>
          </a:p>
          <a:p>
            <a:pPr marL="214313" indent="-214313" algn="just">
              <a:buClr>
                <a:srgbClr val="C00000"/>
              </a:buClr>
              <a:buFont typeface="Arial" panose="020B0604020202020204" pitchFamily="34" charset="0"/>
              <a:buChar char="•"/>
            </a:pPr>
            <a:endParaRPr lang="tr-TR" sz="1350" dirty="0"/>
          </a:p>
        </p:txBody>
      </p:sp>
    </p:spTree>
    <p:extLst>
      <p:ext uri="{BB962C8B-B14F-4D97-AF65-F5344CB8AC3E}">
        <p14:creationId xmlns:p14="http://schemas.microsoft.com/office/powerpoint/2010/main" val="5066943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12440</TotalTime>
  <Words>789</Words>
  <Application>Microsoft Office PowerPoint</Application>
  <PresentationFormat>Ekran Gösterisi (4:3)</PresentationFormat>
  <Paragraphs>41</Paragraphs>
  <Slides>9</Slides>
  <Notes>0</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9</vt:i4>
      </vt:variant>
    </vt:vector>
  </HeadingPairs>
  <TitlesOfParts>
    <vt:vector size="16" baseType="lpstr">
      <vt:lpstr>ＭＳ Ｐゴシック</vt:lpstr>
      <vt:lpstr>Arial</vt:lpstr>
      <vt:lpstr>Calibri</vt:lpstr>
      <vt:lpstr>Trebuchet MS</vt: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Taşınmaz</cp:lastModifiedBy>
  <cp:revision>811</cp:revision>
  <cp:lastPrinted>2016-10-24T07:53:35Z</cp:lastPrinted>
  <dcterms:created xsi:type="dcterms:W3CDTF">2016-09-18T09:35:24Z</dcterms:created>
  <dcterms:modified xsi:type="dcterms:W3CDTF">2020-02-25T08:45:01Z</dcterms:modified>
</cp:coreProperties>
</file>