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318" r:id="rId2"/>
    <p:sldId id="256" r:id="rId3"/>
    <p:sldId id="257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58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98" r:id="rId30"/>
    <p:sldId id="297" r:id="rId31"/>
    <p:sldId id="287" r:id="rId32"/>
    <p:sldId id="288" r:id="rId33"/>
    <p:sldId id="289" r:id="rId34"/>
    <p:sldId id="290" r:id="rId35"/>
    <p:sldId id="291" r:id="rId36"/>
    <p:sldId id="293" r:id="rId37"/>
    <p:sldId id="294" r:id="rId38"/>
    <p:sldId id="295" r:id="rId39"/>
    <p:sldId id="296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VI. YARIYIL BAHAR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637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Sûfîlerin eserlerinde zayıf hadislere yer vermelerinin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sebebi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: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hadis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Sünneti, hayatta uygulanması gereken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ahlâki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erdemler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çerçevesinde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algılamalarıdır</a:t>
            </a: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9929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Tasavvufi eserlerdeki zayıf ve mevzu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rivâyetlerden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hareketle bu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kaynaklarda yer alan hadislere güvenilemeyeceği,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çoğunun uydurma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olduğu şeklindeki aşırı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yorumlar KABUL EDİLEBİLİR DEĞİLDİR.</a:t>
            </a: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5345753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sûfî </a:t>
            </a:r>
            <a:r>
              <a:rPr lang="tr-TR" sz="28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müelliflerİN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 hadisçilere YÖNELİK ELEŞTİRİLERİ: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Senet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metin tenkidi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üzerine yoğunlaşarak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hadisin ihtiva ettiği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mânâyı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hayatlarında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uygulama çabası Göstermemeleri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endParaRPr lang="tr-TR" sz="2800" b="1" dirty="0" smtClean="0"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1882709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sûfî </a:t>
            </a:r>
            <a:r>
              <a:rPr lang="tr-TR" sz="28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müelliflerİN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 hadisçilere YÖNELİK ELEŞTİRİLERİ: 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hadis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rivâyetinin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taşıdığı mesuliyetin farkında olmamaları,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hadis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rivâyetinin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dünyalık elde etme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aracı haline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gelmesi,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80396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sûfî </a:t>
            </a:r>
            <a:r>
              <a:rPr lang="tr-TR" sz="28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müelliflerİN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 hadisçilere YÖNELİK ELEŞTİRİLERİ: 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cerh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ta’dilin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sübjektif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olması, bir nevi gıybet sayılması,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riya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kibre düşmeleri</a:t>
            </a:r>
            <a:endParaRPr lang="tr-TR" sz="2800" b="1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7676943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“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istediğiniz kadar ilim öğrenin. Allah’a yemin olsun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ki ilimle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amel edinceye kadar Allah size ecir nasip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etmeyecektir. Sefihlerin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gayreti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rivâyet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etmektir. Âlimlerin gayreti ise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riâyettir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”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(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Hasan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Basrî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ö. 110/725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) </a:t>
            </a:r>
            <a:endParaRPr lang="tr-TR" sz="2800" b="1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2591141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tasavvufun temel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kaynaklarındaki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hedislerin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%65’i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hadisçilerce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makbul kabul edilen dokuz ana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hadis mecmuasında yer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almaktadır.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Diğer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hadis koleksiyonlarında geçen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hadislerin ilavesiyle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bu oran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% 80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’lere ulaşmaktadır.</a:t>
            </a:r>
            <a:endParaRPr lang="tr-TR" sz="2800" b="1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105519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Tasavvufi eserler,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teknik anlamda bir hadis mecmuası olmadığı gibi,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Buharî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ve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Müslim’in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Sahih’leri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gibi, sahih hadisleri derlemeyi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hedefleyen birer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eser de değillerdir.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İlgi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alanları genelde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zühd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rikak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gibi Müslüman’ın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ruhâni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hayatıdır. Bu ise teknik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tabiriyle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Fedâil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A’mâl’in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sahasını ilgilendirmektedir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</a:t>
            </a:r>
            <a:endParaRPr lang="tr-TR" sz="2800" b="1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3563105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38400"/>
            <a:ext cx="8689976" cy="38862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Zühd kelime olarak, soğuk ve ilgisiz davranmak, rağbet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etmemek ve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yüz çevirmek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demektir.</a:t>
            </a:r>
            <a:r>
              <a:rPr lang="tr-TR" sz="800" dirty="0" smtClean="0">
                <a:solidFill>
                  <a:schemeClr val="tx1"/>
                </a:solidFill>
                <a:latin typeface="SohoGothicPro-Light"/>
              </a:rPr>
              <a:t>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Tasavvuf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ıstılahında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Hakk’a yönelmek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için gönülde mal mülk sevgisine yer vermeme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ve dünyaya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rağbet etmemektir. Helâl ve mubah olan şeylerden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bile ihtiyaç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fazlasını terk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etmektir.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117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8299"/>
          </a:xfrm>
        </p:spPr>
        <p:txBody>
          <a:bodyPr>
            <a:no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İnsanın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fıtratı… Hangi devirde olursa olsun insanı sistemli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bir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zühdî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yaşama yönelten temel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âmillerden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biri, onun meşrebidir.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Dünya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hayatının geçiciliğine,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âhiretin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daha hayırlı ve bâkî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oluşuna dair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âyet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ve hadisler.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Dini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ruhsatlar değil de azimet boyutunda yaşama arzusu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,</a:t>
            </a:r>
            <a:endParaRPr lang="tr-TR" sz="28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8152037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03299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TASAVVUF I 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30400"/>
            <a:ext cx="8689976" cy="4394200"/>
          </a:xfrm>
        </p:spPr>
        <p:txBody>
          <a:bodyPr>
            <a:noAutofit/>
          </a:bodyPr>
          <a:lstStyle/>
          <a:p>
            <a:pPr algn="just"/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Ruhbanlık </a:t>
            </a:r>
            <a:r>
              <a:rPr lang="tr-T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tasavvuf aynı şeyler midir</a:t>
            </a:r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 diğer ilim dallarına göre geç teşekkül etmesinin sebepleri nelerdir?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3869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Allah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Rasûlü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(s.)’nün ve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Ashâb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-ı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Suffe’nin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zâhidane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yaşamına duyulan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özlem...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Bu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özlemin tezahürü niteliğindeki ameli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ve nazari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tarzda yaşanan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zahidâne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hayat, tasavvufi müessese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ve sistemleri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ortaya çıkarmıştır.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Hz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Osman döneminde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atanan liyakati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tartışmalı valilerin icraatları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.</a:t>
            </a:r>
            <a:endParaRPr lang="tr-TR" sz="28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1319056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Sahabe’nin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ileri gelenleri arasındaki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Cemel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Vakası,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Muaviye’nin Hz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Ali’nin halifeliğini kabul etmemesi, Haricîler,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Sıffin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Savaşı,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Emevi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yöneticilerin baskıcı tutumları gibi siyasi çatışmalar,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Fetihlerle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beraber gelen zenginlik ve dünyalığa meyle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tepki.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260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Farklı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kültürlerle iletişim. Karşılaşılan farklı din, kültür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ve medeniyetlerin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mistik kültürleri,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Kelâmi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felsefi tartışmaların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insanların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iç dünyalarına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hitap edememesi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846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accent2">
                    <a:lumMod val="40000"/>
                    <a:lumOff val="60000"/>
                  </a:schemeClr>
                </a:solidFill>
                <a:latin typeface="SohoGothicPro-Light"/>
              </a:rPr>
              <a:t>Hicrî ilk iki asırda ortaya çıkan merkezler</a:t>
            </a:r>
          </a:p>
          <a:p>
            <a:r>
              <a:rPr lang="tr-TR" sz="2800" dirty="0">
                <a:solidFill>
                  <a:schemeClr val="accent2">
                    <a:lumMod val="40000"/>
                    <a:lumOff val="60000"/>
                  </a:schemeClr>
                </a:solidFill>
                <a:latin typeface="SohoGothicPro-Light"/>
              </a:rPr>
              <a:t>şunlardır:</a:t>
            </a:r>
          </a:p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Medine: Allah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Rasûlü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(s.)’nün ve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sonrasında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sahabenin,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tabiînin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zahidâne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hayatları, Medine ekolünü besleyen en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önemli unsurlardır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Medine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özellikle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Emevi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saltanatı döneminde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huzur kenti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olmuştur. 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7652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549399"/>
          </a:xfrm>
        </p:spPr>
        <p:txBody>
          <a:bodyPr>
            <a:normAutofit/>
          </a:bodyPr>
          <a:lstStyle/>
          <a:p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Basra: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korku, hüzün ve sevgi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bu ekolün öne çıkan temel öğretileridir.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Hadis araştırmaları,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siyasetten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uzak bir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zühdi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hayat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Hasan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Basri Kitap ve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Sünnet’e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dayalı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Ehl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-i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Sünnet anlayışının teşekkülü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terminolojide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önemli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gelişmeler...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01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Kûfe</a:t>
            </a:r>
            <a:r>
              <a:rPr lang="tr-TR" sz="2800" dirty="0">
                <a:latin typeface="SohoGothicPro-Light"/>
              </a:rPr>
              <a:t>: </a:t>
            </a:r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Hz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Hüseyin’in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şehid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edilmesi doktrinlerine de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yansımıştır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.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pişmanlıklarından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dolayı “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Tevvâbûn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”,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çokça ağlamalarından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dolayı “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Bekkâûn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” gibi adlarla da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anılmışlardır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Ehl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-i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Beyt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sevgisi bu ekolün kimliğini belirlemede önemli bir etkendir.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7095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Horasan: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Bağdat ve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Basra civarındaki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sûfîlerin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tesiri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vardır.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tevekkül ve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teslimiyet, bu mektebin ana karakterini oluşturmaktadır.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Şakîk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Belhî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(ö. 194/810), İbrahim b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. Ethem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(ö. 161/778), Abdullah b. Mübarek (ö. 181/797)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önemli şahsiyetlerdir.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780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</a:t>
            </a:r>
            <a:r>
              <a:rPr lang="tr-TR" sz="3600" b="1" cap="all" dirty="0" smtClean="0">
                <a:solidFill>
                  <a:prstClr val="white"/>
                </a:solidFill>
                <a:cs typeface="Arial" panose="020B0604020202020204" pitchFamily="34" charset="0"/>
              </a:rPr>
              <a:t>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R-h-b” kelimesinden türeyen kelimeler, Kur’an’da “korkmak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”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mânâsında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kullanılmıştır.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“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Muttakî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” ile benzer anlama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sahip “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rahip” kelimesi ise “Allah’tan korkan kişi”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anlamındadır.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8521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683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endParaRPr lang="tr-TR" sz="2800" dirty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Hadîd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57/27.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âyette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geçen ve nezrettiği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ruhbaniyyete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sâdık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kalanlar hicri ikinci asra kadar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övülmektedir </a:t>
            </a:r>
          </a:p>
        </p:txBody>
      </p:sp>
    </p:spTree>
    <p:extLst>
      <p:ext uri="{BB962C8B-B14F-4D97-AF65-F5344CB8AC3E}">
        <p14:creationId xmlns:p14="http://schemas.microsoft.com/office/powerpoint/2010/main" val="6951606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683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98820"/>
            <a:ext cx="8689976" cy="4525780"/>
          </a:xfrm>
        </p:spPr>
        <p:txBody>
          <a:bodyPr>
            <a:noAutofit/>
          </a:bodyPr>
          <a:lstStyle/>
          <a:p>
            <a:endParaRPr lang="tr-TR" sz="2800" dirty="0" smtClean="0"/>
          </a:p>
          <a:p>
            <a:r>
              <a:rPr lang="tr-TR" sz="2800" b="1" dirty="0" smtClean="0">
                <a:solidFill>
                  <a:schemeClr val="tx1"/>
                </a:solidFill>
              </a:rPr>
              <a:t>«…Onların </a:t>
            </a:r>
            <a:r>
              <a:rPr lang="tr-TR" sz="2800" b="1" dirty="0">
                <a:solidFill>
                  <a:schemeClr val="tx1"/>
                </a:solidFill>
              </a:rPr>
              <a:t>(yeni bir âdet olmak üzere) ihdas </a:t>
            </a:r>
            <a:r>
              <a:rPr lang="tr-TR" sz="2800" b="1" dirty="0" err="1">
                <a:solidFill>
                  <a:schemeClr val="tx1"/>
                </a:solidFill>
              </a:rPr>
              <a:t>etdikleri</a:t>
            </a:r>
            <a:r>
              <a:rPr lang="tr-TR" sz="2800" b="1" dirty="0">
                <a:solidFill>
                  <a:schemeClr val="tx1"/>
                </a:solidFill>
              </a:rPr>
              <a:t> </a:t>
            </a:r>
            <a:r>
              <a:rPr lang="tr-TR" sz="2800" b="1" dirty="0" smtClean="0">
                <a:solidFill>
                  <a:schemeClr val="tx1"/>
                </a:solidFill>
              </a:rPr>
              <a:t>ruhbanlığa </a:t>
            </a:r>
            <a:r>
              <a:rPr lang="tr-TR" sz="2800" b="1" dirty="0">
                <a:solidFill>
                  <a:schemeClr val="tx1"/>
                </a:solidFill>
              </a:rPr>
              <a:t>(gelince:) Onu üzerlerine biz </a:t>
            </a:r>
            <a:r>
              <a:rPr lang="tr-TR" sz="2800" b="1" dirty="0" err="1">
                <a:solidFill>
                  <a:schemeClr val="tx1"/>
                </a:solidFill>
              </a:rPr>
              <a:t>farzetmedik</a:t>
            </a:r>
            <a:r>
              <a:rPr lang="tr-TR" sz="2800" b="1" dirty="0">
                <a:solidFill>
                  <a:schemeClr val="tx1"/>
                </a:solidFill>
              </a:rPr>
              <a:t>. Ancak (onlar bunu sırf) </a:t>
            </a:r>
            <a:r>
              <a:rPr lang="tr-TR" sz="2800" b="1" dirty="0" err="1">
                <a:solidFill>
                  <a:schemeClr val="tx1"/>
                </a:solidFill>
              </a:rPr>
              <a:t>Allahın</a:t>
            </a:r>
            <a:r>
              <a:rPr lang="tr-TR" sz="2800" b="1" dirty="0">
                <a:solidFill>
                  <a:schemeClr val="tx1"/>
                </a:solidFill>
              </a:rPr>
              <a:t> </a:t>
            </a:r>
            <a:r>
              <a:rPr lang="tr-TR" sz="2800" b="1" dirty="0" err="1">
                <a:solidFill>
                  <a:schemeClr val="tx1"/>
                </a:solidFill>
              </a:rPr>
              <a:t>rızaasını</a:t>
            </a:r>
            <a:r>
              <a:rPr lang="tr-TR" sz="2800" b="1" dirty="0">
                <a:solidFill>
                  <a:schemeClr val="tx1"/>
                </a:solidFill>
              </a:rPr>
              <a:t> aramak için </a:t>
            </a:r>
            <a:r>
              <a:rPr lang="tr-TR" sz="2800" b="1" dirty="0" err="1">
                <a:solidFill>
                  <a:schemeClr val="tx1"/>
                </a:solidFill>
              </a:rPr>
              <a:t>yapdılar</a:t>
            </a:r>
            <a:r>
              <a:rPr lang="tr-TR" sz="2800" b="1" dirty="0">
                <a:solidFill>
                  <a:schemeClr val="tx1"/>
                </a:solidFill>
              </a:rPr>
              <a:t>. Fakat buna </a:t>
            </a:r>
            <a:r>
              <a:rPr lang="tr-TR" sz="2800" b="1" dirty="0" err="1">
                <a:solidFill>
                  <a:schemeClr val="tx1"/>
                </a:solidFill>
              </a:rPr>
              <a:t>hakkıyle</a:t>
            </a:r>
            <a:r>
              <a:rPr lang="tr-TR" sz="2800" b="1" dirty="0">
                <a:solidFill>
                  <a:schemeClr val="tx1"/>
                </a:solidFill>
              </a:rPr>
              <a:t> </a:t>
            </a:r>
            <a:r>
              <a:rPr lang="tr-TR" sz="2800" b="1" dirty="0" err="1">
                <a:solidFill>
                  <a:schemeClr val="tx1"/>
                </a:solidFill>
              </a:rPr>
              <a:t>riaayet</a:t>
            </a:r>
            <a:r>
              <a:rPr lang="tr-TR" sz="2800" b="1" dirty="0">
                <a:solidFill>
                  <a:schemeClr val="tx1"/>
                </a:solidFill>
              </a:rPr>
              <a:t> de etmediler. Biz de içlerinden (gerçek) </a:t>
            </a:r>
            <a:r>
              <a:rPr lang="tr-TR" sz="2800" b="1" dirty="0" err="1">
                <a:solidFill>
                  <a:schemeClr val="tx1"/>
                </a:solidFill>
              </a:rPr>
              <a:t>îman</a:t>
            </a:r>
            <a:r>
              <a:rPr lang="tr-TR" sz="2800" b="1" dirty="0">
                <a:solidFill>
                  <a:schemeClr val="tx1"/>
                </a:solidFill>
              </a:rPr>
              <a:t> edenlere mükâfatlarını verdik. Onlardan bir çoğu ise (doğru yoldan) </a:t>
            </a:r>
            <a:r>
              <a:rPr lang="tr-TR" sz="2800" b="1" dirty="0" smtClean="0">
                <a:solidFill>
                  <a:schemeClr val="tx1"/>
                </a:solidFill>
              </a:rPr>
              <a:t>çıkanlardı»</a:t>
            </a:r>
          </a:p>
          <a:p>
            <a:r>
              <a:rPr lang="tr-TR" sz="1400" b="1" dirty="0" smtClean="0">
                <a:solidFill>
                  <a:schemeClr val="tx1"/>
                </a:solidFill>
                <a:latin typeface="SohoGothicPro-Light"/>
              </a:rPr>
              <a:t>Meal: Hasan Basri Çantay</a:t>
            </a:r>
          </a:p>
        </p:txBody>
      </p:sp>
    </p:spTree>
    <p:extLst>
      <p:ext uri="{BB962C8B-B14F-4D97-AF65-F5344CB8AC3E}">
        <p14:creationId xmlns:p14="http://schemas.microsoft.com/office/powerpoint/2010/main" val="418107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38843"/>
            <a:ext cx="8689976" cy="1805214"/>
          </a:xfrm>
        </p:spPr>
        <p:txBody>
          <a:bodyPr>
            <a:normAutofit/>
          </a:bodyPr>
          <a:lstStyle/>
          <a:p>
            <a:r>
              <a:rPr lang="tr-TR" sz="3600" b="1" cap="all" dirty="0" smtClean="0">
                <a:solidFill>
                  <a:schemeClr val="tx1"/>
                </a:solidFill>
                <a:cs typeface="Arial" panose="020B0604020202020204" pitchFamily="34" charset="0"/>
              </a:rPr>
              <a:t>Sûfî </a:t>
            </a:r>
            <a:r>
              <a:rPr lang="tr-TR" sz="3600" b="1" cap="all" dirty="0">
                <a:solidFill>
                  <a:schemeClr val="tx1"/>
                </a:solidFill>
                <a:cs typeface="Arial" panose="020B0604020202020204" pitchFamily="34" charset="0"/>
              </a:rPr>
              <a:t>müelliflerin eserlerinde hadisleri kullanış şekli hakkında neler söylenebilir</a:t>
            </a:r>
            <a:r>
              <a:rPr lang="tr-TR" sz="3600" b="1" cap="all" dirty="0" smtClean="0">
                <a:solidFill>
                  <a:schemeClr val="tx1"/>
                </a:solidFill>
                <a:cs typeface="Arial" panose="020B0604020202020204" pitchFamily="34" charset="0"/>
              </a:rPr>
              <a:t>?</a:t>
            </a:r>
            <a:endParaRPr lang="tr-TR" sz="3600" b="1" cap="all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endParaRPr lang="tr-TR" sz="3000" b="1" dirty="0" smtClean="0">
              <a:latin typeface="SohoGothicPro-Light"/>
            </a:endParaRPr>
          </a:p>
          <a:p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Hadis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Allah </a:t>
            </a:r>
            <a:r>
              <a:rPr lang="tr-TR" sz="3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Rasûlü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(s.)’nün söz, fiil, takrir ve tabiatıyla ilgili </a:t>
            </a:r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vasıf ve 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özelliklerini inceleyen ilimdir</a:t>
            </a:r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sz="3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tanımı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hadis ilmini 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 ilgi alanı içerisine almaktadır.</a:t>
            </a:r>
          </a:p>
        </p:txBody>
      </p:sp>
    </p:spTree>
    <p:extLst>
      <p:ext uri="{BB962C8B-B14F-4D97-AF65-F5344CB8AC3E}">
        <p14:creationId xmlns:p14="http://schemas.microsoft.com/office/powerpoint/2010/main" val="26904159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683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endParaRPr lang="tr-TR" sz="2800" dirty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Râzî’den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itibaren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İbn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Kesir, İzzet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Derveze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gibi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müfessirler bu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kavrama olumsuz yaklaşmışlardır.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39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8000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313214"/>
            <a:ext cx="8689976" cy="3971473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Osman b.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Maz‘ûn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kıssası, ruhbanlığın lehinde 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aleyhinde de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delil gösterilmiştir.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hadislere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bütüncül bir şekilde yaklaşıldığında mesele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daha iyi anlaşılacaktır.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0017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8000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511300"/>
            <a:ext cx="8689976" cy="48133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Allah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Rasûlü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(s.), tıpkı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ruhbanların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yaptığı gibi sahabesini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nafile ibadetler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konusunda kapasitelerine göre teşvik etmiştir.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O, insan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fıtratına aykırı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uygulamaların İslam’da olmadığına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da dikkat çekmiştir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739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8000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511300"/>
            <a:ext cx="8689976" cy="48133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âyetlerin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yorumunda ve hadislerin içeriğinde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ihtilafa düşülmesinin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temel sebebi,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“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ruhbâniyet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” kavramındaki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anlam kaymasıdır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Kur’an’daki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“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muttakî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”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anlamı yerine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insanlardan sürekli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uzak kalarak inzivaya çekilmek ve evlenmemek, “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ruhban” kavramını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tanımlayan nitelikler haline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gelmiştir.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8861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8000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558721"/>
            <a:ext cx="8689976" cy="4718459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endParaRPr lang="tr-TR" sz="2800" dirty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“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Ruhbâniyet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” algısının değişmesinde,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zühd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” ve “dünya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” kelimelerinde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görülen anlam kayması da önemli sebeplerdendir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.</a:t>
            </a:r>
            <a:endParaRPr lang="tr-TR" sz="28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866684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8000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558721"/>
            <a:ext cx="8689976" cy="4718459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Ruhbanlıkla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ilgili bu anlam kaymasının bir diğer yönü,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kavramın tasavvuf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ile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irtibatlandırılmasıdır: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sûfîlerin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inşa ettikleri tekke ve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zâviyelerin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manastırlara benzetilmesi,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nefsi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terbiye için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riyazat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vb.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uyglamalar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bireysel de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olsa evlenmeme yönündeki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tercihler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dönemin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önde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gelen kimi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sûfîlerin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rahiplerle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görüşmeleri..</a:t>
            </a:r>
            <a:endParaRPr lang="tr-TR" sz="28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11759292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8000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558721"/>
            <a:ext cx="8689976" cy="4718459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endParaRPr lang="tr-TR" sz="2800" dirty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zaviyelerde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toplumdan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uzaklaşarak kendini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ibadete vermek,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sûfînin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tasavvufi yaşantısının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bir dönemi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için geçerli olup muvakkat bir süredir. </a:t>
            </a:r>
          </a:p>
        </p:txBody>
      </p:sp>
    </p:spTree>
    <p:extLst>
      <p:ext uri="{BB962C8B-B14F-4D97-AF65-F5344CB8AC3E}">
        <p14:creationId xmlns:p14="http://schemas.microsoft.com/office/powerpoint/2010/main" val="41016439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8000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558721"/>
            <a:ext cx="8689976" cy="4718459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SohoGothicPro-Light"/>
              </a:rPr>
              <a:t>Sûfîlerin tekkelerde </a:t>
            </a:r>
            <a:r>
              <a:rPr lang="tr-TR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SohoGothicPro-Light"/>
              </a:rPr>
              <a:t>halvete </a:t>
            </a:r>
            <a:r>
              <a:rPr lang="tr-TR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SohoGothicPro-Light"/>
              </a:rPr>
              <a:t>çekilmelerinde kendilerine referans </a:t>
            </a:r>
            <a:r>
              <a:rPr lang="tr-TR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SohoGothicPro-Light"/>
              </a:rPr>
              <a:t>aldıkları </a:t>
            </a:r>
            <a:r>
              <a:rPr lang="tr-TR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SohoGothicPro-Light"/>
              </a:rPr>
              <a:t>uygulamalar:</a:t>
            </a:r>
            <a:endParaRPr lang="tr-TR" sz="2800" dirty="0">
              <a:solidFill>
                <a:schemeClr val="accent3">
                  <a:lumMod val="60000"/>
                  <a:lumOff val="40000"/>
                </a:schemeClr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Hz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Musa’nın kırk gün boyunca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Sinâ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Dağı’nda kalması,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Allah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Rasûlü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(s.)’nün Ramazan’da itikâfa girmesi,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hacıların Harem-i Şerif’te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oldukları müddetçe hanımlarına yaklaşmamaları, </a:t>
            </a:r>
          </a:p>
        </p:txBody>
      </p:sp>
    </p:spTree>
    <p:extLst>
      <p:ext uri="{BB962C8B-B14F-4D97-AF65-F5344CB8AC3E}">
        <p14:creationId xmlns:p14="http://schemas.microsoft.com/office/powerpoint/2010/main" val="557278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8000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558721"/>
            <a:ext cx="8689976" cy="4718459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endParaRPr lang="tr-TR" sz="2800" dirty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hicri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ikinci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asırdan itibaren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bazı hadis kaynaklarında karşımıza çıkmaya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başlayan “İslam’da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ruhbanlık yoktur”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sözü, Kur’an’ın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âyetlerini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yorumlamada bir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referansa dönüşmüştür.</a:t>
            </a:r>
          </a:p>
        </p:txBody>
      </p:sp>
    </p:spTree>
    <p:extLst>
      <p:ext uri="{BB962C8B-B14F-4D97-AF65-F5344CB8AC3E}">
        <p14:creationId xmlns:p14="http://schemas.microsoft.com/office/powerpoint/2010/main" val="23958004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8000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558721"/>
            <a:ext cx="8689976" cy="4718459"/>
          </a:xfrm>
        </p:spPr>
        <p:txBody>
          <a:bodyPr>
            <a:noAutofit/>
          </a:bodyPr>
          <a:lstStyle/>
          <a:p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endParaRPr lang="tr-TR" sz="2800" dirty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tasavvufu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savunmak adına, onun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ruhbanlık olmadığı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yönünde bir nevi savunma psikolojisiyle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üretilmiş çalışmalar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da bulunmaktadır.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endParaRPr lang="tr-TR" sz="2800" dirty="0"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525695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sûfîlerin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Sünnet hakkındaki </a:t>
            </a:r>
            <a:r>
              <a:rPr lang="tr-TR" sz="28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düşünceleriyle ilgili şunlar söylenebilir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tr-T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Sünnet; Kur’an-ı Kerim’in tefsirinde, dinin daha iyi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anlaşılmasında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Cenab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-ı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Hakk’ın bahşetmiş olduğu bir nimettir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.</a:t>
            </a:r>
            <a:endParaRPr lang="tr-TR" sz="32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0534153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8000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Ruhbanlık ve tasavvuf bir midir?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558721"/>
            <a:ext cx="8689976" cy="4718459"/>
          </a:xfrm>
        </p:spPr>
        <p:txBody>
          <a:bodyPr>
            <a:noAutofit/>
          </a:bodyPr>
          <a:lstStyle/>
          <a:p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endParaRPr lang="tr-TR" sz="2800" dirty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>
                <a:solidFill>
                  <a:prstClr val="white"/>
                </a:solidFill>
                <a:latin typeface="SohoGothicPro-Light"/>
              </a:rPr>
              <a:t>Her iki görüş açısından da temel sorun, bu kavramın asıl anlamının dışında kullanılması, 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>
                <a:solidFill>
                  <a:prstClr val="white"/>
                </a:solidFill>
                <a:latin typeface="SohoGothicPro-Light"/>
              </a:rPr>
              <a:t>Kur’an ve hadislerdeki “</a:t>
            </a:r>
            <a:r>
              <a:rPr lang="tr-TR" sz="2800" dirty="0" err="1">
                <a:solidFill>
                  <a:prstClr val="white"/>
                </a:solidFill>
                <a:latin typeface="SohoGothicPro-Light"/>
              </a:rPr>
              <a:t>ruhbâniyet</a:t>
            </a:r>
            <a:r>
              <a:rPr lang="tr-TR" sz="2800">
                <a:solidFill>
                  <a:prstClr val="white"/>
                </a:solidFill>
                <a:latin typeface="SohoGothicPro-Light"/>
              </a:rPr>
              <a:t>” kavramına bütüncül değil de atomcu bir bakış açısıyla yaklaşılmasıdır</a:t>
            </a:r>
            <a:r>
              <a:rPr lang="tr-TR" sz="2800" smtClean="0">
                <a:solidFill>
                  <a:prstClr val="white"/>
                </a:solidFill>
                <a:latin typeface="SohoGothicPro-Light"/>
              </a:rPr>
              <a:t>.</a:t>
            </a:r>
            <a:endParaRPr lang="tr-TR" sz="2800">
              <a:solidFill>
                <a:prstClr val="white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2992437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05000"/>
            <a:ext cx="8689976" cy="437218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latin typeface="SohoGothicPro-Light"/>
              </a:rPr>
              <a:t>Akıl</a:t>
            </a:r>
            <a:r>
              <a:rPr lang="tr-TR" sz="2800" dirty="0">
                <a:latin typeface="SohoGothicPro-Light"/>
              </a:rPr>
              <a:t>, Arapça “a-k-l” kökünden gelmekte olup “bağ, </a:t>
            </a:r>
            <a:r>
              <a:rPr lang="tr-TR" sz="2800" dirty="0" err="1">
                <a:latin typeface="SohoGothicPro-Light"/>
              </a:rPr>
              <a:t>bend</a:t>
            </a:r>
            <a:r>
              <a:rPr lang="tr-TR" sz="2800" dirty="0">
                <a:latin typeface="SohoGothicPro-Light"/>
              </a:rPr>
              <a:t>, idrak</a:t>
            </a:r>
            <a:r>
              <a:rPr lang="tr-TR" sz="2800" dirty="0" smtClean="0">
                <a:latin typeface="SohoGothicPro-Light"/>
              </a:rPr>
              <a:t>, engelleme</a:t>
            </a:r>
            <a:r>
              <a:rPr lang="tr-TR" sz="2800" dirty="0">
                <a:latin typeface="SohoGothicPro-Light"/>
              </a:rPr>
              <a:t>, anlama, kavrayış” anlamındadır.</a:t>
            </a:r>
            <a:r>
              <a:rPr lang="tr-TR" sz="800" dirty="0">
                <a:latin typeface="SohoGothicPro-Light"/>
              </a:rPr>
              <a:t>27 </a:t>
            </a:r>
            <a:r>
              <a:rPr lang="tr-TR" sz="2800" dirty="0">
                <a:latin typeface="SohoGothicPro-Light"/>
              </a:rPr>
              <a:t>Kur’an’da </a:t>
            </a:r>
            <a:r>
              <a:rPr lang="tr-TR" sz="2800" dirty="0" smtClean="0">
                <a:latin typeface="SohoGothicPro-Light"/>
              </a:rPr>
              <a:t>çeşitli anlam </a:t>
            </a:r>
            <a:r>
              <a:rPr lang="tr-TR" sz="2800" dirty="0">
                <a:latin typeface="SohoGothicPro-Light"/>
              </a:rPr>
              <a:t>ve </a:t>
            </a:r>
            <a:r>
              <a:rPr lang="tr-TR" sz="2800" dirty="0" err="1">
                <a:latin typeface="SohoGothicPro-Light"/>
              </a:rPr>
              <a:t>sigalarıyla</a:t>
            </a:r>
            <a:r>
              <a:rPr lang="tr-TR" sz="2800" dirty="0">
                <a:latin typeface="SohoGothicPro-Light"/>
              </a:rPr>
              <a:t> yetmiş beş yerde geçmektedir</a:t>
            </a:r>
            <a:r>
              <a:rPr lang="tr-TR" sz="2800" dirty="0" smtClean="0">
                <a:latin typeface="SohoGothicPro-Light"/>
              </a:rPr>
              <a:t>.</a:t>
            </a:r>
            <a:r>
              <a:rPr lang="tr-TR" sz="2800" dirty="0" smtClean="0">
                <a:solidFill>
                  <a:prstClr val="white"/>
                </a:solidFill>
                <a:latin typeface="SohoGothicPro-Light"/>
              </a:rPr>
              <a:t> </a:t>
            </a:r>
          </a:p>
          <a:p>
            <a:endParaRPr lang="tr-TR" sz="2800" dirty="0">
              <a:solidFill>
                <a:prstClr val="white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4756024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05000"/>
            <a:ext cx="8689976" cy="4559300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SohoGothicPro-Light"/>
              </a:rPr>
              <a:t>Kalp kelimesinin, Kur’an’da </a:t>
            </a:r>
            <a:r>
              <a:rPr lang="tr-TR" sz="2800" dirty="0">
                <a:latin typeface="SohoGothicPro-Light"/>
              </a:rPr>
              <a:t>otuz yerde fiil, üç yerde </a:t>
            </a:r>
            <a:r>
              <a:rPr lang="tr-TR" sz="2800" dirty="0" err="1">
                <a:latin typeface="SohoGothicPro-Light"/>
              </a:rPr>
              <a:t>ism</a:t>
            </a:r>
            <a:r>
              <a:rPr lang="tr-TR" sz="2800" dirty="0">
                <a:latin typeface="SohoGothicPro-Light"/>
              </a:rPr>
              <a:t>-i fail, iki yerde </a:t>
            </a:r>
            <a:r>
              <a:rPr lang="tr-TR" sz="2800" dirty="0" err="1">
                <a:latin typeface="SohoGothicPro-Light"/>
              </a:rPr>
              <a:t>ism</a:t>
            </a:r>
            <a:r>
              <a:rPr lang="tr-TR" sz="2800" dirty="0">
                <a:latin typeface="SohoGothicPro-Light"/>
              </a:rPr>
              <a:t>-i mekân</a:t>
            </a:r>
            <a:r>
              <a:rPr lang="tr-TR" sz="2800" dirty="0" smtClean="0">
                <a:latin typeface="SohoGothicPro-Light"/>
              </a:rPr>
              <a:t>, yüz </a:t>
            </a:r>
            <a:r>
              <a:rPr lang="tr-TR" sz="2800" dirty="0">
                <a:latin typeface="SohoGothicPro-Light"/>
              </a:rPr>
              <a:t>otuz iki yerde isim olarak kullanılmıştır. Geriye dönmek</a:t>
            </a:r>
            <a:r>
              <a:rPr lang="tr-TR" sz="2800" dirty="0" smtClean="0">
                <a:latin typeface="SohoGothicPro-Light"/>
              </a:rPr>
              <a:t>, döndürülmek</a:t>
            </a:r>
            <a:r>
              <a:rPr lang="tr-TR" sz="2800" dirty="0">
                <a:latin typeface="SohoGothicPro-Light"/>
              </a:rPr>
              <a:t>, çevirmek, gezip dolaşmak, değişmek, </a:t>
            </a:r>
            <a:r>
              <a:rPr lang="tr-TR" sz="2800" dirty="0" smtClean="0">
                <a:latin typeface="SohoGothicPro-Light"/>
              </a:rPr>
              <a:t>pişman olmak</a:t>
            </a:r>
            <a:r>
              <a:rPr lang="tr-TR" sz="2800" dirty="0">
                <a:latin typeface="SohoGothicPro-Light"/>
              </a:rPr>
              <a:t>, gizli iş çevirmek, imanı elde etme kabiliyeti, </a:t>
            </a:r>
            <a:r>
              <a:rPr lang="tr-TR" sz="2800" dirty="0" err="1" smtClean="0">
                <a:latin typeface="SohoGothicPro-Light"/>
              </a:rPr>
              <a:t>akletme</a:t>
            </a:r>
            <a:r>
              <a:rPr lang="tr-TR" sz="2800" dirty="0" smtClean="0">
                <a:latin typeface="SohoGothicPro-Light"/>
              </a:rPr>
              <a:t> kabiliyeti</a:t>
            </a:r>
            <a:r>
              <a:rPr lang="tr-TR" sz="2800" dirty="0">
                <a:latin typeface="SohoGothicPro-Light"/>
              </a:rPr>
              <a:t>, vicdan, </a:t>
            </a:r>
            <a:r>
              <a:rPr lang="tr-TR" sz="2800" dirty="0" err="1">
                <a:latin typeface="SohoGothicPro-Light"/>
              </a:rPr>
              <a:t>kalb</a:t>
            </a:r>
            <a:r>
              <a:rPr lang="tr-TR" sz="2800" dirty="0">
                <a:latin typeface="SohoGothicPro-Light"/>
              </a:rPr>
              <a:t>-i selim, şuur, duygu, karakter, ruh, </a:t>
            </a:r>
            <a:r>
              <a:rPr lang="tr-TR" sz="2800" dirty="0" err="1">
                <a:latin typeface="SohoGothicPro-Light"/>
              </a:rPr>
              <a:t>nefs</a:t>
            </a:r>
            <a:r>
              <a:rPr lang="tr-TR" sz="2800" dirty="0" smtClean="0">
                <a:latin typeface="SohoGothicPro-Light"/>
              </a:rPr>
              <a:t>, ilim </a:t>
            </a:r>
            <a:r>
              <a:rPr lang="tr-TR" sz="2800" dirty="0">
                <a:latin typeface="SohoGothicPro-Light"/>
              </a:rPr>
              <a:t>ve </a:t>
            </a:r>
            <a:r>
              <a:rPr lang="tr-TR" sz="2800" dirty="0" smtClean="0">
                <a:latin typeface="SohoGothicPro-Light"/>
              </a:rPr>
              <a:t>anlayış </a:t>
            </a:r>
            <a:r>
              <a:rPr lang="tr-TR" sz="2800" dirty="0">
                <a:latin typeface="SohoGothicPro-Light"/>
              </a:rPr>
              <a:t>anlamında kullanımları </a:t>
            </a:r>
            <a:r>
              <a:rPr lang="tr-TR" sz="2800" dirty="0" smtClean="0">
                <a:latin typeface="SohoGothicPro-Light"/>
              </a:rPr>
              <a:t>bulunmaktadır</a:t>
            </a:r>
            <a:r>
              <a:rPr lang="tr-TR" sz="2800" dirty="0">
                <a:latin typeface="SohoGothicPro-Light"/>
              </a:rPr>
              <a:t>.</a:t>
            </a:r>
            <a:endParaRPr lang="tr-TR" sz="2800" dirty="0">
              <a:solidFill>
                <a:prstClr val="white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17929012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05000"/>
            <a:ext cx="8689976" cy="4559300"/>
          </a:xfrm>
        </p:spPr>
        <p:txBody>
          <a:bodyPr>
            <a:noAutofit/>
          </a:bodyPr>
          <a:lstStyle/>
          <a:p>
            <a:r>
              <a:rPr lang="tr-TR" sz="2800" dirty="0">
                <a:latin typeface="SohoGothicPro-Light"/>
              </a:rPr>
              <a:t>İlk dönem </a:t>
            </a:r>
            <a:r>
              <a:rPr lang="tr-TR" sz="2800" dirty="0" err="1">
                <a:latin typeface="SohoGothicPro-Light"/>
              </a:rPr>
              <a:t>zâhid</a:t>
            </a:r>
            <a:r>
              <a:rPr lang="tr-TR" sz="2800" dirty="0">
                <a:latin typeface="SohoGothicPro-Light"/>
              </a:rPr>
              <a:t> ve </a:t>
            </a:r>
            <a:r>
              <a:rPr lang="tr-TR" sz="2800" dirty="0" err="1">
                <a:latin typeface="SohoGothicPro-Light"/>
              </a:rPr>
              <a:t>sûfîleri</a:t>
            </a:r>
            <a:r>
              <a:rPr lang="tr-TR" sz="2800" dirty="0">
                <a:latin typeface="SohoGothicPro-Light"/>
              </a:rPr>
              <a:t>, dönemin hadis ve fıkıh âlimleri </a:t>
            </a:r>
            <a:r>
              <a:rPr lang="tr-TR" sz="2800" dirty="0" smtClean="0">
                <a:latin typeface="SohoGothicPro-Light"/>
              </a:rPr>
              <a:t>gibi aklın </a:t>
            </a:r>
            <a:r>
              <a:rPr lang="tr-TR" sz="2800" dirty="0">
                <a:latin typeface="SohoGothicPro-Light"/>
              </a:rPr>
              <a:t>mahiyetini tahlil ve tariften ziyade din ve ahlâk </a:t>
            </a:r>
            <a:r>
              <a:rPr lang="tr-TR" sz="2800" dirty="0" smtClean="0">
                <a:latin typeface="SohoGothicPro-Light"/>
              </a:rPr>
              <a:t>alanındaki pratik </a:t>
            </a:r>
            <a:r>
              <a:rPr lang="tr-TR" sz="2800" dirty="0">
                <a:latin typeface="SohoGothicPro-Light"/>
              </a:rPr>
              <a:t>faydaları üzerinde durmuşlardır. Nefsin arzularını terk </a:t>
            </a:r>
            <a:r>
              <a:rPr lang="tr-TR" sz="2800" dirty="0" smtClean="0">
                <a:latin typeface="SohoGothicPro-Light"/>
              </a:rPr>
              <a:t>edip dinin </a:t>
            </a:r>
            <a:r>
              <a:rPr lang="tr-TR" sz="2800" dirty="0">
                <a:latin typeface="SohoGothicPro-Light"/>
              </a:rPr>
              <a:t>emir ve yasaklarına uygun yaşamayı esas aldıkları için </a:t>
            </a:r>
            <a:r>
              <a:rPr lang="tr-TR" sz="2800" dirty="0" smtClean="0">
                <a:latin typeface="SohoGothicPro-Light"/>
              </a:rPr>
              <a:t>akıl konusunda </a:t>
            </a:r>
            <a:r>
              <a:rPr lang="tr-TR" sz="2800" dirty="0">
                <a:latin typeface="SohoGothicPro-Light"/>
              </a:rPr>
              <a:t>özellikle bu noktalara dikkat çekmişlerdir. </a:t>
            </a:r>
            <a:r>
              <a:rPr lang="tr-TR" sz="2800" dirty="0" smtClean="0">
                <a:latin typeface="SohoGothicPro-Light"/>
              </a:rPr>
              <a:t>İmandan sonra </a:t>
            </a:r>
            <a:r>
              <a:rPr lang="tr-TR" sz="2800" dirty="0">
                <a:latin typeface="SohoGothicPro-Light"/>
              </a:rPr>
              <a:t>en büyük nimet olarak görülen akla, </a:t>
            </a:r>
            <a:r>
              <a:rPr lang="tr-TR" sz="2800" dirty="0" err="1">
                <a:latin typeface="SohoGothicPro-Light"/>
              </a:rPr>
              <a:t>âhireti</a:t>
            </a:r>
            <a:r>
              <a:rPr lang="tr-TR" sz="2800" dirty="0">
                <a:latin typeface="SohoGothicPro-Light"/>
              </a:rPr>
              <a:t> </a:t>
            </a:r>
            <a:r>
              <a:rPr lang="tr-TR" sz="2800" dirty="0" smtClean="0">
                <a:latin typeface="SohoGothicPro-Light"/>
              </a:rPr>
              <a:t>kazanmaya vesile </a:t>
            </a:r>
            <a:r>
              <a:rPr lang="tr-TR" sz="2800" dirty="0">
                <a:latin typeface="SohoGothicPro-Light"/>
              </a:rPr>
              <a:t>olması dolayısıyla değer vermişlerdir</a:t>
            </a:r>
            <a:endParaRPr lang="tr-TR" sz="2800" dirty="0">
              <a:solidFill>
                <a:prstClr val="white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6622247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05000"/>
            <a:ext cx="8689976" cy="4559300"/>
          </a:xfrm>
        </p:spPr>
        <p:txBody>
          <a:bodyPr>
            <a:no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Ancak </a:t>
            </a:r>
            <a:r>
              <a:rPr lang="tr-TR" sz="2800" dirty="0" err="1" smtClean="0"/>
              <a:t>sûfîler</a:t>
            </a:r>
            <a:r>
              <a:rPr lang="tr-TR" sz="2800" dirty="0"/>
              <a:t>, aklın hakikatleri </a:t>
            </a:r>
            <a:r>
              <a:rPr lang="tr-TR" sz="2800" dirty="0" smtClean="0"/>
              <a:t>keşfetmedeki yetersizliğine </a:t>
            </a:r>
            <a:r>
              <a:rPr lang="tr-TR" sz="2800" dirty="0"/>
              <a:t>de vurgu yapmışlar, örneğin Allah’ın varlığını </a:t>
            </a:r>
            <a:r>
              <a:rPr lang="tr-TR" sz="2800" dirty="0" smtClean="0"/>
              <a:t>ispat hususunda </a:t>
            </a:r>
            <a:r>
              <a:rPr lang="tr-TR" sz="2800" dirty="0"/>
              <a:t>aklî deliller getirmenin, kalbin ilgi alanına giren </a:t>
            </a:r>
            <a:r>
              <a:rPr lang="tr-TR" sz="2800" dirty="0" smtClean="0"/>
              <a:t>bir hususta </a:t>
            </a:r>
            <a:r>
              <a:rPr lang="tr-TR" sz="2800" dirty="0"/>
              <a:t>şüpheleri gidermeyeceğini </a:t>
            </a:r>
            <a:r>
              <a:rPr lang="tr-TR" sz="2800" dirty="0" smtClean="0"/>
              <a:t>de ileri </a:t>
            </a:r>
            <a:r>
              <a:rPr lang="tr-TR" sz="2800" dirty="0"/>
              <a:t>sürmüşlerdir.</a:t>
            </a:r>
            <a:endParaRPr lang="tr-TR" sz="2800" dirty="0">
              <a:solidFill>
                <a:prstClr val="white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659631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05000"/>
            <a:ext cx="8689976" cy="4559300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SohoGothicPro-Light"/>
              </a:rPr>
              <a:t>Gazzâli</a:t>
            </a:r>
            <a:r>
              <a:rPr lang="tr-TR" sz="2800" dirty="0">
                <a:latin typeface="SohoGothicPro-Light"/>
              </a:rPr>
              <a:t>, “akıl, bize </a:t>
            </a:r>
            <a:r>
              <a:rPr lang="tr-TR" sz="2800" dirty="0" smtClean="0">
                <a:latin typeface="SohoGothicPro-Light"/>
              </a:rPr>
              <a:t>duyuların verdiği </a:t>
            </a:r>
            <a:r>
              <a:rPr lang="tr-TR" sz="2800" dirty="0">
                <a:latin typeface="SohoGothicPro-Light"/>
              </a:rPr>
              <a:t>her bilginin doğru olmadığını </a:t>
            </a:r>
            <a:r>
              <a:rPr lang="tr-TR" sz="2800" dirty="0" smtClean="0">
                <a:latin typeface="SohoGothicPro-Light"/>
              </a:rPr>
              <a:t>göstermektedir</a:t>
            </a:r>
            <a:r>
              <a:rPr lang="tr-TR" sz="2800" dirty="0">
                <a:latin typeface="SohoGothicPro-Light"/>
              </a:rPr>
              <a:t>. </a:t>
            </a:r>
            <a:r>
              <a:rPr lang="tr-TR" sz="2800" dirty="0" smtClean="0">
                <a:latin typeface="SohoGothicPro-Light"/>
              </a:rPr>
              <a:t>Aklın üstünde </a:t>
            </a:r>
            <a:r>
              <a:rPr lang="tr-TR" sz="2800" dirty="0">
                <a:latin typeface="SohoGothicPro-Light"/>
              </a:rPr>
              <a:t>diğer bir idrak gücüne göre de aklın sağladığı </a:t>
            </a:r>
            <a:r>
              <a:rPr lang="tr-TR" sz="2800" dirty="0" smtClean="0">
                <a:latin typeface="SohoGothicPro-Light"/>
              </a:rPr>
              <a:t>bütün bilgilerin </a:t>
            </a:r>
            <a:r>
              <a:rPr lang="tr-TR" sz="2800" dirty="0">
                <a:latin typeface="SohoGothicPro-Light"/>
              </a:rPr>
              <a:t>doğru olmaması mümkündür” der. Kişisel </a:t>
            </a:r>
            <a:r>
              <a:rPr lang="tr-TR" sz="2800" dirty="0" smtClean="0">
                <a:latin typeface="SohoGothicPro-Light"/>
              </a:rPr>
              <a:t>tecrübesini aktardığı </a:t>
            </a:r>
            <a:r>
              <a:rPr lang="tr-TR" sz="2800" dirty="0">
                <a:latin typeface="SohoGothicPro-Light"/>
              </a:rPr>
              <a:t>el-</a:t>
            </a:r>
            <a:r>
              <a:rPr lang="tr-TR" sz="2800" dirty="0" err="1">
                <a:latin typeface="SohoGothicPro-Light"/>
              </a:rPr>
              <a:t>Munkız’da</a:t>
            </a:r>
            <a:r>
              <a:rPr lang="tr-TR" sz="2800" dirty="0">
                <a:latin typeface="SohoGothicPro-Light"/>
              </a:rPr>
              <a:t> akla olan güveni sarsıldığında, </a:t>
            </a:r>
            <a:r>
              <a:rPr lang="tr-TR" sz="2800" dirty="0" smtClean="0">
                <a:latin typeface="SohoGothicPro-Light"/>
              </a:rPr>
              <a:t>bu durumdan </a:t>
            </a:r>
            <a:r>
              <a:rPr lang="tr-TR" sz="2800" dirty="0">
                <a:latin typeface="SohoGothicPro-Light"/>
              </a:rPr>
              <a:t>Allah’ın kalbini nurlandırmasıyla kurtulduğunu söyler.</a:t>
            </a:r>
            <a:endParaRPr lang="tr-TR" sz="2800" dirty="0">
              <a:solidFill>
                <a:prstClr val="white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14731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05000"/>
            <a:ext cx="8689976" cy="45593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latin typeface="SohoGothicPro-Light"/>
              </a:rPr>
              <a:t>Aynu’l-kudat’a göre </a:t>
            </a:r>
            <a:r>
              <a:rPr lang="tr-TR" sz="2800" dirty="0">
                <a:latin typeface="SohoGothicPro-Light"/>
              </a:rPr>
              <a:t>gözün görme, kulağın işitme alanı ne kadar sınırlıysa </a:t>
            </a:r>
            <a:r>
              <a:rPr lang="tr-TR" sz="2800" dirty="0" smtClean="0">
                <a:latin typeface="SohoGothicPro-Light"/>
              </a:rPr>
              <a:t>aklın anlamasının </a:t>
            </a:r>
            <a:r>
              <a:rPr lang="tr-TR" sz="2800" dirty="0">
                <a:latin typeface="SohoGothicPro-Light"/>
              </a:rPr>
              <a:t>da bir sınırı vardır. Ezelî ve yüce hakikat bu </a:t>
            </a:r>
            <a:r>
              <a:rPr lang="tr-TR" sz="2800" dirty="0" smtClean="0">
                <a:latin typeface="SohoGothicPro-Light"/>
              </a:rPr>
              <a:t>sınırın dışındadır.</a:t>
            </a:r>
          </a:p>
        </p:txBody>
      </p:sp>
    </p:spTree>
    <p:extLst>
      <p:ext uri="{BB962C8B-B14F-4D97-AF65-F5344CB8AC3E}">
        <p14:creationId xmlns:p14="http://schemas.microsoft.com/office/powerpoint/2010/main" val="1672213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39900"/>
            <a:ext cx="8689976" cy="47244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Mevlânâ </a:t>
            </a:r>
            <a:r>
              <a:rPr lang="tr-TR" sz="2800" dirty="0" err="1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Celâleddin’e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 göre akıl,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insanı diğer yaratılmışlardan ayıran ve üstün kılan bir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özelliktir.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Akıldan yoksun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kimse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de insanlıktan çıkmış, hayvanlık derekesine inmiş bir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varlıktır.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Bununla birlikte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aklın </a:t>
            </a:r>
            <a:r>
              <a:rPr lang="tr-TR" sz="2800" dirty="0" err="1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gayb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âlemi hakkında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verdiği bilgileri körün renkler, sağırın sesler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hakkında verdiği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bilgilere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benzer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.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Akıl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söz ve davranışlarımıza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rehber olabilir,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fakat derunî hayat alanında aciz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kalacaktır.</a:t>
            </a:r>
            <a:endParaRPr lang="tr-TR" sz="2800" dirty="0">
              <a:solidFill>
                <a:prstClr val="white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408269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39900"/>
            <a:ext cx="8689976" cy="4724400"/>
          </a:xfrm>
        </p:spPr>
        <p:txBody>
          <a:bodyPr>
            <a:noAutofit/>
          </a:bodyPr>
          <a:lstStyle/>
          <a:p>
            <a:r>
              <a:rPr lang="tr-TR" sz="2800" dirty="0">
                <a:latin typeface="SohoGothicPro-Light"/>
              </a:rPr>
              <a:t>Sûfîlerin aklın hakikati keşfetmedeki yetersizliği </a:t>
            </a:r>
            <a:r>
              <a:rPr lang="tr-TR" sz="2800" dirty="0" smtClean="0">
                <a:latin typeface="SohoGothicPro-Light"/>
              </a:rPr>
              <a:t>yönündeki vurguları</a:t>
            </a:r>
            <a:r>
              <a:rPr lang="tr-TR" sz="2800" dirty="0">
                <a:latin typeface="SohoGothicPro-Light"/>
              </a:rPr>
              <a:t>, onların akla değer vermediği şeklinde bir algıya </a:t>
            </a:r>
            <a:r>
              <a:rPr lang="tr-TR" sz="2800" dirty="0" smtClean="0">
                <a:latin typeface="SohoGothicPro-Light"/>
              </a:rPr>
              <a:t>da sebep </a:t>
            </a:r>
            <a:r>
              <a:rPr lang="tr-TR" sz="2800" dirty="0">
                <a:latin typeface="SohoGothicPro-Light"/>
              </a:rPr>
              <a:t>olmuştur. </a:t>
            </a:r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latin typeface="SohoGothicPro-Light"/>
              </a:rPr>
              <a:t>Hâlbuki </a:t>
            </a:r>
            <a:r>
              <a:rPr lang="tr-TR" sz="2800" dirty="0" err="1">
                <a:latin typeface="SohoGothicPro-Light"/>
              </a:rPr>
              <a:t>Sühreverdî</a:t>
            </a:r>
            <a:r>
              <a:rPr lang="tr-TR" sz="2800" dirty="0">
                <a:latin typeface="SohoGothicPro-Light"/>
              </a:rPr>
              <a:t> (ö. 1234) aklın basiretini </a:t>
            </a:r>
            <a:r>
              <a:rPr lang="tr-TR" sz="2800" dirty="0" err="1" smtClean="0">
                <a:latin typeface="SohoGothicPro-Light"/>
              </a:rPr>
              <a:t>nûr</a:t>
            </a:r>
            <a:r>
              <a:rPr lang="tr-TR" sz="2800" dirty="0" smtClean="0">
                <a:latin typeface="SohoGothicPro-Light"/>
              </a:rPr>
              <a:t> kaplayınca</a:t>
            </a:r>
            <a:r>
              <a:rPr lang="tr-TR" sz="2800" dirty="0">
                <a:latin typeface="SohoGothicPro-Light"/>
              </a:rPr>
              <a:t>, cahilliğin karanlığı yok olur, gerçekleri görmeye </a:t>
            </a:r>
            <a:r>
              <a:rPr lang="tr-TR" sz="2800" dirty="0" err="1" smtClean="0">
                <a:latin typeface="SohoGothicPro-Light"/>
              </a:rPr>
              <a:t>başlar.İşte</a:t>
            </a:r>
            <a:r>
              <a:rPr lang="tr-TR" sz="2800" dirty="0" smtClean="0">
                <a:latin typeface="SohoGothicPro-Light"/>
              </a:rPr>
              <a:t> </a:t>
            </a:r>
            <a:r>
              <a:rPr lang="tr-TR" sz="2800" dirty="0">
                <a:latin typeface="SohoGothicPro-Light"/>
              </a:rPr>
              <a:t>akla, </a:t>
            </a:r>
            <a:r>
              <a:rPr lang="tr-TR" sz="2800" dirty="0" err="1">
                <a:latin typeface="SohoGothicPro-Light"/>
              </a:rPr>
              <a:t>cehâlete</a:t>
            </a:r>
            <a:r>
              <a:rPr lang="tr-TR" sz="2800" dirty="0">
                <a:latin typeface="SohoGothicPro-Light"/>
              </a:rPr>
              <a:t> mâni olduğu için ‘mâni’, engel anlamına </a:t>
            </a:r>
            <a:r>
              <a:rPr lang="tr-TR" sz="2800" dirty="0" smtClean="0">
                <a:latin typeface="SohoGothicPro-Light"/>
              </a:rPr>
              <a:t>gelen ‘</a:t>
            </a:r>
            <a:r>
              <a:rPr lang="tr-TR" sz="2800" dirty="0">
                <a:latin typeface="SohoGothicPro-Light"/>
              </a:rPr>
              <a:t>akıl’ adı verilmiştir” </a:t>
            </a:r>
            <a:r>
              <a:rPr lang="tr-TR" sz="2800" dirty="0" smtClean="0">
                <a:latin typeface="SohoGothicPro-Light"/>
              </a:rPr>
              <a:t>der.</a:t>
            </a:r>
            <a:endParaRPr lang="tr-TR" sz="2800" dirty="0">
              <a:solidFill>
                <a:prstClr val="white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679433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39900"/>
            <a:ext cx="8689976" cy="47244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tr-TR" sz="2800" dirty="0" smtClean="0">
              <a:solidFill>
                <a:srgbClr val="1E5155">
                  <a:lumMod val="40000"/>
                  <a:lumOff val="60000"/>
                </a:srgbClr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err="1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İbn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Arabî ise akla hem </a:t>
            </a:r>
            <a:r>
              <a:rPr lang="tr-TR" sz="2800" dirty="0" err="1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cehâlete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engel olucu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özelliği hem de metafizik alandaki yetersizliği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dolayısıyla “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bağ, engel” </a:t>
            </a:r>
            <a:r>
              <a:rPr lang="tr-TR" sz="2800" dirty="0" err="1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mânâsını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vermiştir.</a:t>
            </a:r>
            <a:endParaRPr lang="tr-TR" sz="2800" dirty="0">
              <a:solidFill>
                <a:prstClr val="white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5887720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Allah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Rasûlü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(s.)’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nden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sahih olarak gelen hadislerin kabul edilmesi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vacip; ona itaat farzdır.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Bid’at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-i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seyyielerden kesinlikle kaçınılmalıdır.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tr-TR" sz="3200" dirty="0">
              <a:solidFill>
                <a:srgbClr val="1E5155">
                  <a:lumMod val="40000"/>
                  <a:lumOff val="60000"/>
                </a:srgbClr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756360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39900"/>
            <a:ext cx="8689976" cy="4724400"/>
          </a:xfrm>
        </p:spPr>
        <p:txBody>
          <a:bodyPr>
            <a:noAutofit/>
          </a:bodyPr>
          <a:lstStyle/>
          <a:p>
            <a:r>
              <a:rPr lang="tr-TR" sz="2800" dirty="0">
                <a:latin typeface="SohoGothicPro-Light"/>
              </a:rPr>
              <a:t>Her ne kadar tasavvufi düşüncede </a:t>
            </a:r>
            <a:r>
              <a:rPr lang="tr-TR" sz="2800" dirty="0" err="1">
                <a:latin typeface="SohoGothicPro-Light"/>
              </a:rPr>
              <a:t>kalb</a:t>
            </a:r>
            <a:r>
              <a:rPr lang="tr-TR" sz="2800" dirty="0">
                <a:latin typeface="SohoGothicPro-Light"/>
              </a:rPr>
              <a:t>, hakiki bilginin </a:t>
            </a:r>
            <a:r>
              <a:rPr lang="tr-TR" sz="2800" dirty="0" smtClean="0">
                <a:latin typeface="SohoGothicPro-Light"/>
              </a:rPr>
              <a:t>kaynağı kabul </a:t>
            </a:r>
            <a:r>
              <a:rPr lang="tr-TR" sz="2800" dirty="0">
                <a:latin typeface="SohoGothicPro-Light"/>
              </a:rPr>
              <a:t>edilse de onun da doğru ve güvenilir bilgiye </a:t>
            </a:r>
            <a:r>
              <a:rPr lang="tr-TR" sz="2800" dirty="0" smtClean="0">
                <a:latin typeface="SohoGothicPro-Light"/>
              </a:rPr>
              <a:t>ulaşması olgunlaşmasına</a:t>
            </a:r>
            <a:r>
              <a:rPr lang="tr-TR" sz="2800" dirty="0">
                <a:latin typeface="SohoGothicPro-Light"/>
              </a:rPr>
              <a:t>, günah kirinden, </a:t>
            </a:r>
            <a:r>
              <a:rPr lang="tr-TR" sz="2800" dirty="0" err="1">
                <a:latin typeface="SohoGothicPro-Light"/>
              </a:rPr>
              <a:t>cehâletten</a:t>
            </a:r>
            <a:r>
              <a:rPr lang="tr-TR" sz="2800" dirty="0">
                <a:latin typeface="SohoGothicPro-Light"/>
              </a:rPr>
              <a:t>, taklit ve </a:t>
            </a:r>
            <a:r>
              <a:rPr lang="tr-TR" sz="2800" dirty="0" smtClean="0">
                <a:latin typeface="SohoGothicPro-Light"/>
              </a:rPr>
              <a:t>taassuptan temizlenmesine</a:t>
            </a:r>
            <a:r>
              <a:rPr lang="tr-TR" sz="2800" dirty="0">
                <a:latin typeface="SohoGothicPro-Light"/>
              </a:rPr>
              <a:t>, yani kalp tasfiyesine ve </a:t>
            </a:r>
            <a:r>
              <a:rPr lang="tr-TR" sz="2800" dirty="0" err="1">
                <a:latin typeface="SohoGothicPro-Light"/>
              </a:rPr>
              <a:t>nefs</a:t>
            </a:r>
            <a:r>
              <a:rPr lang="tr-TR" sz="2800" dirty="0">
                <a:latin typeface="SohoGothicPro-Light"/>
              </a:rPr>
              <a:t> </a:t>
            </a:r>
            <a:r>
              <a:rPr lang="tr-TR" sz="2800" dirty="0" smtClean="0">
                <a:latin typeface="SohoGothicPro-Light"/>
              </a:rPr>
              <a:t>tezkiyesine bağlıdır</a:t>
            </a:r>
            <a:r>
              <a:rPr lang="tr-TR" sz="2800" dirty="0">
                <a:latin typeface="SohoGothicPro-Light"/>
              </a:rPr>
              <a:t>. Ancak bu şekilde arınan bir kalp, dinî ve İlahî </a:t>
            </a:r>
            <a:r>
              <a:rPr lang="tr-TR" sz="2800" dirty="0" smtClean="0">
                <a:latin typeface="SohoGothicPro-Light"/>
              </a:rPr>
              <a:t>hakikatlere ulaşabilecektir</a:t>
            </a:r>
            <a:r>
              <a:rPr lang="tr-TR" sz="2800" dirty="0">
                <a:latin typeface="SohoGothicPro-Light"/>
              </a:rPr>
              <a:t>. Bu yolla kazanılan bilgiye “marifet”, “</a:t>
            </a:r>
            <a:r>
              <a:rPr lang="tr-TR" sz="2800" dirty="0" err="1">
                <a:latin typeface="SohoGothicPro-Light"/>
              </a:rPr>
              <a:t>ledünni</a:t>
            </a:r>
            <a:r>
              <a:rPr lang="tr-TR" sz="2800" dirty="0">
                <a:latin typeface="SohoGothicPro-Light"/>
              </a:rPr>
              <a:t> ilim</a:t>
            </a:r>
            <a:r>
              <a:rPr lang="tr-TR" sz="2800" dirty="0" smtClean="0">
                <a:latin typeface="SohoGothicPro-Light"/>
              </a:rPr>
              <a:t>” gibi </a:t>
            </a:r>
            <a:r>
              <a:rPr lang="tr-TR" sz="2800" dirty="0">
                <a:latin typeface="SohoGothicPro-Light"/>
              </a:rPr>
              <a:t>isimler verilmiştir</a:t>
            </a:r>
            <a:endParaRPr lang="tr-TR" sz="2800" dirty="0" smtClean="0">
              <a:solidFill>
                <a:srgbClr val="1E5155">
                  <a:lumMod val="40000"/>
                  <a:lumOff val="60000"/>
                </a:srgbClr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2848907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39900"/>
            <a:ext cx="8689976" cy="4724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latin typeface="SohoGothicPro-Light"/>
              </a:rPr>
              <a:t>Kalp aynı zamanda iman ve </a:t>
            </a:r>
            <a:r>
              <a:rPr lang="tr-TR" sz="2800" dirty="0">
                <a:latin typeface="SohoGothicPro-Light"/>
              </a:rPr>
              <a:t>inkâr </a:t>
            </a:r>
            <a:r>
              <a:rPr lang="tr-TR" sz="2800" dirty="0" smtClean="0">
                <a:latin typeface="SohoGothicPro-Light"/>
              </a:rPr>
              <a:t>mahallidir. Vahyin </a:t>
            </a:r>
            <a:r>
              <a:rPr lang="tr-TR" sz="2800" dirty="0">
                <a:latin typeface="SohoGothicPro-Light"/>
              </a:rPr>
              <a:t>mahalli de kalptir. </a:t>
            </a:r>
            <a:r>
              <a:rPr lang="tr-TR" sz="2800" dirty="0" err="1">
                <a:latin typeface="SohoGothicPro-Light"/>
              </a:rPr>
              <a:t>Cebrâil</a:t>
            </a:r>
            <a:r>
              <a:rPr lang="tr-TR" sz="2800" dirty="0">
                <a:latin typeface="SohoGothicPro-Light"/>
              </a:rPr>
              <a:t> (</a:t>
            </a:r>
            <a:r>
              <a:rPr lang="tr-TR" sz="2800" dirty="0" err="1">
                <a:latin typeface="SohoGothicPro-Light"/>
              </a:rPr>
              <a:t>a.s</a:t>
            </a:r>
            <a:r>
              <a:rPr lang="tr-TR" sz="2800" dirty="0">
                <a:latin typeface="SohoGothicPro-Light"/>
              </a:rPr>
              <a:t>.), Kur’an’ı Allah </a:t>
            </a:r>
            <a:r>
              <a:rPr lang="tr-TR" sz="2800" dirty="0" err="1" smtClean="0">
                <a:latin typeface="SohoGothicPro-Light"/>
              </a:rPr>
              <a:t>Rasûlü</a:t>
            </a:r>
            <a:r>
              <a:rPr lang="tr-TR" sz="2800" dirty="0" smtClean="0">
                <a:latin typeface="SohoGothicPro-Light"/>
              </a:rPr>
              <a:t> (</a:t>
            </a:r>
            <a:r>
              <a:rPr lang="tr-TR" sz="2800" dirty="0">
                <a:latin typeface="SohoGothicPro-Light"/>
              </a:rPr>
              <a:t>s.)’nün kalbine </a:t>
            </a:r>
            <a:r>
              <a:rPr lang="tr-TR" sz="2800" dirty="0" smtClean="0">
                <a:latin typeface="SohoGothicPro-Light"/>
              </a:rPr>
              <a:t>indirmiştir. </a:t>
            </a:r>
            <a:r>
              <a:rPr lang="tr-TR" sz="800" dirty="0" smtClean="0">
                <a:latin typeface="SohoGothicPro-Light"/>
              </a:rPr>
              <a:t> </a:t>
            </a:r>
            <a:r>
              <a:rPr lang="tr-TR" sz="2800" dirty="0">
                <a:latin typeface="SohoGothicPro-Light"/>
              </a:rPr>
              <a:t>Allah </a:t>
            </a:r>
            <a:r>
              <a:rPr lang="tr-TR" sz="2800" dirty="0" err="1">
                <a:latin typeface="SohoGothicPro-Light"/>
              </a:rPr>
              <a:t>Rasûlü</a:t>
            </a:r>
            <a:r>
              <a:rPr lang="tr-TR" sz="2800" dirty="0">
                <a:latin typeface="SohoGothicPro-Light"/>
              </a:rPr>
              <a:t> (s.)’nün gördüğü </a:t>
            </a:r>
            <a:r>
              <a:rPr lang="tr-TR" sz="2800" dirty="0" smtClean="0">
                <a:latin typeface="SohoGothicPro-Light"/>
              </a:rPr>
              <a:t>rüyalar ve </a:t>
            </a:r>
            <a:r>
              <a:rPr lang="tr-TR" sz="2800" dirty="0">
                <a:latin typeface="SohoGothicPro-Light"/>
              </a:rPr>
              <a:t>aldığı </a:t>
            </a:r>
            <a:r>
              <a:rPr lang="tr-TR" sz="2800" dirty="0" err="1">
                <a:latin typeface="SohoGothicPro-Light"/>
              </a:rPr>
              <a:t>ilhâm</a:t>
            </a:r>
            <a:r>
              <a:rPr lang="tr-TR" sz="2800" dirty="0">
                <a:latin typeface="SohoGothicPro-Light"/>
              </a:rPr>
              <a:t> kalple ilgilidir. </a:t>
            </a:r>
            <a:endParaRPr lang="tr-TR" sz="2800" dirty="0" smtClean="0">
              <a:solidFill>
                <a:srgbClr val="1E5155">
                  <a:lumMod val="40000"/>
                  <a:lumOff val="60000"/>
                </a:srgbClr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1159153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39900"/>
            <a:ext cx="8689976" cy="47244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tr-TR" sz="2800" dirty="0" smtClean="0">
              <a:solidFill>
                <a:srgbClr val="1E5155">
                  <a:lumMod val="40000"/>
                  <a:lumOff val="60000"/>
                </a:srgbClr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Bu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konumuyla </a:t>
            </a:r>
            <a:r>
              <a:rPr lang="tr-TR" sz="2800" dirty="0" err="1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keşf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 ve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marifetin kaynağı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kalp olup aklın karşıtı da değildir. Zira </a:t>
            </a:r>
            <a:r>
              <a:rPr lang="tr-TR" sz="2800" dirty="0" err="1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akletme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,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düşünce üretme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bile kalbin bir işlevidir. </a:t>
            </a:r>
            <a:r>
              <a:rPr lang="tr-TR" sz="2800" dirty="0" err="1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Sûfîlere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 göre sözlükte, “bağlamak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” anlamına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gelen aklın faaliyet alanı dar ve sınırlı, buna karşılık </a:t>
            </a:r>
            <a:r>
              <a:rPr lang="tr-TR" sz="2800" dirty="0" smtClean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kalp âlemi </a:t>
            </a:r>
            <a:r>
              <a:rPr lang="tr-TR" sz="2800" dirty="0">
                <a:solidFill>
                  <a:srgbClr val="1E5155">
                    <a:lumMod val="40000"/>
                    <a:lumOff val="60000"/>
                  </a:srgbClr>
                </a:solidFill>
                <a:latin typeface="SohoGothicPro-Light"/>
              </a:rPr>
              <a:t>çok daha geniştir.</a:t>
            </a:r>
          </a:p>
        </p:txBody>
      </p:sp>
    </p:spTree>
    <p:extLst>
      <p:ext uri="{BB962C8B-B14F-4D97-AF65-F5344CB8AC3E}">
        <p14:creationId xmlns:p14="http://schemas.microsoft.com/office/powerpoint/2010/main" val="33111774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2191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Tasavvufta akıl ve kalp ilişkisi hakkında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39900"/>
            <a:ext cx="8689976" cy="4724400"/>
          </a:xfrm>
        </p:spPr>
        <p:txBody>
          <a:bodyPr>
            <a:noAutofit/>
          </a:bodyPr>
          <a:lstStyle/>
          <a:p>
            <a:r>
              <a:rPr lang="tr-TR" sz="2800" dirty="0">
                <a:latin typeface="SohoGothicPro-Light"/>
              </a:rPr>
              <a:t>insanın diğer varlıklardan ayrılan özelliği ve </a:t>
            </a:r>
            <a:r>
              <a:rPr lang="tr-TR" sz="2800" dirty="0" smtClean="0">
                <a:latin typeface="SohoGothicPro-Light"/>
              </a:rPr>
              <a:t>dini emirlerle </a:t>
            </a:r>
            <a:r>
              <a:rPr lang="tr-TR" sz="2800" dirty="0">
                <a:latin typeface="SohoGothicPro-Light"/>
              </a:rPr>
              <a:t>mükellef tutulmasının iki şartından biri, onun akıl </a:t>
            </a:r>
            <a:r>
              <a:rPr lang="tr-TR" sz="2800" dirty="0" smtClean="0">
                <a:latin typeface="SohoGothicPro-Light"/>
              </a:rPr>
              <a:t>sahibi olmasıdır</a:t>
            </a:r>
            <a:r>
              <a:rPr lang="tr-TR" sz="2800" dirty="0">
                <a:latin typeface="SohoGothicPro-Light"/>
              </a:rPr>
              <a:t>. Tasavvufi düşüncede aklın önemi inkâr edilmez </a:t>
            </a:r>
            <a:r>
              <a:rPr lang="tr-TR" sz="2800" dirty="0" smtClean="0">
                <a:latin typeface="SohoGothicPro-Light"/>
              </a:rPr>
              <a:t>ama hakikatlere </a:t>
            </a:r>
            <a:r>
              <a:rPr lang="tr-TR" sz="2800" dirty="0">
                <a:latin typeface="SohoGothicPro-Light"/>
              </a:rPr>
              <a:t>ulaşmada da yeterli görülmez. Zira </a:t>
            </a:r>
            <a:r>
              <a:rPr lang="tr-TR" sz="2800" dirty="0" err="1">
                <a:latin typeface="SohoGothicPro-Light"/>
              </a:rPr>
              <a:t>sûfîlere</a:t>
            </a:r>
            <a:r>
              <a:rPr lang="tr-TR" sz="2800" dirty="0">
                <a:latin typeface="SohoGothicPro-Light"/>
              </a:rPr>
              <a:t> göre akıl</a:t>
            </a:r>
            <a:r>
              <a:rPr lang="tr-TR" sz="2800" dirty="0" smtClean="0">
                <a:latin typeface="SohoGothicPro-Light"/>
              </a:rPr>
              <a:t>, tek </a:t>
            </a:r>
            <a:r>
              <a:rPr lang="tr-TR" sz="2800" dirty="0">
                <a:latin typeface="SohoGothicPro-Light"/>
              </a:rPr>
              <a:t>bilgi edinme aracı değildir. Akıl, hakikat arayışındaki </a:t>
            </a:r>
            <a:r>
              <a:rPr lang="tr-TR" sz="2800" dirty="0" smtClean="0">
                <a:latin typeface="SohoGothicPro-Light"/>
              </a:rPr>
              <a:t>insanı bir </a:t>
            </a:r>
            <a:r>
              <a:rPr lang="tr-TR" sz="2800" dirty="0">
                <a:latin typeface="SohoGothicPro-Light"/>
              </a:rPr>
              <a:t>noktaya kadar götürebilir. </a:t>
            </a:r>
            <a:r>
              <a:rPr lang="tr-TR" sz="2800" dirty="0" smtClean="0">
                <a:latin typeface="SohoGothicPro-Light"/>
              </a:rPr>
              <a:t>sonrasında </a:t>
            </a:r>
            <a:r>
              <a:rPr lang="tr-TR" sz="2800" dirty="0">
                <a:latin typeface="SohoGothicPro-Light"/>
              </a:rPr>
              <a:t>bu görevi </a:t>
            </a:r>
            <a:r>
              <a:rPr lang="tr-TR" sz="2800" dirty="0" err="1">
                <a:latin typeface="SohoGothicPro-Light"/>
              </a:rPr>
              <a:t>kalb</a:t>
            </a:r>
            <a:r>
              <a:rPr lang="tr-TR" sz="2800" dirty="0">
                <a:latin typeface="SohoGothicPro-Light"/>
              </a:rPr>
              <a:t> üstlenir</a:t>
            </a:r>
            <a:r>
              <a:rPr lang="tr-TR" sz="2800" dirty="0" smtClean="0">
                <a:latin typeface="SohoGothicPro-Light"/>
              </a:rPr>
              <a:t>.</a:t>
            </a:r>
            <a:endParaRPr lang="tr-TR" sz="2800" dirty="0"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5743799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5493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 diğer ilim dallarına göre geç teşekkül etmesinin sebepleri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311400"/>
            <a:ext cx="8689976" cy="4152900"/>
          </a:xfrm>
        </p:spPr>
        <p:txBody>
          <a:bodyPr>
            <a:noAutofit/>
          </a:bodyPr>
          <a:lstStyle/>
          <a:p>
            <a:r>
              <a:rPr lang="tr-TR" sz="2800" dirty="0">
                <a:latin typeface="SohoGothicPro-Light"/>
              </a:rPr>
              <a:t>İlim, belli bir konuyu bilme isteğinden hareketle bir amaca </a:t>
            </a:r>
            <a:r>
              <a:rPr lang="tr-TR" sz="2800" dirty="0" smtClean="0">
                <a:latin typeface="SohoGothicPro-Light"/>
              </a:rPr>
              <a:t>yönelen bilgi </a:t>
            </a:r>
            <a:r>
              <a:rPr lang="tr-TR" sz="2800" dirty="0">
                <a:latin typeface="SohoGothicPro-Light"/>
              </a:rPr>
              <a:t>edinme ve yöntemli araştırma süreci anlamına </a:t>
            </a:r>
            <a:r>
              <a:rPr lang="tr-TR" sz="2800" dirty="0" smtClean="0">
                <a:latin typeface="SohoGothicPro-Light"/>
              </a:rPr>
              <a:t>gelmektedir. </a:t>
            </a:r>
          </a:p>
          <a:p>
            <a:r>
              <a:rPr lang="tr-TR" sz="2800" dirty="0" smtClean="0">
                <a:latin typeface="SohoGothicPro-Light"/>
              </a:rPr>
              <a:t>Yöntem</a:t>
            </a:r>
            <a:r>
              <a:rPr lang="tr-TR" sz="2800" dirty="0">
                <a:latin typeface="SohoGothicPro-Light"/>
              </a:rPr>
              <a:t>, literatür ve terminoloji bilgiyi elde etme gayesindeki </a:t>
            </a:r>
            <a:r>
              <a:rPr lang="tr-TR" sz="2800" dirty="0" smtClean="0">
                <a:latin typeface="SohoGothicPro-Light"/>
              </a:rPr>
              <a:t>ilim dalı </a:t>
            </a:r>
            <a:r>
              <a:rPr lang="tr-TR" sz="2800" dirty="0">
                <a:latin typeface="SohoGothicPro-Light"/>
              </a:rPr>
              <a:t>için gerekli olan asgari zorunluluklardır.</a:t>
            </a:r>
          </a:p>
        </p:txBody>
      </p:sp>
    </p:spTree>
    <p:extLst>
      <p:ext uri="{BB962C8B-B14F-4D97-AF65-F5344CB8AC3E}">
        <p14:creationId xmlns:p14="http://schemas.microsoft.com/office/powerpoint/2010/main" val="2667710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5493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 diğer ilim dallarına göre geç teşekkül etmesinin sebepleri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84400"/>
            <a:ext cx="8689976" cy="4279900"/>
          </a:xfrm>
        </p:spPr>
        <p:txBody>
          <a:bodyPr>
            <a:noAutofit/>
          </a:bodyPr>
          <a:lstStyle/>
          <a:p>
            <a:r>
              <a:rPr lang="tr-TR" sz="2800" dirty="0">
                <a:latin typeface="SohoGothicPro-Light"/>
              </a:rPr>
              <a:t>Bir ilim dalının ilgi alanı ve bilgi edinme yöntemi, </a:t>
            </a:r>
            <a:r>
              <a:rPr lang="tr-TR" sz="2800" dirty="0" smtClean="0">
                <a:latin typeface="SohoGothicPro-Light"/>
              </a:rPr>
              <a:t>terminolojiyi de belirlemektedir</a:t>
            </a:r>
            <a:r>
              <a:rPr lang="tr-TR" sz="2800" dirty="0">
                <a:latin typeface="SohoGothicPro-Light"/>
              </a:rPr>
              <a:t>. Tasavvuf terminolojisi, nazari </a:t>
            </a:r>
            <a:r>
              <a:rPr lang="tr-TR" sz="2800" dirty="0" smtClean="0">
                <a:latin typeface="SohoGothicPro-Light"/>
              </a:rPr>
              <a:t>ilimlerden farklı </a:t>
            </a:r>
            <a:r>
              <a:rPr lang="tr-TR" sz="2800" dirty="0">
                <a:latin typeface="SohoGothicPro-Light"/>
              </a:rPr>
              <a:t>olarak tecrübeye de bağlıdır. Yani, herhangi bir </a:t>
            </a:r>
            <a:r>
              <a:rPr lang="tr-TR" sz="2800" dirty="0" err="1" smtClean="0">
                <a:latin typeface="SohoGothicPro-Light"/>
              </a:rPr>
              <a:t>kavramınteşekkülünde</a:t>
            </a:r>
            <a:r>
              <a:rPr lang="tr-TR" sz="2800" dirty="0" smtClean="0">
                <a:latin typeface="SohoGothicPro-Light"/>
              </a:rPr>
              <a:t> </a:t>
            </a:r>
            <a:r>
              <a:rPr lang="tr-TR" sz="2800" dirty="0">
                <a:latin typeface="SohoGothicPro-Light"/>
              </a:rPr>
              <a:t>farklı </a:t>
            </a:r>
            <a:r>
              <a:rPr lang="tr-TR" sz="2800" dirty="0" err="1">
                <a:latin typeface="SohoGothicPro-Light"/>
              </a:rPr>
              <a:t>sûfîlerin</a:t>
            </a:r>
            <a:r>
              <a:rPr lang="tr-TR" sz="2800" dirty="0">
                <a:latin typeface="SohoGothicPro-Light"/>
              </a:rPr>
              <a:t>, yaşadıkları benzer halleri, ortak </a:t>
            </a:r>
            <a:r>
              <a:rPr lang="tr-TR" sz="2800" dirty="0" smtClean="0">
                <a:latin typeface="SohoGothicPro-Light"/>
              </a:rPr>
              <a:t>bir dille </a:t>
            </a:r>
            <a:r>
              <a:rPr lang="tr-TR" sz="2800" dirty="0">
                <a:latin typeface="SohoGothicPro-Light"/>
              </a:rPr>
              <a:t>nakletmeleri gerekmektedir. Bu ise </a:t>
            </a:r>
            <a:r>
              <a:rPr lang="tr-TR" sz="2800" dirty="0" err="1">
                <a:latin typeface="SohoGothicPro-Light"/>
              </a:rPr>
              <a:t>seyr</a:t>
            </a:r>
            <a:r>
              <a:rPr lang="tr-TR" sz="2800" dirty="0">
                <a:latin typeface="SohoGothicPro-Light"/>
              </a:rPr>
              <a:t> ü </a:t>
            </a:r>
            <a:r>
              <a:rPr lang="tr-TR" sz="2800" dirty="0" err="1">
                <a:latin typeface="SohoGothicPro-Light"/>
              </a:rPr>
              <a:t>sülûkun</a:t>
            </a:r>
            <a:r>
              <a:rPr lang="tr-TR" sz="2800" dirty="0">
                <a:latin typeface="SohoGothicPro-Light"/>
              </a:rPr>
              <a:t> </a:t>
            </a:r>
            <a:r>
              <a:rPr lang="tr-TR" sz="2800" dirty="0" smtClean="0">
                <a:latin typeface="SohoGothicPro-Light"/>
              </a:rPr>
              <a:t>yapısı gereği </a:t>
            </a:r>
            <a:r>
              <a:rPr lang="tr-TR" sz="2800" dirty="0">
                <a:latin typeface="SohoGothicPro-Light"/>
              </a:rPr>
              <a:t>uzun bir süreci zorunlu </a:t>
            </a:r>
            <a:r>
              <a:rPr lang="tr-TR" sz="2800" dirty="0" smtClean="0">
                <a:latin typeface="SohoGothicPro-Light"/>
              </a:rPr>
              <a:t>kılmaktadır.</a:t>
            </a:r>
            <a:endParaRPr lang="tr-TR" sz="2800" dirty="0"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16020800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5493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 diğer ilim dallarına göre geç teşekkül etmesinin sebepleri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84400"/>
            <a:ext cx="8689976" cy="42799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latin typeface="SohoGothicPro-Light"/>
              </a:rPr>
              <a:t>Tasavvufun </a:t>
            </a:r>
            <a:r>
              <a:rPr lang="tr-TR" sz="2800" dirty="0">
                <a:latin typeface="SohoGothicPro-Light"/>
              </a:rPr>
              <a:t>diğer ilimlere göre geç teşekkül etmesinin </a:t>
            </a:r>
            <a:r>
              <a:rPr lang="tr-TR" sz="2800" dirty="0" smtClean="0">
                <a:latin typeface="SohoGothicPro-Light"/>
              </a:rPr>
              <a:t>bir diğer </a:t>
            </a:r>
            <a:r>
              <a:rPr lang="tr-TR" sz="2800" dirty="0">
                <a:latin typeface="SohoGothicPro-Light"/>
              </a:rPr>
              <a:t>sebebi, farklı kültür ve medeniyetlerle karşılaşan </a:t>
            </a:r>
            <a:r>
              <a:rPr lang="tr-TR" sz="2800" dirty="0" smtClean="0">
                <a:latin typeface="SohoGothicPro-Light"/>
              </a:rPr>
              <a:t>İslam dünyasında </a:t>
            </a:r>
            <a:r>
              <a:rPr lang="tr-TR" sz="2800" dirty="0">
                <a:latin typeface="SohoGothicPro-Light"/>
              </a:rPr>
              <a:t>diğer ilim dalları (fıkıh, kelam ve hadis) gibi acil </a:t>
            </a:r>
            <a:r>
              <a:rPr lang="tr-TR" sz="2800" dirty="0" smtClean="0">
                <a:latin typeface="SohoGothicPro-Light"/>
              </a:rPr>
              <a:t>çözüm bekleyen </a:t>
            </a:r>
            <a:r>
              <a:rPr lang="tr-TR" sz="2800" dirty="0">
                <a:latin typeface="SohoGothicPro-Light"/>
              </a:rPr>
              <a:t>sorunların </a:t>
            </a:r>
            <a:r>
              <a:rPr lang="tr-TR" sz="2800" dirty="0" smtClean="0">
                <a:latin typeface="SohoGothicPro-Light"/>
              </a:rPr>
              <a:t>bulunmayışıdır</a:t>
            </a:r>
            <a:r>
              <a:rPr lang="tr-TR" sz="2800" dirty="0">
                <a:latin typeface="SohoGothicPro-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96827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5493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 diğer ilim dallarına göre geç teşekkül etmesinin sebepleri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84400"/>
            <a:ext cx="8689976" cy="42799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latin typeface="SohoGothicPro-Light"/>
              </a:rPr>
              <a:t>Tasavvuf</a:t>
            </a:r>
            <a:r>
              <a:rPr lang="tr-TR" sz="2800" dirty="0">
                <a:latin typeface="SohoGothicPro-Light"/>
              </a:rPr>
              <a:t>, ahlâk ilmi olması hasebiyle İslam </a:t>
            </a:r>
            <a:r>
              <a:rPr lang="tr-TR" sz="2800" dirty="0" smtClean="0">
                <a:latin typeface="SohoGothicPro-Light"/>
              </a:rPr>
              <a:t>filozoflarınca </a:t>
            </a:r>
            <a:r>
              <a:rPr lang="nn-NO" sz="2800" dirty="0" smtClean="0">
                <a:latin typeface="SohoGothicPro-Light"/>
              </a:rPr>
              <a:t>diğer </a:t>
            </a:r>
            <a:r>
              <a:rPr lang="nn-NO" sz="2800" dirty="0">
                <a:latin typeface="SohoGothicPro-Light"/>
              </a:rPr>
              <a:t>ilimlere referans konumundaki bir çatı ilim olarak </a:t>
            </a:r>
            <a:r>
              <a:rPr lang="nn-NO" sz="2800" dirty="0" smtClean="0">
                <a:latin typeface="SohoGothicPro-Light"/>
              </a:rPr>
              <a:t>da</a:t>
            </a:r>
            <a:r>
              <a:rPr lang="tr-TR" sz="2800" dirty="0" smtClean="0">
                <a:latin typeface="SohoGothicPro-Light"/>
              </a:rPr>
              <a:t> nitelendirilmiştir</a:t>
            </a:r>
            <a:r>
              <a:rPr lang="tr-TR" sz="2800" dirty="0">
                <a:latin typeface="SohoGothicPro-Light"/>
              </a:rPr>
              <a:t>. </a:t>
            </a:r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latin typeface="SohoGothicPro-Light"/>
              </a:rPr>
              <a:t>Tasavvuf </a:t>
            </a:r>
            <a:r>
              <a:rPr lang="tr-TR" sz="2800" dirty="0">
                <a:latin typeface="SohoGothicPro-Light"/>
              </a:rPr>
              <a:t>ve diğer ilim dalları, </a:t>
            </a:r>
            <a:r>
              <a:rPr lang="tr-TR" sz="2800" dirty="0" smtClean="0">
                <a:latin typeface="SohoGothicPro-Light"/>
              </a:rPr>
              <a:t>birbirini tamamlayan </a:t>
            </a:r>
            <a:r>
              <a:rPr lang="tr-TR" sz="2800" dirty="0">
                <a:latin typeface="SohoGothicPro-Light"/>
              </a:rPr>
              <a:t>bir bütündür. </a:t>
            </a:r>
            <a:endParaRPr lang="tr-TR" sz="2800" dirty="0" smtClean="0"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2142079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549399"/>
          </a:xfrm>
        </p:spPr>
        <p:txBody>
          <a:bodyPr>
            <a:normAutofit/>
          </a:bodyPr>
          <a:lstStyle/>
          <a:p>
            <a:pPr lvl="0" algn="just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 diğer ilim dallarına göre geç teşekkül etmesinin sebepleri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84400"/>
            <a:ext cx="8689976" cy="4279900"/>
          </a:xfrm>
        </p:spPr>
        <p:txBody>
          <a:bodyPr>
            <a:noAutofit/>
          </a:bodyPr>
          <a:lstStyle/>
          <a:p>
            <a:endParaRPr lang="tr-TR" sz="2800" smtClean="0">
              <a:latin typeface="SohoGothicPro-Light"/>
            </a:endParaRPr>
          </a:p>
          <a:p>
            <a:r>
              <a:rPr lang="tr-TR" sz="2800" smtClean="0">
                <a:latin typeface="SohoGothicPro-Light"/>
              </a:rPr>
              <a:t>Tasavvuf </a:t>
            </a:r>
            <a:r>
              <a:rPr lang="tr-TR" sz="2800" dirty="0">
                <a:latin typeface="SohoGothicPro-Light"/>
              </a:rPr>
              <a:t>İslâmî ilimler dışında, incelediği konular ve </a:t>
            </a:r>
            <a:r>
              <a:rPr lang="tr-TR" sz="2800" dirty="0" smtClean="0">
                <a:latin typeface="SohoGothicPro-Light"/>
              </a:rPr>
              <a:t>yöntem açısından </a:t>
            </a:r>
            <a:r>
              <a:rPr lang="tr-TR" sz="2800" dirty="0">
                <a:latin typeface="SohoGothicPro-Light"/>
              </a:rPr>
              <a:t>felsefe, tarih, psikoloji, sosyoloji, eğitim, </a:t>
            </a:r>
            <a:r>
              <a:rPr lang="tr-TR" sz="2800" dirty="0" err="1" smtClean="0">
                <a:latin typeface="SohoGothicPro-Light"/>
              </a:rPr>
              <a:t>ekonomi,edebiyat</a:t>
            </a:r>
            <a:r>
              <a:rPr lang="tr-TR" sz="2800" dirty="0">
                <a:latin typeface="SohoGothicPro-Light"/>
              </a:rPr>
              <a:t>, estetik, sanat ve mimari gibi diğer bilim dallarıyla </a:t>
            </a:r>
            <a:r>
              <a:rPr lang="tr-TR" sz="2800" dirty="0" smtClean="0">
                <a:latin typeface="SohoGothicPro-Light"/>
              </a:rPr>
              <a:t>da ilişkilidir</a:t>
            </a:r>
            <a:r>
              <a:rPr lang="tr-TR" sz="2800" dirty="0">
                <a:latin typeface="SohoGothicPro-Light"/>
              </a:rPr>
              <a:t>.</a:t>
            </a:r>
            <a:endParaRPr lang="tr-TR" sz="2800" dirty="0" smtClean="0"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4763289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Sünnet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bağlayıcıdır. Tahsis edici başka bir delil olmadığı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müddetçe gelen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haber, genele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şamildir</a:t>
            </a:r>
            <a:endParaRPr lang="tr-TR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85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tr-TR" sz="3200" dirty="0" smtClean="0">
              <a:solidFill>
                <a:prstClr val="white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prstClr val="white"/>
                </a:solidFill>
                <a:latin typeface="SohoGothicPro-Light"/>
              </a:rPr>
              <a:t>- </a:t>
            </a:r>
            <a:r>
              <a:rPr lang="tr-TR" sz="3200" dirty="0" err="1" smtClean="0">
                <a:solidFill>
                  <a:prstClr val="white"/>
                </a:solidFill>
                <a:latin typeface="SohoGothicPro-Light"/>
              </a:rPr>
              <a:t>Kitabu’z-zühdler</a:t>
            </a:r>
            <a:r>
              <a:rPr lang="tr-TR" sz="3200" dirty="0" smtClean="0">
                <a:solidFill>
                  <a:prstClr val="white"/>
                </a:solidFill>
                <a:latin typeface="SohoGothicPro-Light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kırk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hadis mecmuaları Hadis ilmiyle Tasavvuf arasında bir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köprü görevi görmüş,</a:t>
            </a:r>
            <a:r>
              <a:rPr lang="tr-TR" sz="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bu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ilme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işâri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yöntemle katkıda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bulunulmuştur.</a:t>
            </a:r>
            <a:endParaRPr lang="tr-TR" sz="32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0854135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Sûfî </a:t>
            </a:r>
            <a:r>
              <a:rPr lang="tr-T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müelliflerin eserlerinde hadisleri kullanış şekli hakkında neler söylenebilir</a:t>
            </a:r>
            <a:r>
              <a:rPr lang="tr-TR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28613"/>
            <a:ext cx="8689976" cy="3921674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Sûfî müelliflere </a:t>
            </a:r>
            <a:r>
              <a:rPr lang="tr-TR" sz="28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yöneltilen 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eleştiriler:</a:t>
            </a:r>
            <a:endParaRPr lang="tr-TR" sz="2800" b="1" dirty="0">
              <a:solidFill>
                <a:schemeClr val="accent3">
                  <a:lumMod val="40000"/>
                  <a:lumOff val="60000"/>
                </a:schemeClr>
              </a:solidFill>
              <a:latin typeface="SohoGothicPro-Light"/>
            </a:endParaRPr>
          </a:p>
          <a:p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Hadis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naklinde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sened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 zincirinin belirtilmemesi, </a:t>
            </a:r>
          </a:p>
          <a:p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Sened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 zinciri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ve metin tenkidi açısından zayıf ve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mevzû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olanlarına eserlerde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yer verilmesi, </a:t>
            </a: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5746031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b="1" dirty="0">
                <a:solidFill>
                  <a:srgbClr val="E6B729">
                    <a:lumMod val="40000"/>
                    <a:lumOff val="60000"/>
                  </a:srgbClr>
                </a:solidFill>
                <a:latin typeface="SohoGothicPro-Light"/>
              </a:rPr>
              <a:t>Sûfî müelliflere yöneltilen eleştiriler: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mânâ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ile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rivâyet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edilmesi, </a:t>
            </a: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hadis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rivâyet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 ve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naklinde rüya, keşif ve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ilhâma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yer verilmesi, </a:t>
            </a: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hadislerin kendi anlayışları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doğrultusunda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te’vil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edilmesi</a:t>
            </a:r>
          </a:p>
        </p:txBody>
      </p:sp>
    </p:spTree>
    <p:extLst>
      <p:ext uri="{BB962C8B-B14F-4D97-AF65-F5344CB8AC3E}">
        <p14:creationId xmlns:p14="http://schemas.microsoft.com/office/powerpoint/2010/main" val="30195266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175</TotalTime>
  <Words>2583</Words>
  <Application>Microsoft Office PowerPoint</Application>
  <PresentationFormat>Geniş ekran</PresentationFormat>
  <Paragraphs>207</Paragraphs>
  <Slides>58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58</vt:i4>
      </vt:variant>
    </vt:vector>
  </HeadingPairs>
  <TitlesOfParts>
    <vt:vector size="65" baseType="lpstr">
      <vt:lpstr>Arial</vt:lpstr>
      <vt:lpstr>Calibri</vt:lpstr>
      <vt:lpstr>Century Gothic</vt:lpstr>
      <vt:lpstr>SohoGothicPro-Light</vt:lpstr>
      <vt:lpstr>Times New Roman</vt:lpstr>
      <vt:lpstr>Wingdings 3</vt:lpstr>
      <vt:lpstr>İyon</vt:lpstr>
      <vt:lpstr>TASAVVUF I  VI. YARIYIL BAHAR DÖNEMİ</vt:lpstr>
      <vt:lpstr>TASAVVUF I 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Ruhbanlık ve tasavvuf bir midir?</vt:lpstr>
      <vt:lpstr>Ruhbanlık ve tasavvuf bir midir?</vt:lpstr>
      <vt:lpstr>Ruhbanlık ve tasavvuf bir midir?</vt:lpstr>
      <vt:lpstr>Ruhbanlık ve tasavvuf bir midir?</vt:lpstr>
      <vt:lpstr>Ruhbanlık ve tasavvuf bir midir?</vt:lpstr>
      <vt:lpstr>Ruhbanlık ve tasavvuf bir midir?</vt:lpstr>
      <vt:lpstr>Ruhbanlık ve tasavvuf bir midir?</vt:lpstr>
      <vt:lpstr>Ruhbanlık ve tasavvuf bir midir?</vt:lpstr>
      <vt:lpstr>Ruhbanlık ve tasavvuf bir midir?</vt:lpstr>
      <vt:lpstr>Ruhbanlık ve tasavvuf bir midir?</vt:lpstr>
      <vt:lpstr>Ruhbanlık ve tasavvuf bir midir?</vt:lpstr>
      <vt:lpstr>Ruhbanlık ve tasavvuf bir midir?</vt:lpstr>
      <vt:lpstr>Ruhbanlık ve tasavvuf bir midir?</vt:lpstr>
      <vt:lpstr>Ruhbanlık ve tasavvuf bir midir?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Tasavvufta akıl ve kalp ilişkisi hakkında neler söylenebilir?</vt:lpstr>
      <vt:lpstr>Tasavvufun diğer ilim dallarına göre geç teşekkül etmesinin sebepleri nelerdir?</vt:lpstr>
      <vt:lpstr>Tasavvufun diğer ilim dallarına göre geç teşekkül etmesinin sebepleri nelerdir?</vt:lpstr>
      <vt:lpstr>Tasavvufun diğer ilim dallarına göre geç teşekkül etmesinin sebepleri nelerdir?</vt:lpstr>
      <vt:lpstr>Tasavvufun diğer ilim dallarına göre geç teşekkül etmesinin sebepleri nelerdir?</vt:lpstr>
      <vt:lpstr>Tasavvufun diğer ilim dallarına göre geç teşekkül etmesinin sebepleri nelerdir?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akademisyen</cp:lastModifiedBy>
  <cp:revision>25</cp:revision>
  <dcterms:created xsi:type="dcterms:W3CDTF">2017-02-25T18:57:10Z</dcterms:created>
  <dcterms:modified xsi:type="dcterms:W3CDTF">2017-12-13T12:47:43Z</dcterms:modified>
</cp:coreProperties>
</file>