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1" r:id="rId2"/>
    <p:sldId id="410" r:id="rId3"/>
    <p:sldId id="451" r:id="rId4"/>
    <p:sldId id="452" r:id="rId5"/>
    <p:sldId id="453" r:id="rId6"/>
    <p:sldId id="454" r:id="rId7"/>
    <p:sldId id="455" r:id="rId8"/>
    <p:sldId id="456" r:id="rId9"/>
    <p:sldId id="457" r:id="rId10"/>
    <p:sldId id="458" r:id="rId11"/>
    <p:sldId id="459" r:id="rId12"/>
    <p:sldId id="460" r:id="rId13"/>
    <p:sldId id="461" r:id="rId14"/>
    <p:sldId id="462" r:id="rId15"/>
    <p:sldId id="463" r:id="rId16"/>
    <p:sldId id="464" r:id="rId17"/>
    <p:sldId id="465" r:id="rId18"/>
  </p:sldIdLst>
  <p:sldSz cx="9144000" cy="6858000" type="screen4x3"/>
  <p:notesSz cx="6819900" cy="99187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03" autoAdjust="0"/>
  </p:normalViewPr>
  <p:slideViewPr>
    <p:cSldViewPr>
      <p:cViewPr varScale="1">
        <p:scale>
          <a:sx n="80" d="100"/>
          <a:sy n="80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23.03.2020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566738" indent="-566738" algn="l" eaLnBrk="1" hangingPunct="1">
              <a:lnSpc>
                <a:spcPct val="100000"/>
              </a:lnSpc>
              <a:spcAft>
                <a:spcPct val="10000"/>
              </a:spcAft>
              <a:buFont typeface="Wingdings" pitchFamily="2" charset="2"/>
              <a:buNone/>
            </a:pPr>
            <a:endParaRPr lang="tr-TR" sz="20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D802-C834-41AA-B0CA-E59D3B1D97D4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C975-9942-4BD9-A3D5-E79312B6C033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B7E3-919D-4070-B231-4A038CC4B193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6E99-E087-4724-990A-F03084EE1D1D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B841-630C-41AD-896C-280DD1BBCF2C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D7727-EAC7-48EA-BD47-0BA5A361F64F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8390-3031-43A0-B2B4-0B5236D71348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5400-6EE3-403C-AA3E-BE1C7A1CB8C0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0EF9-CE12-4683-9E30-D1789FA466A3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256-BF2D-48B6-8E76-C7D9E47DB137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5C32-E703-421E-8DDF-6D680CD75505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538E-67D1-4FD9-9D01-175363B817D9}" type="datetime1">
              <a:rPr lang="tr-TR" smtClean="0"/>
              <a:pPr/>
              <a:t>23.03.2020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53C5F43-A354-497D-94C9-764B191F88EA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85794"/>
            <a:ext cx="7858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 412 </a:t>
            </a:r>
          </a:p>
          <a:p>
            <a:pPr algn="ctr"/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 Technology 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Security Governance 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7965822" y="6037012"/>
            <a:ext cx="1143008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714348" y="3357562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Week</a:t>
            </a:r>
            <a:r>
              <a:rPr lang="tr-TR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algn="ctr"/>
            <a:endParaRPr lang="tr-TR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358246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rebalancing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onditions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portfolios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change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ebalancing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portfolios should be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 of the normal procedure for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manag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ement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maybe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Changing business strategy of the company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Reorganization within the company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Changing availability of Portfolio Assets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35824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rebalancing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ortfolio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balancing is an optimization of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time,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funding,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go-live,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resource availability,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resource competencies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it is generally complex 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requires several iterations until optimality is obtained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358246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rebalancing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ebalancing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needed in regular intervals to ensure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Portfolio components stay relevant to the company’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business strategy 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Revised timelines as required by management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Company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rganization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Resource availability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Funding reallocation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35824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Portfolio governance refers to all policies and procedures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govern 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portfolio and its components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a higher level than projects and operations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roject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operations are guided by the portfolio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governance rules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Aside from general guidelines, some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guidelines would be specific for the portfolio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358246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portfolio manager must ensure that the portfolio 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Aligned with overall strategy, structure, and objectives of the company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sufficient resources and other assets assigned to each component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Being undertaken on time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Being undertaken within budget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Delivering or will eventually be able to deliver its intended benefits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358246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portfolio manager must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ensur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requests from the PM or Operations manager are being evaluated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approved/rejected on time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requests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maybe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Request for assets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Request for additional funding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Change Requests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Changes in scope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35824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portfolio manager must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ensur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no issue which cannot be handled by the assigned PM 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/her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current HR assets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In case the issue is beyond the PM’s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capability, then the portfolio manager needs to step in and facilitate resolution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35824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The idea of monitoring and control 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ensure that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different portfolio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components are running smoothly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not, be able to, detect the issue, 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address the root cause of the issue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includes internal communication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between the Portfolio Manager and his Project Managers and Operations Head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714546"/>
            <a:ext cx="8001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a collection of projects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operations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313186"/>
            <a:ext cx="6172800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16 Düz Ok Bağlayıcısı"/>
          <p:cNvCxnSpPr/>
          <p:nvPr/>
        </p:nvCxnSpPr>
        <p:spPr>
          <a:xfrm>
            <a:off x="5670764" y="2857496"/>
            <a:ext cx="1071570" cy="158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Metin kutusu"/>
          <p:cNvSpPr txBox="1"/>
          <p:nvPr/>
        </p:nvSpPr>
        <p:spPr>
          <a:xfrm>
            <a:off x="6786578" y="2500306"/>
            <a:ext cx="1357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Maybe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714546"/>
            <a:ext cx="8001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S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portfolios and operations require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Human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esources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Tools and applications (may be limited due to licensing restrictions)</a:t>
            </a: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Hardware (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ervers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network bandwidth, storage)</a:t>
            </a: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Funding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714546"/>
            <a:ext cx="821537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Q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uestions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that need to be answered by the 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manager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How do I assign resources across the different components in an optimized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manner?</a:t>
            </a: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How do I prioritize?</a:t>
            </a: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How do I measure the different components’ performance?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How should performance be reported?</a:t>
            </a: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How do I manage all these?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21537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IT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vs. IT Project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continuos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Project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distinct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start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099" y="2643182"/>
            <a:ext cx="4315437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4 Düz Ok Bağlayıcısı"/>
          <p:cNvCxnSpPr/>
          <p:nvPr/>
        </p:nvCxnSpPr>
        <p:spPr>
          <a:xfrm>
            <a:off x="5242136" y="4857760"/>
            <a:ext cx="1071570" cy="158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etin kutusu"/>
          <p:cNvSpPr txBox="1"/>
          <p:nvPr/>
        </p:nvSpPr>
        <p:spPr>
          <a:xfrm>
            <a:off x="6357950" y="4323594"/>
            <a:ext cx="2571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lifecycle</a:t>
            </a:r>
            <a:endParaRPr lang="tr-TR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215370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Planning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the first step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creation of a portfolio(s) and identifying their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the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identified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Portfolio name and description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Portfolio Manager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sub portfolios, projects, and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perations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--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Component Name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--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Component Manager 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--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Scope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--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Resources allocated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--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Tools and assets allocated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--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Estimate Duration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21537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Planning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Each portfolio component is planned accordingly, mapping their dependencies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(if any)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This may be done using a Gantt chart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864" y="2500306"/>
            <a:ext cx="834006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21537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communicating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Portfolios need to be measured in accordance with some metric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ascertain that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are doing well or not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the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can be: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% completion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SPI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indicating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delay or advancement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CPI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indicating cost overrun or delay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Financial indicator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Tactical indicator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s: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tactical indicator may not make much sense until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project goes live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	Can be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project goes live, as part of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turnover to operations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portfolio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030"/>
          <p:cNvSpPr txBox="1">
            <a:spLocks noChangeArrowheads="1"/>
          </p:cNvSpPr>
          <p:nvPr/>
        </p:nvSpPr>
        <p:spPr bwMode="auto">
          <a:xfrm>
            <a:off x="500034" y="552318"/>
            <a:ext cx="8215370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363538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Portfolio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communicating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In communicating results, it is important to identify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Stakeholder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Influence/Involvement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Stakeholder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the project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Regularity in communicating results</a:t>
            </a:r>
          </a:p>
          <a:p>
            <a:pPr>
              <a:spcBef>
                <a:spcPts val="600"/>
              </a:spcBef>
              <a:tabLst>
                <a:tab pos="363538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 of communication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3588</TotalTime>
  <Words>85</Words>
  <Application>Microsoft Office PowerPoint</Application>
  <PresentationFormat>Ekran Gösterisi (4:3)</PresentationFormat>
  <Paragraphs>143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646</cp:revision>
  <cp:lastPrinted>2020-03-19T15:11:18Z</cp:lastPrinted>
  <dcterms:created xsi:type="dcterms:W3CDTF">2019-09-07T19:50:14Z</dcterms:created>
  <dcterms:modified xsi:type="dcterms:W3CDTF">2020-03-22T22:05:52Z</dcterms:modified>
</cp:coreProperties>
</file>