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sz="3200" smtClean="0">
                <a:latin typeface="Comic Sans MS" pitchFamily="66" charset="0"/>
              </a:rPr>
              <a:t>İŞİTME KAYBI DERECESİNE GÖRE </a:t>
            </a:r>
            <a:endParaRPr lang="en-US" altLang="en-US" sz="3200" smtClean="0">
              <a:latin typeface="Comic Sans MS" pitchFamily="66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UYGUN EĞİTİM PROGRAMLARI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9577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en-US" sz="2800" smtClean="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içinde uygun oturma düzeni sağlanmalıdır.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ortamı çok gürültülü veya yankılı ise, işitme cihazı ve yardımcı işitme cihazı (FM sistem) önerilebilir.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Eğer uzman gerekli görürse, işitme kaybının konfigürasyonuna uygun işitme cihazı önerilebilir.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bilgilendirilmelidir.</a:t>
            </a:r>
          </a:p>
        </p:txBody>
      </p:sp>
      <p:sp>
        <p:nvSpPr>
          <p:cNvPr id="88067" name="Text Box 3"/>
          <p:cNvSpPr>
            <a:spLocks noGrp="1" noChangeArrowheads="1"/>
          </p:cNvSpPr>
          <p:nvPr>
            <p:ph type="title"/>
          </p:nvPr>
        </p:nvSpPr>
        <p:spPr>
          <a:xfrm>
            <a:off x="0" y="836613"/>
            <a:ext cx="8856663" cy="8509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16-25 dB Çok Hafif Derecede İşitme Kaybı</a:t>
            </a:r>
            <a:r>
              <a:rPr lang="tr-TR" sz="3600" dirty="0" smtClean="0">
                <a:latin typeface="Comic Sans MS" panose="030F0702030302020204" pitchFamily="66" charset="0"/>
              </a:rPr>
              <a:t/>
            </a:r>
            <a:br>
              <a:rPr lang="tr-TR" sz="3600" dirty="0" smtClean="0">
                <a:latin typeface="Comic Sans MS" panose="030F0702030302020204" pitchFamily="66" charset="0"/>
              </a:rPr>
            </a:br>
            <a:r>
              <a:rPr lang="tr-TR" sz="3600" dirty="0" smtClean="0">
                <a:latin typeface="Comic Sans MS" panose="030F0702030302020204" pitchFamily="66" charset="0"/>
              </a:rPr>
              <a:t/>
            </a:r>
            <a:br>
              <a:rPr lang="tr-TR" sz="3600" dirty="0" smtClean="0">
                <a:latin typeface="Comic Sans MS" panose="030F0702030302020204" pitchFamily="66" charset="0"/>
              </a:rPr>
            </a:br>
            <a:endParaRPr lang="tr-TR" sz="36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26-40 dB Hafif Derecede İşitme Kaybı</a:t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endParaRPr lang="tr-TR" sz="3600" u="sng" dirty="0" smtClean="0">
              <a:latin typeface="Comic Sans MS" panose="030F0702030302020204" pitchFamily="66" charset="0"/>
            </a:endParaRPr>
          </a:p>
        </p:txBody>
      </p:sp>
      <p:sp>
        <p:nvSpPr>
          <p:cNvPr id="93187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Sınıf içinde uygun oturma ve ışık düzeni sağlanmalıdır.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Özel eğitim ve dil gelişimi açısından değerlendirilmek üzere uygun merkezlere yönlendirilmelidir.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İşitme cihazından yararlanırlar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Gerekli görülürse yardımcı işitme cihazı da önerilir.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İşitsel becerilerin geliştirilmesi gerekir.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Dil ve kelime dağarcığı gelişimi uygun merkezler tarafından izlenmelidir.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Özel eğitim, konuşmayı okuma ve konuşma terapisi gerekebilir.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 bilgilendirilmelidir.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41-55 dB Orta Derecede İşitme Kaybı</a:t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r>
              <a:rPr lang="tr-TR" sz="3600" u="sng" dirty="0" smtClean="0">
                <a:latin typeface="Comic Sans MS" panose="030F0702030302020204" pitchFamily="66" charset="0"/>
              </a:rPr>
              <a:t/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endParaRPr lang="tr-TR" sz="3600" u="sng" dirty="0" smtClean="0">
              <a:latin typeface="Comic Sans MS" panose="030F0702030302020204" pitchFamily="66" charset="0"/>
            </a:endParaRPr>
          </a:p>
        </p:txBody>
      </p:sp>
      <p:sp>
        <p:nvSpPr>
          <p:cNvPr id="9421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856662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İşitme cihazı ve yardımcı işitme cihazı (FM sistem) uygulaması gerekir.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Dil gelişimi ve eğitimsel izlem için uygun olan özel eğitim merkezlerine yönlendirilmelidir.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İşitsel becerilerin gelişimini destekleyen özel eğitim programı ve konuşma terapisi gereklidir.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etkileri konusunda bilgilendirilmelidir.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56-70 dB Orta-İleri Derecede İşitme Kaybı</a:t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r>
              <a:rPr lang="tr-TR" sz="3600" u="sng" dirty="0" smtClean="0">
                <a:latin typeface="Comic Sans MS" panose="030F0702030302020204" pitchFamily="66" charset="0"/>
              </a:rPr>
              <a:t/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endParaRPr lang="tr-TR" sz="3600" u="sng" dirty="0" smtClean="0">
              <a:latin typeface="Comic Sans MS" panose="030F0702030302020204" pitchFamily="66" charset="0"/>
            </a:endParaRPr>
          </a:p>
        </p:txBody>
      </p:sp>
      <p:sp>
        <p:nvSpPr>
          <p:cNvPr id="9625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640763" cy="485298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endParaRPr lang="tr-TR" altLang="en-US" sz="240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İşitme cihazı ve gerekli durumlarda yardımcı işitme cihazı (FM sistem) uygulaması gerekir.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altLang="en-US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İşitsel becerilerin gelişimini destekleyen özel eğitim programı ve konuşma terapisi gereklidir.</a:t>
            </a:r>
          </a:p>
          <a:p>
            <a:pPr eaLnBrk="1" hangingPunct="1">
              <a:buFont typeface="Wingdings 3" pitchFamily="18" charset="2"/>
              <a:buNone/>
              <a:defRPr/>
            </a:pPr>
            <a:endParaRPr lang="tr-TR" altLang="en-US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Sınıf öğretmeni, işitme kaybının dil gelişimi ve öğrenme üzerine etkileri konusunda bilgilendirilmelidir.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92164" name="Text Box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11430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71-90 dB İleri Derecede İşitme Kaybı 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 smtClean="0"/>
          </a:p>
        </p:txBody>
      </p:sp>
      <p:sp>
        <p:nvSpPr>
          <p:cNvPr id="96261" name="Text Box 5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İşitme cihazı ve yardımcı işitme cihazı (FM sistem) uygulaması gerekir.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Gerekli durumlarda koklear implant için aday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Özel eğitim programlarında ağırlıklı olarak işitsel algı becerileri,  tüm dil becerileri, kavram gelişimi alanları desteklenmelidir.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Konuşma terapisi verilmelidir.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Özel eğitim uzmanlarının denetimi altında, bireysel ve grup eğitimi almalıdır.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Çocuğun gelişimine uygun olarak entegrasyon programlarına dahil edilmelidir.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93187" name="Text Box 3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91 dB/üzeri Çok İleri Derecede İşitme Kaybı </a:t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r>
              <a:rPr lang="tr-TR" sz="3600" u="sng" dirty="0" smtClean="0">
                <a:latin typeface="Comic Sans MS" panose="030F0702030302020204" pitchFamily="66" charset="0"/>
              </a:rPr>
              <a:t/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 smtClean="0"/>
          </a:p>
        </p:txBody>
      </p:sp>
      <p:sp>
        <p:nvSpPr>
          <p:cNvPr id="97284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64613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Koklear implant için aday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Özel eğitim programlarında ağırlıklı olarak işitsel algı ve tüm dil becerileri, kavram gelişimi   alanları desteklenmelidir.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Özel eğitim uzmanlarının denetimi altında, bireysel ve grup eğitimi almalıdır.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 İletişim becerilerini tam olarak kazanabilmesi için total iletişim yöntemleri (işitsel bilginin yanı sıra dudaktan okuma, konuşmayı okuma, gerekli durumlarda işaret dilinin kullanılması)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600" u="sng" dirty="0" smtClean="0">
                <a:latin typeface="Comic Sans MS" panose="030F0702030302020204" pitchFamily="66" charset="0"/>
              </a:rPr>
              <a:t>Tek Taraflı İşitme Kaybı </a:t>
            </a:r>
            <a:br>
              <a:rPr lang="tr-TR" sz="3600" u="sng" dirty="0" smtClean="0">
                <a:latin typeface="Comic Sans MS" panose="030F0702030302020204" pitchFamily="66" charset="0"/>
              </a:rPr>
            </a:br>
            <a:endParaRPr lang="tr-TR" sz="3600" u="sng" dirty="0" smtClean="0">
              <a:latin typeface="Comic Sans MS" panose="030F0702030302020204" pitchFamily="66" charset="0"/>
            </a:endParaRPr>
          </a:p>
        </p:txBody>
      </p:sp>
      <p:sp>
        <p:nvSpPr>
          <p:cNvPr id="98307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içinde uygun oturma ve ışık düzeni sağlanmalıdır.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Özel hazırlanmış işitme cihazları (CROS) kullanılabilir.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içinde yardımcı işitme cihazı (FM sistem) önerilebilir.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Eğitimsel takip önemlidir.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etkileri konusunda bilgilendirilmelidir.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661</Words>
  <Application>Microsoft Office PowerPoint</Application>
  <PresentationFormat>Ekran Gösterisi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Ofis Teması</vt:lpstr>
      <vt:lpstr>Grafik</vt:lpstr>
      <vt:lpstr>İŞİTME ENGELLİ ÇOCUKLAR CGL413 Çocuk Gelişimi Yrd. Doç. Suna YILMAZ</vt:lpstr>
      <vt:lpstr>İŞİTME KAYBI DERECESİNE GÖRE </vt:lpstr>
      <vt:lpstr> 16-25 dB Çok Hafif Derecede İşitme Kaybı  </vt:lpstr>
      <vt:lpstr> 26-40 dB Hafif Derecede İşitme Kaybı </vt:lpstr>
      <vt:lpstr> 41-55 dB Orta Derecede İşitme Kaybı  </vt:lpstr>
      <vt:lpstr> 56-70 dB Orta-İleri Derecede İşitme Kaybı  </vt:lpstr>
      <vt:lpstr> 71-90 dB İleri Derecede İşitme Kaybı   </vt:lpstr>
      <vt:lpstr> 91 dB/üzeri Çok İleri Derecede İşitme Kaybı    </vt:lpstr>
      <vt:lpstr> Tek Taraflı İşitme Kaybı  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13</cp:revision>
  <dcterms:created xsi:type="dcterms:W3CDTF">2019-03-14T14:20:54Z</dcterms:created>
  <dcterms:modified xsi:type="dcterms:W3CDTF">2019-03-14T14:46:42Z</dcterms:modified>
</cp:coreProperties>
</file>