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AB977-F39B-438D-8E23-BED0B0615218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58DE-E567-465E-81D7-BD0AD4D2AC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DA323-654F-4E02-A79F-52BB0FDE7B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F0FC-BC6F-4581-A34E-6949D18B6C0D}" type="datetimeFigureOut">
              <a:rPr lang="tr-TR" smtClean="0"/>
              <a:pPr/>
              <a:t>14.03.2019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6391-7DD1-4ACF-8F14-709FBED98B7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8229600" cy="3222625"/>
          </a:xfrm>
        </p:spPr>
        <p:txBody>
          <a:bodyPr/>
          <a:lstStyle/>
          <a:p>
            <a:pPr eaLnBrk="1" hangingPunct="1"/>
            <a:r>
              <a:rPr lang="tr-TR" altLang="en-US" sz="4000" smtClean="0">
                <a:latin typeface="Verdana" pitchFamily="34" charset="0"/>
              </a:rPr>
              <a:t>İŞİTME ENGELLİ ÇOCUKLAR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CGL413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Çocuk Gelişimi</a:t>
            </a:r>
            <a:br>
              <a:rPr lang="tr-TR" altLang="en-US" sz="4000" smtClean="0">
                <a:latin typeface="Verdana" pitchFamily="34" charset="0"/>
              </a:rPr>
            </a:br>
            <a:r>
              <a:rPr lang="tr-TR" altLang="en-US" sz="4000" smtClean="0">
                <a:latin typeface="Verdana" pitchFamily="34" charset="0"/>
              </a:rPr>
              <a:t>Yrd. Doç. Suna YILMAZ</a:t>
            </a:r>
          </a:p>
        </p:txBody>
      </p:sp>
      <p:pic>
        <p:nvPicPr>
          <p:cNvPr id="10243" name="Picture 22" descr="MCj0428425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32363" y="4292600"/>
            <a:ext cx="1905000" cy="1689100"/>
          </a:xfrm>
        </p:spPr>
      </p:pic>
      <p:pic>
        <p:nvPicPr>
          <p:cNvPr id="10244" name="Picture 31" descr="MCj0345327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75463" y="4149725"/>
            <a:ext cx="1776412" cy="1820863"/>
          </a:xfrm>
        </p:spPr>
      </p:pic>
      <p:graphicFrame>
        <p:nvGraphicFramePr>
          <p:cNvPr id="10245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3933825"/>
          <a:ext cx="4035425" cy="2189163"/>
        </p:xfrm>
        <a:graphic>
          <a:graphicData uri="http://schemas.openxmlformats.org/presentationml/2006/ole">
            <p:oleObj spid="_x0000_s1026" name="Grafik" r:id="rId5" imgW="4038735" imgH="2190642" progId="MSGraph.Chart.8">
              <p:embed followColorScheme="full"/>
            </p:oleObj>
          </a:graphicData>
        </a:graphic>
      </p:graphicFrame>
      <p:pic>
        <p:nvPicPr>
          <p:cNvPr id="10246" name="Picture 35" descr="MPj04230320000[1]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/>
          <a:srcRect/>
          <a:stretch>
            <a:fillRect/>
          </a:stretch>
        </p:blipFill>
        <p:spPr>
          <a:xfrm>
            <a:off x="250825" y="3860800"/>
            <a:ext cx="4321175" cy="266382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İçerik Yer Tutucusu 5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r>
              <a:rPr lang="tr-TR" altLang="en-US" sz="1600" smtClean="0">
                <a:latin typeface="Comic Sans MS" pitchFamily="66" charset="0"/>
              </a:rPr>
              <a:t>Peckham CS, Hearing Impairment in Childhood, British Medical Bulletin, 1986</a:t>
            </a:r>
          </a:p>
          <a:p>
            <a:r>
              <a:rPr lang="tr-TR" altLang="tr-TR" sz="1600" smtClean="0">
                <a:latin typeface="Comic Sans MS" pitchFamily="66" charset="0"/>
              </a:rPr>
              <a:t>Clark JG. Uses and abuses of hearing loss classification. </a:t>
            </a:r>
            <a:r>
              <a:rPr lang="tr-TR" altLang="tr-TR" sz="1600" i="1" smtClean="0">
                <a:latin typeface="Comic Sans MS" pitchFamily="66" charset="0"/>
              </a:rPr>
              <a:t>Asha. </a:t>
            </a:r>
            <a:r>
              <a:rPr lang="tr-TR" altLang="tr-TR" sz="1600" smtClean="0">
                <a:latin typeface="Comic Sans MS" pitchFamily="66" charset="0"/>
              </a:rPr>
              <a:t>Jul 1981;23(7):493-500.</a:t>
            </a:r>
          </a:p>
          <a:p>
            <a:r>
              <a:rPr lang="tr-TR" altLang="tr-TR" sz="1600" smtClean="0">
                <a:latin typeface="Comic Sans MS" pitchFamily="66" charset="0"/>
              </a:rPr>
              <a:t>Eisen, M. D. &amp; Ryugo, D. K. (2007). Hearing molecules: Contributions from genetic deafness. </a:t>
            </a:r>
            <a:r>
              <a:rPr lang="tr-TR" altLang="tr-TR" sz="1600" i="1" smtClean="0">
                <a:latin typeface="Comic Sans MS" pitchFamily="66" charset="0"/>
              </a:rPr>
              <a:t>Cellular and Molecular Life Sciences, 64</a:t>
            </a:r>
            <a:r>
              <a:rPr lang="tr-TR" altLang="tr-TR" sz="1600" smtClean="0">
                <a:latin typeface="Comic Sans MS" pitchFamily="66" charset="0"/>
              </a:rPr>
              <a:t>(5)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566-580.Eisen, Ryugo 2007.</a:t>
            </a:r>
          </a:p>
          <a:p>
            <a:r>
              <a:rPr lang="tr-TR" altLang="tr-TR" sz="1600" smtClean="0">
                <a:latin typeface="Comic Sans MS" pitchFamily="66" charset="0"/>
              </a:rPr>
              <a:t>Nance, W.&amp; Dodson, K. (2007). 2007 Marion Downs lecture part 1: How can newborn hearing screening be improved? </a:t>
            </a:r>
            <a:r>
              <a:rPr lang="tr-TR" altLang="tr-TR" sz="1600" i="1" smtClean="0">
                <a:latin typeface="Comic Sans MS" pitchFamily="66" charset="0"/>
              </a:rPr>
              <a:t>Audiology Today, 19</a:t>
            </a:r>
            <a:r>
              <a:rPr lang="tr-TR" altLang="tr-TR" sz="1600" smtClean="0">
                <a:latin typeface="Comic Sans MS" pitchFamily="66" charset="0"/>
              </a:rPr>
              <a:t>(4)</a:t>
            </a:r>
            <a:r>
              <a:rPr lang="tr-TR" altLang="tr-TR" sz="1600" i="1" smtClean="0">
                <a:latin typeface="Comic Sans MS" pitchFamily="66" charset="0"/>
              </a:rPr>
              <a:t>, </a:t>
            </a:r>
            <a:r>
              <a:rPr lang="tr-TR" altLang="tr-TR" sz="1600" smtClean="0">
                <a:latin typeface="Comic Sans MS" pitchFamily="66" charset="0"/>
              </a:rPr>
              <a:t>15-19.</a:t>
            </a:r>
          </a:p>
          <a:p>
            <a:r>
              <a:rPr lang="tr-TR" altLang="tr-TR" sz="1600" smtClean="0">
                <a:latin typeface="Comic Sans MS" pitchFamily="66" charset="0"/>
              </a:rPr>
              <a:t>Yenidoğan İşitme Taraması Eğitim Kitabı, T.C. Sağlık Bakanlığı, </a:t>
            </a:r>
            <a:r>
              <a:rPr lang="tr-TR" altLang="tr-TR" sz="1600" b="1" smtClean="0">
                <a:latin typeface="Comic Sans MS" pitchFamily="66" charset="0"/>
              </a:rPr>
              <a:t> </a:t>
            </a:r>
            <a:r>
              <a:rPr lang="tr-TR" altLang="tr-TR" sz="1600" smtClean="0">
                <a:latin typeface="Comic Sans MS" pitchFamily="66" charset="0"/>
              </a:rPr>
              <a:t>Başbakanlık Özürlüler İdaresi Başkanlığı, Dokuz Eylül, Gazi, Hacettepe ve Marmara Üniversiteleri, 2006.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 0-5 years, McCormick, B., Taylor and Francis, 1988</a:t>
            </a:r>
          </a:p>
          <a:p>
            <a:r>
              <a:rPr lang="tr-TR" altLang="tr-TR" sz="1600" smtClean="0">
                <a:latin typeface="Comic Sans MS" pitchFamily="66" charset="0"/>
              </a:rPr>
              <a:t>Pediatric audiology: Diagnosis, Technology, and Management. Madell, J.R., &amp; Flexer, C.,2008 New York: Thieme.</a:t>
            </a:r>
          </a:p>
          <a:p>
            <a:r>
              <a:rPr lang="tr-TR" altLang="tr-TR" sz="1600" smtClean="0">
                <a:latin typeface="Comic Sans MS" pitchFamily="66" charset="0"/>
              </a:rPr>
              <a:t>Behavioral evaluation of hearing in infants and young children, Madell, J.R., Thieme, 1998</a:t>
            </a:r>
          </a:p>
          <a:p>
            <a:r>
              <a:rPr lang="tr-TR" altLang="tr-TR" sz="1600" smtClean="0">
                <a:latin typeface="Comic Sans MS" pitchFamily="66" charset="0"/>
              </a:rPr>
              <a:t>Mynders JM. How hearing aids work. Goldenberg RA, ed. Hearing Aids. 1st ed. Philadelphia: Lippincott-Raven; 1996 p:117-140.</a:t>
            </a:r>
          </a:p>
          <a:p>
            <a:r>
              <a:rPr lang="tr-TR" altLang="tr-TR" sz="1600" smtClean="0">
                <a:latin typeface="Comic Sans MS" pitchFamily="66" charset="0"/>
              </a:rPr>
              <a:t>Kim HH, Barrs MD. Hearing aids: a review of what’s new. Otolaryngol Head Neck Surgery 2006;131:1043-50.</a:t>
            </a:r>
          </a:p>
          <a:p>
            <a:r>
              <a:rPr lang="tr-TR" altLang="tr-TR" sz="1600" smtClean="0">
                <a:latin typeface="Comic Sans MS" pitchFamily="66" charset="0"/>
              </a:rPr>
              <a:t>Suna Tokgöz-Yılmaz, Ahmet Ataş. İşitme Cihazlarında Teknolojik Gelişmeler. N Tan Ergin (Ed.), Kulak Burun Boğaz Hastalıklarında İleri Teknoloji. İstanbul: Amerikan Hastanesi Yayınları 201; (20): ss.48-68. </a:t>
            </a:r>
          </a:p>
          <a:p>
            <a:endParaRPr lang="tr-TR" altLang="tr-TR" sz="1600" smtClean="0">
              <a:latin typeface="Comic Sans MS" pitchFamily="66" charset="0"/>
            </a:endParaRPr>
          </a:p>
          <a:p>
            <a:endParaRPr lang="tr-TR" altLang="tr-TR" sz="1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sz="3200" smtClean="0">
                <a:latin typeface="Comic Sans MS" pitchFamily="66" charset="0"/>
              </a:rPr>
              <a:t>İŞİTME KAYBI DERECESİNE GÖRE </a:t>
            </a:r>
            <a:endParaRPr lang="en-US" altLang="en-US" sz="3200" smtClean="0">
              <a:latin typeface="Comic Sans MS" pitchFamily="66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UYGUN EĞİTİM PROGRAMLARI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9577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en-US" sz="280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içinde uygun oturma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ortamı çok gürültülü veya yankılı ise, işitme cihazı ve yardımcı işitme cihazı (FM sistem)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Eğer uzman gerekli görürse, işitme kaybının konfigürasyonuna uygun işitme cihazı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bilgilendirilmelidir.</a:t>
            </a:r>
          </a:p>
        </p:txBody>
      </p:sp>
      <p:sp>
        <p:nvSpPr>
          <p:cNvPr id="88067" name="Text Box 3"/>
          <p:cNvSpPr>
            <a:spLocks noGrp="1" noChangeArrowheads="1"/>
          </p:cNvSpPr>
          <p:nvPr>
            <p:ph type="title"/>
          </p:nvPr>
        </p:nvSpPr>
        <p:spPr>
          <a:xfrm>
            <a:off x="0" y="836613"/>
            <a:ext cx="8856663" cy="8509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16-25 dB Çok Hafif Derecede İşitme Kaybı</a:t>
            </a:r>
            <a:r>
              <a:rPr lang="tr-TR" sz="3600" dirty="0" smtClean="0">
                <a:latin typeface="Comic Sans MS" panose="030F0702030302020204" pitchFamily="66" charset="0"/>
              </a:rPr>
              <a:t/>
            </a:r>
            <a:br>
              <a:rPr lang="tr-TR" sz="3600" dirty="0" smtClean="0">
                <a:latin typeface="Comic Sans MS" panose="030F0702030302020204" pitchFamily="66" charset="0"/>
              </a:rPr>
            </a:br>
            <a:r>
              <a:rPr lang="tr-TR" sz="3600" dirty="0" smtClean="0">
                <a:latin typeface="Comic Sans MS" panose="030F0702030302020204" pitchFamily="66" charset="0"/>
              </a:rPr>
              <a:t/>
            </a:r>
            <a:br>
              <a:rPr lang="tr-TR" sz="3600" dirty="0" smtClean="0">
                <a:latin typeface="Comic Sans MS" panose="030F0702030302020204" pitchFamily="66" charset="0"/>
              </a:rPr>
            </a:br>
            <a:endParaRPr lang="tr-TR" sz="36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26-40 dB Hafif Derecede İşitme Kaybı</a:t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endParaRPr lang="tr-TR" sz="3600" u="sng" dirty="0" smtClean="0">
              <a:latin typeface="Comic Sans MS" panose="030F0702030302020204" pitchFamily="66" charset="0"/>
            </a:endParaRPr>
          </a:p>
        </p:txBody>
      </p:sp>
      <p:sp>
        <p:nvSpPr>
          <p:cNvPr id="93187" name="Text Box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Sınıf içinde uygun oturma ve ışık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Özel eğitim ve dil gelişimi açısından değerlendirilmek üzere uygun merkezlere yönlendirilmelidir.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İşitme cihazından yararlanırlar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Gerekli görülürse yardımcı işitme cihazı da önerilir.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İşitsel becerilerin geliştirilmesi gerekir.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Dil ve kelime dağarcığı gelişimi uygun merkezler tarafından izlenmelidir.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Özel eğitim, konuşmayı okuma ve konuşma terapisi gerekebilir.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400" smtClean="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 bilgilendirilmelidir.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41-55 dB Orta Derecede İşitme Kaybı</a:t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r>
              <a:rPr lang="tr-TR" sz="3600" u="sng" dirty="0" smtClean="0">
                <a:latin typeface="Comic Sans MS" panose="030F0702030302020204" pitchFamily="66" charset="0"/>
              </a:rPr>
              <a:t/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endParaRPr lang="tr-TR" sz="3600" u="sng" dirty="0" smtClean="0">
              <a:latin typeface="Comic Sans MS" panose="030F0702030302020204" pitchFamily="66" charset="0"/>
            </a:endParaRPr>
          </a:p>
        </p:txBody>
      </p:sp>
      <p:sp>
        <p:nvSpPr>
          <p:cNvPr id="9421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856662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İşitme cihazı ve yardımcı işitme cihazı (FM sistem) uygulaması gerekir.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Dil gelişimi ve eğitimsel izlem için uygun olan özel eğitim merkezlerine yönlendirilmelidir.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İşitsel becerilerin gelişimini destekleyen özel eğitim programı ve konuşma terapisi gereklidir.</a:t>
            </a:r>
          </a:p>
          <a:p>
            <a:pPr eaLnBrk="1" hangingPunct="1">
              <a:lnSpc>
                <a:spcPct val="80000"/>
              </a:lnSpc>
            </a:pPr>
            <a:endParaRPr lang="tr-TR" altLang="en-US" sz="2800" smtClean="0">
              <a:solidFill>
                <a:srgbClr val="00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56-70 dB Orta-İleri Derecede İşitme Kaybı</a:t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r>
              <a:rPr lang="tr-TR" sz="3600" u="sng" dirty="0" smtClean="0">
                <a:latin typeface="Comic Sans MS" panose="030F0702030302020204" pitchFamily="66" charset="0"/>
              </a:rPr>
              <a:t/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endParaRPr lang="tr-TR" sz="3600" u="sng" dirty="0" smtClean="0">
              <a:latin typeface="Comic Sans MS" panose="030F0702030302020204" pitchFamily="66" charset="0"/>
            </a:endParaRPr>
          </a:p>
        </p:txBody>
      </p:sp>
      <p:sp>
        <p:nvSpPr>
          <p:cNvPr id="9625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8529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tr-TR" altLang="en-US" sz="24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İşitme cihazı ve gerekli durumlarda yardımcı işitme cihazı (FM sistem) uygulaması gerekir.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tr-TR" altLang="en-US" sz="2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İşitsel becerilerin gelişimini destekleyen özel eğitim programı ve konuşma terapisi gereklidir.</a:t>
            </a:r>
          </a:p>
          <a:p>
            <a:pPr eaLnBrk="1" hangingPunct="1">
              <a:buFont typeface="Wingdings 3" pitchFamily="18" charset="2"/>
              <a:buNone/>
              <a:defRPr/>
            </a:pPr>
            <a:endParaRPr lang="tr-TR" altLang="en-US" sz="2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tr-TR" alt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2164" name="Text Box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71-90 dB İleri Derecede İşitme Kaybı 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 smtClean="0"/>
          </a:p>
        </p:txBody>
      </p:sp>
      <p:sp>
        <p:nvSpPr>
          <p:cNvPr id="96261" name="Text Box 5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İşitme cihazı ve yardımcı işitme cihazı (FM sistem) uygulaması gerekir.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Gerekli durumlarda koklear implant için aday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Özel eğitim programlarında ağırlıklı olarak işitsel algı becerileri,  tüm dil becerileri, kavram gelişimi alanları desteklenmelidir.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Konuşma terapisi verilmelidir.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Özel eğitim uzmanlarının denetimi altında, bireysel ve grup eğitimi almalıdır.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Çocuğun gelişimine uygun olarak entegrasyon programlarına dahil edilmelidir.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93187" name="Text Box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91 dB/üzeri Çok İleri Derecede İşitme Kaybı </a:t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r>
              <a:rPr lang="tr-TR" sz="3600" u="sng" dirty="0" smtClean="0">
                <a:latin typeface="Comic Sans MS" panose="030F0702030302020204" pitchFamily="66" charset="0"/>
              </a:rPr>
              <a:t/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 smtClean="0"/>
          </a:p>
        </p:txBody>
      </p:sp>
      <p:sp>
        <p:nvSpPr>
          <p:cNvPr id="97284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64613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Koklear implant için aday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Özel eğitim programlarında ağırlıklı olarak işitsel algı ve tüm dil becerileri, kavram gelişimi   alanları desteklenmelidir.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Özel eğitim uzmanlarının denetimi altında, bireysel ve grup eğitimi almalıdır.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 İletişim becerilerini tam olarak kazanabilmesi için total iletişim yöntemleri (işitsel bilginin yanı sıra dudaktan okuma, konuşmayı okuma, gerekli durumlarda işaret dilinin kullanılması)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>
            <a:spLocks noGrp="1" noChangeArrowheads="1"/>
          </p:cNvSpPr>
          <p:nvPr>
            <p:ph type="title"/>
          </p:nvPr>
        </p:nvSpPr>
        <p:spPr>
          <a:solidFill>
            <a:schemeClr val="bg1">
              <a:alpha val="20000"/>
            </a:schemeClr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600" u="sng" dirty="0" smtClean="0">
                <a:latin typeface="Comic Sans MS" panose="030F0702030302020204" pitchFamily="66" charset="0"/>
              </a:rPr>
              <a:t>Tek Taraflı İşitme Kaybı </a:t>
            </a:r>
            <a:br>
              <a:rPr lang="tr-TR" sz="3600" u="sng" dirty="0" smtClean="0">
                <a:latin typeface="Comic Sans MS" panose="030F0702030302020204" pitchFamily="66" charset="0"/>
              </a:rPr>
            </a:br>
            <a:endParaRPr lang="tr-TR" sz="3600" u="sng" dirty="0" smtClean="0">
              <a:latin typeface="Comic Sans MS" panose="030F0702030302020204" pitchFamily="66" charset="0"/>
            </a:endParaRPr>
          </a:p>
        </p:txBody>
      </p:sp>
      <p:sp>
        <p:nvSpPr>
          <p:cNvPr id="9830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259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içinde uygun oturma ve ışık düzeni sağlanmalıdır.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Özel hazırlanmış işitme cihazları (CROS) kullanılabilir.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içinde yardımcı işitme cihazı (FM sistem) önerilebilir.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Eğitimsel takip önemlidir.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800" smtClean="0">
                <a:solidFill>
                  <a:srgbClr val="000000"/>
                </a:solidFill>
                <a:latin typeface="Comic Sans MS" pitchFamily="66" charset="0"/>
              </a:rPr>
              <a:t>Sınıf öğretmeni, işitme kaybının dil gelişimi ve öğrenme üzerine etkileri konusunda bilgilendirilmelidir.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661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Ofis Teması</vt:lpstr>
      <vt:lpstr>Grafik</vt:lpstr>
      <vt:lpstr>İŞİTME ENGELLİ ÇOCUKLAR CGL413 Çocuk Gelişimi Yrd. Doç. Suna YILMAZ</vt:lpstr>
      <vt:lpstr>İŞİTME KAYBI DERECESİNE GÖRE </vt:lpstr>
      <vt:lpstr> 16-25 dB Çok Hafif Derecede İşitme Kaybı  </vt:lpstr>
      <vt:lpstr> 26-40 dB Hafif Derecede İşitme Kaybı </vt:lpstr>
      <vt:lpstr> 41-55 dB Orta Derecede İşitme Kaybı  </vt:lpstr>
      <vt:lpstr> 56-70 dB Orta-İleri Derecede İşitme Kaybı  </vt:lpstr>
      <vt:lpstr> 71-90 dB İleri Derecede İşitme Kaybı   </vt:lpstr>
      <vt:lpstr> 91 dB/üzeri Çok İleri Derecede İşitme Kaybı    </vt:lpstr>
      <vt:lpstr> Tek Taraflı İşitme Kaybı  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İŞİTME ENGELLİ ÇOCUKLAR CGL413 Çocuk Gelişimi Yrd. Doç. Suna YILMAZ</dc:title>
  <dc:creator>Sb</dc:creator>
  <cp:lastModifiedBy>Sb</cp:lastModifiedBy>
  <cp:revision>13</cp:revision>
  <dcterms:created xsi:type="dcterms:W3CDTF">2019-03-14T14:20:54Z</dcterms:created>
  <dcterms:modified xsi:type="dcterms:W3CDTF">2019-03-14T14:46:42Z</dcterms:modified>
</cp:coreProperties>
</file>