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showGuides="1">
      <p:cViewPr varScale="1">
        <p:scale>
          <a:sx n="76" d="100"/>
          <a:sy n="76" d="100"/>
        </p:scale>
        <p:origin x="126" y="7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02FA6982-931D-432F-BA3D-ED875CCF6AD5}" type="datetimeFigureOut">
              <a:rPr lang="tr-TR" smtClean="0"/>
              <a:t>12.05.2020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98D231D-EFDC-44F2-89C3-1928E3BAEDD9}" type="slidenum">
              <a:rPr lang="tr-TR" smtClean="0"/>
              <a:t>‹#›</a:t>
            </a:fld>
            <a:endParaRPr lang="tr-TR"/>
          </a:p>
        </p:txBody>
      </p:sp>
    </p:spTree>
    <p:extLst>
      <p:ext uri="{BB962C8B-B14F-4D97-AF65-F5344CB8AC3E}">
        <p14:creationId xmlns:p14="http://schemas.microsoft.com/office/powerpoint/2010/main" val="1247911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2FA6982-931D-432F-BA3D-ED875CCF6AD5}" type="datetimeFigureOut">
              <a:rPr lang="tr-TR" smtClean="0"/>
              <a:t>12.05.2020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98D231D-EFDC-44F2-89C3-1928E3BAEDD9}" type="slidenum">
              <a:rPr lang="tr-TR" smtClean="0"/>
              <a:t>‹#›</a:t>
            </a:fld>
            <a:endParaRPr lang="tr-TR"/>
          </a:p>
        </p:txBody>
      </p:sp>
    </p:spTree>
    <p:extLst>
      <p:ext uri="{BB962C8B-B14F-4D97-AF65-F5344CB8AC3E}">
        <p14:creationId xmlns:p14="http://schemas.microsoft.com/office/powerpoint/2010/main" val="2935829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2FA6982-931D-432F-BA3D-ED875CCF6AD5}" type="datetimeFigureOut">
              <a:rPr lang="tr-TR" smtClean="0"/>
              <a:t>12.05.2020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98D231D-EFDC-44F2-89C3-1928E3BAEDD9}" type="slidenum">
              <a:rPr lang="tr-TR" smtClean="0"/>
              <a:t>‹#›</a:t>
            </a:fld>
            <a:endParaRPr lang="tr-TR"/>
          </a:p>
        </p:txBody>
      </p:sp>
    </p:spTree>
    <p:extLst>
      <p:ext uri="{BB962C8B-B14F-4D97-AF65-F5344CB8AC3E}">
        <p14:creationId xmlns:p14="http://schemas.microsoft.com/office/powerpoint/2010/main" val="754764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952419A-E2ED-4B5A-AF72-883525829D6E}" type="datetimeFigureOut">
              <a:rPr lang="tr-TR" smtClean="0"/>
              <a:t>12.05.2020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3D1C35C-83CC-4D59-9D0B-9568BEAE5D53}" type="slidenum">
              <a:rPr lang="tr-TR" smtClean="0"/>
              <a:t>‹#›</a:t>
            </a:fld>
            <a:endParaRPr lang="tr-TR"/>
          </a:p>
        </p:txBody>
      </p:sp>
      <p:sp>
        <p:nvSpPr>
          <p:cNvPr id="9" name="Title Placeholder 1"/>
          <p:cNvSpPr>
            <a:spLocks noGrp="1"/>
          </p:cNvSpPr>
          <p:nvPr>
            <p:ph type="title"/>
          </p:nvPr>
        </p:nvSpPr>
        <p:spPr>
          <a:xfrm>
            <a:off x="368300" y="228601"/>
            <a:ext cx="11455400" cy="1066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12" name="Content Placeholder 11"/>
          <p:cNvSpPr>
            <a:spLocks noGrp="1"/>
          </p:cNvSpPr>
          <p:nvPr>
            <p:ph sz="quarter" idx="13"/>
          </p:nvPr>
        </p:nvSpPr>
        <p:spPr>
          <a:xfrm>
            <a:off x="368300" y="1298448"/>
            <a:ext cx="5669280" cy="4937760"/>
          </a:xfrm>
        </p:spPr>
        <p:txBody>
          <a:bodyPr>
            <a:normAutofit/>
          </a:bodyPr>
          <a:lstStyle>
            <a:lvl1pPr>
              <a:defRPr sz="2000"/>
            </a:lvl1pPr>
            <a:lvl2pPr>
              <a:defRPr sz="1800"/>
            </a:lvl2pPr>
            <a:lvl3pPr>
              <a:defRPr sz="16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Content Placeholder 11"/>
          <p:cNvSpPr>
            <a:spLocks noGrp="1"/>
          </p:cNvSpPr>
          <p:nvPr>
            <p:ph sz="quarter" idx="14"/>
          </p:nvPr>
        </p:nvSpPr>
        <p:spPr>
          <a:xfrm>
            <a:off x="6154420" y="1298448"/>
            <a:ext cx="5669280" cy="4937760"/>
          </a:xfrm>
        </p:spPr>
        <p:txBody>
          <a:bodyPr>
            <a:normAutofit/>
          </a:bodyPr>
          <a:lstStyle>
            <a:lvl1pPr>
              <a:defRPr sz="2000"/>
            </a:lvl1pPr>
            <a:lvl2pPr>
              <a:defRPr sz="1800"/>
            </a:lvl2pPr>
            <a:lvl3pPr>
              <a:defRPr sz="16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3644678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952419A-E2ED-4B5A-AF72-883525829D6E}" type="datetimeFigureOut">
              <a:rPr lang="tr-TR" smtClean="0"/>
              <a:t>12.05.2020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D1C35C-83CC-4D59-9D0B-9568BEAE5D53}" type="slidenum">
              <a:rPr lang="tr-TR" smtClean="0"/>
              <a:t>‹#›</a:t>
            </a:fld>
            <a:endParaRPr lang="tr-TR"/>
          </a:p>
        </p:txBody>
      </p:sp>
      <p:sp>
        <p:nvSpPr>
          <p:cNvPr id="25" name="Title Placeholder 1"/>
          <p:cNvSpPr>
            <a:spLocks noGrp="1"/>
          </p:cNvSpPr>
          <p:nvPr>
            <p:ph type="title"/>
          </p:nvPr>
        </p:nvSpPr>
        <p:spPr>
          <a:xfrm>
            <a:off x="368300" y="228601"/>
            <a:ext cx="11455400" cy="1066801"/>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1" name="Content Placeholder 30"/>
          <p:cNvSpPr>
            <a:spLocks noGrp="1"/>
          </p:cNvSpPr>
          <p:nvPr>
            <p:ph sz="quarter" idx="13"/>
          </p:nvPr>
        </p:nvSpPr>
        <p:spPr>
          <a:xfrm>
            <a:off x="365760" y="1298448"/>
            <a:ext cx="11460480" cy="4937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3607799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2FA6982-931D-432F-BA3D-ED875CCF6AD5}" type="datetimeFigureOut">
              <a:rPr lang="tr-TR" smtClean="0"/>
              <a:t>12.05.2020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98D231D-EFDC-44F2-89C3-1928E3BAEDD9}" type="slidenum">
              <a:rPr lang="tr-TR" smtClean="0"/>
              <a:t>‹#›</a:t>
            </a:fld>
            <a:endParaRPr lang="tr-TR"/>
          </a:p>
        </p:txBody>
      </p:sp>
    </p:spTree>
    <p:extLst>
      <p:ext uri="{BB962C8B-B14F-4D97-AF65-F5344CB8AC3E}">
        <p14:creationId xmlns:p14="http://schemas.microsoft.com/office/powerpoint/2010/main" val="3473344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02FA6982-931D-432F-BA3D-ED875CCF6AD5}" type="datetimeFigureOut">
              <a:rPr lang="tr-TR" smtClean="0"/>
              <a:t>12.05.2020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98D231D-EFDC-44F2-89C3-1928E3BAEDD9}" type="slidenum">
              <a:rPr lang="tr-TR" smtClean="0"/>
              <a:t>‹#›</a:t>
            </a:fld>
            <a:endParaRPr lang="tr-TR"/>
          </a:p>
        </p:txBody>
      </p:sp>
    </p:spTree>
    <p:extLst>
      <p:ext uri="{BB962C8B-B14F-4D97-AF65-F5344CB8AC3E}">
        <p14:creationId xmlns:p14="http://schemas.microsoft.com/office/powerpoint/2010/main" val="3213586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2FA6982-931D-432F-BA3D-ED875CCF6AD5}" type="datetimeFigureOut">
              <a:rPr lang="tr-TR" smtClean="0"/>
              <a:t>12.05.2020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98D231D-EFDC-44F2-89C3-1928E3BAEDD9}" type="slidenum">
              <a:rPr lang="tr-TR" smtClean="0"/>
              <a:t>‹#›</a:t>
            </a:fld>
            <a:endParaRPr lang="tr-TR"/>
          </a:p>
        </p:txBody>
      </p:sp>
    </p:spTree>
    <p:extLst>
      <p:ext uri="{BB962C8B-B14F-4D97-AF65-F5344CB8AC3E}">
        <p14:creationId xmlns:p14="http://schemas.microsoft.com/office/powerpoint/2010/main" val="9745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2FA6982-931D-432F-BA3D-ED875CCF6AD5}" type="datetimeFigureOut">
              <a:rPr lang="tr-TR" smtClean="0"/>
              <a:t>12.05.2020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98D231D-EFDC-44F2-89C3-1928E3BAEDD9}" type="slidenum">
              <a:rPr lang="tr-TR" smtClean="0"/>
              <a:t>‹#›</a:t>
            </a:fld>
            <a:endParaRPr lang="tr-TR"/>
          </a:p>
        </p:txBody>
      </p:sp>
    </p:spTree>
    <p:extLst>
      <p:ext uri="{BB962C8B-B14F-4D97-AF65-F5344CB8AC3E}">
        <p14:creationId xmlns:p14="http://schemas.microsoft.com/office/powerpoint/2010/main" val="2546341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2FA6982-931D-432F-BA3D-ED875CCF6AD5}" type="datetimeFigureOut">
              <a:rPr lang="tr-TR" smtClean="0"/>
              <a:t>12.05.2020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98D231D-EFDC-44F2-89C3-1928E3BAEDD9}" type="slidenum">
              <a:rPr lang="tr-TR" smtClean="0"/>
              <a:t>‹#›</a:t>
            </a:fld>
            <a:endParaRPr lang="tr-TR"/>
          </a:p>
        </p:txBody>
      </p:sp>
    </p:spTree>
    <p:extLst>
      <p:ext uri="{BB962C8B-B14F-4D97-AF65-F5344CB8AC3E}">
        <p14:creationId xmlns:p14="http://schemas.microsoft.com/office/powerpoint/2010/main" val="103024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2FA6982-931D-432F-BA3D-ED875CCF6AD5}" type="datetimeFigureOut">
              <a:rPr lang="tr-TR" smtClean="0"/>
              <a:t>12.05.2020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98D231D-EFDC-44F2-89C3-1928E3BAEDD9}" type="slidenum">
              <a:rPr lang="tr-TR" smtClean="0"/>
              <a:t>‹#›</a:t>
            </a:fld>
            <a:endParaRPr lang="tr-TR"/>
          </a:p>
        </p:txBody>
      </p:sp>
    </p:spTree>
    <p:extLst>
      <p:ext uri="{BB962C8B-B14F-4D97-AF65-F5344CB8AC3E}">
        <p14:creationId xmlns:p14="http://schemas.microsoft.com/office/powerpoint/2010/main" val="4242214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2FA6982-931D-432F-BA3D-ED875CCF6AD5}" type="datetimeFigureOut">
              <a:rPr lang="tr-TR" smtClean="0"/>
              <a:t>12.05.2020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98D231D-EFDC-44F2-89C3-1928E3BAEDD9}" type="slidenum">
              <a:rPr lang="tr-TR" smtClean="0"/>
              <a:t>‹#›</a:t>
            </a:fld>
            <a:endParaRPr lang="tr-TR"/>
          </a:p>
        </p:txBody>
      </p:sp>
    </p:spTree>
    <p:extLst>
      <p:ext uri="{BB962C8B-B14F-4D97-AF65-F5344CB8AC3E}">
        <p14:creationId xmlns:p14="http://schemas.microsoft.com/office/powerpoint/2010/main" val="1545039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2FA6982-931D-432F-BA3D-ED875CCF6AD5}" type="datetimeFigureOut">
              <a:rPr lang="tr-TR" smtClean="0"/>
              <a:t>12.05.2020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98D231D-EFDC-44F2-89C3-1928E3BAEDD9}" type="slidenum">
              <a:rPr lang="tr-TR" smtClean="0"/>
              <a:t>‹#›</a:t>
            </a:fld>
            <a:endParaRPr lang="tr-TR"/>
          </a:p>
        </p:txBody>
      </p:sp>
    </p:spTree>
    <p:extLst>
      <p:ext uri="{BB962C8B-B14F-4D97-AF65-F5344CB8AC3E}">
        <p14:creationId xmlns:p14="http://schemas.microsoft.com/office/powerpoint/2010/main" val="3421540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FA6982-931D-432F-BA3D-ED875CCF6AD5}" type="datetimeFigureOut">
              <a:rPr lang="tr-TR" smtClean="0"/>
              <a:t>12.05.2020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8D231D-EFDC-44F2-89C3-1928E3BAEDD9}" type="slidenum">
              <a:rPr lang="tr-TR" smtClean="0"/>
              <a:t>‹#›</a:t>
            </a:fld>
            <a:endParaRPr lang="tr-TR"/>
          </a:p>
        </p:txBody>
      </p:sp>
    </p:spTree>
    <p:extLst>
      <p:ext uri="{BB962C8B-B14F-4D97-AF65-F5344CB8AC3E}">
        <p14:creationId xmlns:p14="http://schemas.microsoft.com/office/powerpoint/2010/main" val="163799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hyperlink" Target="http://www.troybio.com/images/Product_Images_BBL/SSAGAR-SFLEX.gif" TargetMode="External"/><Relationship Id="rId1" Type="http://schemas.openxmlformats.org/officeDocument/2006/relationships/slideLayout" Target="../slideLayouts/slideLayout12.xml"/><Relationship Id="rId6" Type="http://schemas.openxmlformats.org/officeDocument/2006/relationships/hyperlink" Target="http://www.troybio.com/images/Product_Images_BBL/CANDIDA.gif" TargetMode="External"/><Relationship Id="rId5" Type="http://schemas.openxmlformats.org/officeDocument/2006/relationships/image" Target="../media/image8.png"/><Relationship Id="rId4" Type="http://schemas.openxmlformats.org/officeDocument/2006/relationships/hyperlink" Target="http://www.troybio.com/images/Product_Images_BBL/TCBS-VCHO.gi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troybio.com/images/Product_Images_BBL/COCABLOOD-BFRAG01.gif" TargetMode="Externa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hyperlink" Target="http://www.troybio.com/images/Product_Images_BBL/COCANALAKE%20W-KV_PLEVI.gi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images.google.com/imgres?imgurl=http://www.ann-clinmicrob.com/content/figures/1476-0711-4-18-5.jpg&amp;imgrefurl=http://www.ann-clinmicrob.com/content/4/1/18/figure/F5&amp;h=336&amp;w=448&amp;sz=18&amp;hl=tr&amp;start=1&amp;um=1&amp;tbnid=kgsPf33r8C8TsM:&amp;tbnh=95&amp;tbnw=127&amp;prev=/images?q%3Dlowenstein-jensen%26svnum%3D10%26um%3D1%26hl%3Dtr%26rlz%3D1T4SUNA_en___TR217%26sa%3DN" TargetMode="External"/><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hyperlink" Target="http://www.remelinc.com/Images/Hurricane/MtuberLJMycobac.jp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upload.wikimedia.org/wikipedia/commons/c/cc/Streptococcal_hemolysis.jpg"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 Id="rId5" Type="http://schemas.openxmlformats.org/officeDocument/2006/relationships/image" Target="../media/image28.jpeg"/><Relationship Id="rId4" Type="http://schemas.openxmlformats.org/officeDocument/2006/relationships/hyperlink" Target="http://www.pathology.vcu.edu/education/cardio/images/2e-c.jp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2.jpeg"/><Relationship Id="rId2" Type="http://schemas.openxmlformats.org/officeDocument/2006/relationships/image" Target="../media/image29.jpeg"/><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hyperlink" Target="http://images.google.com/imgres?imgurl=http://www.ann-clinmicrob.com/content/figures/1476-0711-4-18-5.jpg&amp;imgrefurl=http://www.ann-clinmicrob.com/content/4/1/18/figure/F5&amp;h=336&amp;w=448&amp;sz=18&amp;hl=tr&amp;start=1&amp;um=1&amp;tbnid=kgsPf33r8C8TsM:&amp;tbnh=95&amp;tbnw=127&amp;prev=/images%3Fq%3Dlowenstein-jensen%26svnum%3D10%26um%3D1%26hl%3Dtr%26rlz%3D1T4SUNA_en___TR217%26sa%3DN" TargetMode="Externa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2.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www.bact.wisc.edu/themicrobialworld/mtbcolonies.jpg" TargetMode="External"/><Relationship Id="rId2" Type="http://schemas.openxmlformats.org/officeDocument/2006/relationships/image" Target="../media/image37.jpeg"/><Relationship Id="rId1" Type="http://schemas.openxmlformats.org/officeDocument/2006/relationships/slideLayout" Target="../slideLayouts/slideLayout13.xm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3.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hyperlink" Target="http://www.bmb.psu.edu/courses/micro106/insys/inhibit2.jpg" TargetMode="External"/><Relationship Id="rId2" Type="http://schemas.openxmlformats.org/officeDocument/2006/relationships/image" Target="../media/image57.jpeg"/><Relationship Id="rId1" Type="http://schemas.openxmlformats.org/officeDocument/2006/relationships/slideLayout" Target="../slideLayouts/slideLayout13.xml"/><Relationship Id="rId4" Type="http://schemas.openxmlformats.org/officeDocument/2006/relationships/image" Target="../media/image5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b="1" i="1" dirty="0" smtClean="0">
                <a:solidFill>
                  <a:srgbClr val="0000FF"/>
                </a:solidFill>
                <a:latin typeface="Arial Narrow" panose="020B0606020202030204" pitchFamily="34" charset="0"/>
              </a:rPr>
              <a:t>Bakterilerin Üremesi</a:t>
            </a:r>
            <a:endParaRPr lang="tr-TR" b="1" i="1" dirty="0">
              <a:solidFill>
                <a:srgbClr val="0000FF"/>
              </a:solidFill>
              <a:latin typeface="Arial Narrow" panose="020B0606020202030204" pitchFamily="34" charset="0"/>
            </a:endParaRPr>
          </a:p>
        </p:txBody>
      </p:sp>
      <p:sp>
        <p:nvSpPr>
          <p:cNvPr id="3" name="Alt Başlık 2"/>
          <p:cNvSpPr>
            <a:spLocks noGrp="1"/>
          </p:cNvSpPr>
          <p:nvPr>
            <p:ph type="subTitle" idx="1"/>
          </p:nvPr>
        </p:nvSpPr>
        <p:spPr>
          <a:xfrm>
            <a:off x="6672064" y="4725144"/>
            <a:ext cx="4605536" cy="532656"/>
          </a:xfrm>
        </p:spPr>
        <p:txBody>
          <a:bodyPr>
            <a:normAutofit/>
          </a:bodyPr>
          <a:lstStyle/>
          <a:p>
            <a:r>
              <a:rPr lang="tr-TR" sz="3000" b="1" i="1" dirty="0">
                <a:solidFill>
                  <a:srgbClr val="FF0000"/>
                </a:solidFill>
                <a:latin typeface="Arial Narrow" pitchFamily="34" charset="0"/>
              </a:rPr>
              <a:t>Prof. Dr. Mehmet KIYAN</a:t>
            </a:r>
          </a:p>
          <a:p>
            <a:endParaRPr lang="tr-TR" dirty="0"/>
          </a:p>
        </p:txBody>
      </p:sp>
      <p:pic>
        <p:nvPicPr>
          <p:cNvPr id="4" name="Picture 5" descr="http://arsiv.ankara.edu.tr/gorsel/dosya/1067241519ti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330200"/>
            <a:ext cx="1296987"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6566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ChangeArrowheads="1"/>
          </p:cNvSpPr>
          <p:nvPr>
            <p:ph type="title"/>
          </p:nvPr>
        </p:nvSpPr>
        <p:spPr>
          <a:xfrm>
            <a:off x="1775520" y="188640"/>
            <a:ext cx="8591550" cy="1066800"/>
          </a:xfrm>
        </p:spPr>
        <p:txBody>
          <a:bodyPr>
            <a:normAutofit fontScale="90000"/>
          </a:bodyPr>
          <a:lstStyle/>
          <a:p>
            <a:pPr algn="ctr" eaLnBrk="1" hangingPunct="1">
              <a:defRPr/>
            </a:pPr>
            <a:r>
              <a:rPr lang="tr-TR" altLang="tr-TR" sz="3600" b="1" i="1" dirty="0" err="1">
                <a:solidFill>
                  <a:srgbClr val="0000FF"/>
                </a:solidFill>
              </a:rPr>
              <a:t>Besiyerlerinin</a:t>
            </a:r>
            <a:r>
              <a:rPr lang="tr-TR" altLang="tr-TR" sz="3600" b="1" i="1" dirty="0">
                <a:solidFill>
                  <a:srgbClr val="0000FF"/>
                </a:solidFill>
              </a:rPr>
              <a:t> sınıflandırılması</a:t>
            </a:r>
            <a:r>
              <a:rPr lang="tr-TR" altLang="tr-TR" sz="3600" b="1" i="1" dirty="0"/>
              <a:t/>
            </a:r>
            <a:br>
              <a:rPr lang="tr-TR" altLang="tr-TR" sz="3600" b="1" i="1" dirty="0"/>
            </a:br>
            <a:r>
              <a:rPr lang="tr-TR" altLang="tr-TR" sz="3600" b="1" i="1" dirty="0">
                <a:solidFill>
                  <a:srgbClr val="FF0000"/>
                </a:solidFill>
              </a:rPr>
              <a:t> Özel amaçlı </a:t>
            </a:r>
            <a:r>
              <a:rPr lang="tr-TR" altLang="tr-TR" sz="3600" b="1" i="1" dirty="0" err="1">
                <a:solidFill>
                  <a:srgbClr val="FF0000"/>
                </a:solidFill>
              </a:rPr>
              <a:t>besiyerleri</a:t>
            </a:r>
            <a:r>
              <a:rPr lang="tr-TR" altLang="tr-TR" sz="3600" b="1" i="1" dirty="0">
                <a:solidFill>
                  <a:srgbClr val="FF0000"/>
                </a:solidFill>
              </a:rPr>
              <a:t> </a:t>
            </a:r>
          </a:p>
        </p:txBody>
      </p:sp>
      <p:sp>
        <p:nvSpPr>
          <p:cNvPr id="56325" name="Rectangle 5"/>
          <p:cNvSpPr>
            <a:spLocks noGrp="1" noChangeArrowheads="1"/>
          </p:cNvSpPr>
          <p:nvPr>
            <p:ph sz="quarter" idx="13"/>
          </p:nvPr>
        </p:nvSpPr>
        <p:spPr>
          <a:xfrm>
            <a:off x="1774825" y="1557338"/>
            <a:ext cx="4249738" cy="5041900"/>
          </a:xfrm>
          <a:prstGeom prst="rect">
            <a:avLst/>
          </a:prstGeom>
        </p:spPr>
        <p:txBody>
          <a:bodyPr>
            <a:normAutofit/>
          </a:bodyPr>
          <a:lstStyle/>
          <a:p>
            <a:pPr marL="381000" indent="-381000">
              <a:buNone/>
              <a:defRPr/>
            </a:pPr>
            <a:r>
              <a:rPr lang="tr-TR" altLang="tr-TR" sz="2700" b="1" i="1" dirty="0">
                <a:solidFill>
                  <a:srgbClr val="FF0000"/>
                </a:solidFill>
              </a:rPr>
              <a:t>1) </a:t>
            </a:r>
            <a:r>
              <a:rPr lang="tr-TR" altLang="tr-TR" sz="2700" b="1" i="1" dirty="0" err="1">
                <a:solidFill>
                  <a:srgbClr val="FF0000"/>
                </a:solidFill>
              </a:rPr>
              <a:t>Selektif</a:t>
            </a:r>
            <a:r>
              <a:rPr lang="tr-TR" altLang="tr-TR" sz="2700" b="1" i="1" dirty="0">
                <a:solidFill>
                  <a:srgbClr val="FF0000"/>
                </a:solidFill>
              </a:rPr>
              <a:t> </a:t>
            </a:r>
            <a:r>
              <a:rPr lang="tr-TR" altLang="tr-TR" sz="2700" b="1" i="1" dirty="0" err="1">
                <a:solidFill>
                  <a:srgbClr val="FF0000"/>
                </a:solidFill>
              </a:rPr>
              <a:t>besiyerleri</a:t>
            </a:r>
            <a:r>
              <a:rPr lang="tr-TR" altLang="tr-TR" sz="2700" b="1" i="1" dirty="0">
                <a:solidFill>
                  <a:srgbClr val="FF0000"/>
                </a:solidFill>
              </a:rPr>
              <a:t>:</a:t>
            </a:r>
          </a:p>
          <a:p>
            <a:pPr marL="381000" indent="-381000">
              <a:buNone/>
              <a:defRPr/>
            </a:pPr>
            <a:r>
              <a:rPr lang="tr-TR" altLang="tr-TR" sz="2400" b="1" i="1" dirty="0"/>
              <a:t>Belirli türdeki bir bakterinin</a:t>
            </a:r>
          </a:p>
          <a:p>
            <a:pPr marL="381000" indent="-381000">
              <a:buNone/>
              <a:defRPr/>
            </a:pPr>
            <a:r>
              <a:rPr lang="tr-TR" altLang="tr-TR" sz="2400" b="1" i="1" dirty="0"/>
              <a:t>üremesini kolaylaştırırken</a:t>
            </a:r>
          </a:p>
          <a:p>
            <a:pPr marL="381000" indent="-381000">
              <a:buNone/>
              <a:defRPr/>
            </a:pPr>
            <a:r>
              <a:rPr lang="tr-TR" altLang="tr-TR" sz="2400" b="1" i="1" dirty="0"/>
              <a:t>istenmeyen türlerin</a:t>
            </a:r>
          </a:p>
          <a:p>
            <a:pPr marL="381000" indent="-381000">
              <a:buNone/>
              <a:defRPr/>
            </a:pPr>
            <a:r>
              <a:rPr lang="tr-TR" altLang="tr-TR" sz="2400" b="1" i="1" dirty="0"/>
              <a:t>üremesini baskılayan</a:t>
            </a:r>
          </a:p>
          <a:p>
            <a:pPr marL="381000" indent="-381000">
              <a:buNone/>
              <a:defRPr/>
            </a:pPr>
            <a:r>
              <a:rPr lang="tr-TR" altLang="tr-TR" sz="2400" b="1" i="1" dirty="0" err="1"/>
              <a:t>besiyerleridir</a:t>
            </a:r>
            <a:r>
              <a:rPr lang="tr-TR" altLang="tr-TR" sz="2400" b="1" i="1" dirty="0"/>
              <a:t>. </a:t>
            </a:r>
          </a:p>
          <a:p>
            <a:pPr marL="381000" indent="-381000">
              <a:defRPr/>
            </a:pPr>
            <a:r>
              <a:rPr lang="tr-TR" altLang="tr-TR" b="1" i="1" dirty="0"/>
              <a:t>Bu tür </a:t>
            </a:r>
            <a:r>
              <a:rPr lang="tr-TR" altLang="tr-TR" b="1" i="1" dirty="0" err="1"/>
              <a:t>besiyerleri</a:t>
            </a:r>
            <a:r>
              <a:rPr lang="tr-TR" altLang="tr-TR" b="1" i="1" dirty="0"/>
              <a:t>, özellikle karışık bir floraya sahip   dışkı, tükürük, </a:t>
            </a:r>
            <a:r>
              <a:rPr lang="tr-TR" altLang="tr-TR" b="1" i="1" dirty="0" err="1"/>
              <a:t>abse</a:t>
            </a:r>
            <a:r>
              <a:rPr lang="tr-TR" altLang="tr-TR" b="1" i="1" dirty="0"/>
              <a:t>,      </a:t>
            </a:r>
            <a:r>
              <a:rPr lang="tr-TR" altLang="tr-TR" b="1" i="1" dirty="0" err="1"/>
              <a:t>eksuda</a:t>
            </a:r>
            <a:r>
              <a:rPr lang="tr-TR" altLang="tr-TR" b="1" i="1" dirty="0"/>
              <a:t> gibi klinik  örneklerden bulunan az sayıdaki patojen        bakterinin izolasyonu için   kullanılır.</a:t>
            </a:r>
          </a:p>
        </p:txBody>
      </p:sp>
      <p:sp>
        <p:nvSpPr>
          <p:cNvPr id="56326" name="Rectangle 6"/>
          <p:cNvSpPr>
            <a:spLocks noGrp="1" noChangeArrowheads="1"/>
          </p:cNvSpPr>
          <p:nvPr>
            <p:ph sz="quarter" idx="14"/>
          </p:nvPr>
        </p:nvSpPr>
        <p:spPr>
          <a:xfrm>
            <a:off x="5951985" y="1557338"/>
            <a:ext cx="4465191" cy="2735758"/>
          </a:xfrm>
          <a:prstGeom prst="rect">
            <a:avLst/>
          </a:prstGeom>
        </p:spPr>
        <p:txBody>
          <a:bodyPr/>
          <a:lstStyle/>
          <a:p>
            <a:pPr eaLnBrk="1" hangingPunct="1">
              <a:lnSpc>
                <a:spcPct val="90000"/>
              </a:lnSpc>
              <a:buFont typeface="Wingdings" pitchFamily="2" charset="2"/>
              <a:buNone/>
              <a:defRPr/>
            </a:pPr>
            <a:r>
              <a:rPr lang="tr-TR" altLang="tr-TR" sz="2700" b="1" i="1" dirty="0">
                <a:solidFill>
                  <a:srgbClr val="FF0000"/>
                </a:solidFill>
              </a:rPr>
              <a:t>2) Ayırt edici </a:t>
            </a:r>
            <a:r>
              <a:rPr lang="tr-TR" altLang="tr-TR" sz="2700" b="1" i="1" dirty="0" err="1">
                <a:solidFill>
                  <a:srgbClr val="FF0000"/>
                </a:solidFill>
              </a:rPr>
              <a:t>besiyerleri</a:t>
            </a:r>
            <a:r>
              <a:rPr lang="tr-TR" altLang="tr-TR" sz="2700" b="1" i="1" dirty="0">
                <a:solidFill>
                  <a:srgbClr val="FF0000"/>
                </a:solidFill>
              </a:rPr>
              <a:t>: </a:t>
            </a:r>
          </a:p>
          <a:p>
            <a:pPr eaLnBrk="1" hangingPunct="1">
              <a:lnSpc>
                <a:spcPct val="90000"/>
              </a:lnSpc>
              <a:defRPr/>
            </a:pPr>
            <a:r>
              <a:rPr lang="tr-TR" altLang="tr-TR" b="1" i="1" dirty="0"/>
              <a:t>Çeşitli bakterilerin ayırt edici özelliklerini incelemek amacıyla kullanılırlar. </a:t>
            </a:r>
          </a:p>
          <a:p>
            <a:pPr eaLnBrk="1" hangingPunct="1">
              <a:lnSpc>
                <a:spcPct val="90000"/>
              </a:lnSpc>
              <a:defRPr/>
            </a:pPr>
            <a:r>
              <a:rPr lang="tr-TR" altLang="tr-TR" b="1" i="1" dirty="0"/>
              <a:t>En yaygın kullanılan ayırt edici </a:t>
            </a:r>
            <a:r>
              <a:rPr lang="tr-TR" altLang="tr-TR" b="1" i="1" dirty="0" err="1"/>
              <a:t>besiyerlerinden</a:t>
            </a:r>
            <a:r>
              <a:rPr lang="tr-TR" altLang="tr-TR" b="1" i="1" dirty="0"/>
              <a:t> birisi olan kanlı </a:t>
            </a:r>
            <a:r>
              <a:rPr lang="tr-TR" altLang="tr-TR" b="1" i="1" dirty="0" err="1"/>
              <a:t>agar</a:t>
            </a:r>
            <a:r>
              <a:rPr lang="tr-TR" altLang="tr-TR" b="1" i="1" dirty="0"/>
              <a:t>, birçok bakteri için uygun üreme ortamı oluşturur. </a:t>
            </a:r>
            <a:endParaRPr lang="tr-TR" altLang="tr-TR" dirty="0"/>
          </a:p>
        </p:txBody>
      </p:sp>
      <p:pic>
        <p:nvPicPr>
          <p:cNvPr id="60421" name="Picture 7" descr="MSA"/>
          <p:cNvPicPr>
            <a:picLocks noChangeAspect="1" noChangeArrowheads="1"/>
          </p:cNvPicPr>
          <p:nvPr/>
        </p:nvPicPr>
        <p:blipFill>
          <a:blip r:embed="rId2">
            <a:extLst>
              <a:ext uri="{28A0092B-C50C-407E-A947-70E740481C1C}">
                <a14:useLocalDpi xmlns:a14="http://schemas.microsoft.com/office/drawing/2010/main" val="0"/>
              </a:ext>
            </a:extLst>
          </a:blip>
          <a:srcRect b="6270"/>
          <a:stretch>
            <a:fillRect/>
          </a:stretch>
        </p:blipFill>
        <p:spPr bwMode="auto">
          <a:xfrm>
            <a:off x="8183564" y="4437064"/>
            <a:ext cx="2376487" cy="221773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0422" name="Picture 8" descr="Coliforms (purple) growing on differential m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2613" y="4437063"/>
            <a:ext cx="2305050" cy="22034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968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defRPr/>
            </a:pPr>
            <a:r>
              <a:rPr lang="tr-TR" altLang="tr-TR" b="1" i="1" dirty="0" smtClean="0">
                <a:solidFill>
                  <a:srgbClr val="FF0000"/>
                </a:solidFill>
              </a:rPr>
              <a:t>Seçici </a:t>
            </a:r>
            <a:r>
              <a:rPr lang="tr-TR" altLang="tr-TR" b="1" i="1" dirty="0" err="1" smtClean="0">
                <a:solidFill>
                  <a:srgbClr val="FF0000"/>
                </a:solidFill>
              </a:rPr>
              <a:t>besiyeri</a:t>
            </a:r>
            <a:endParaRPr lang="tr-TR" altLang="tr-TR" b="1" i="1" dirty="0" smtClean="0">
              <a:solidFill>
                <a:srgbClr val="FF0000"/>
              </a:solidFill>
            </a:endParaRPr>
          </a:p>
        </p:txBody>
      </p:sp>
      <p:sp>
        <p:nvSpPr>
          <p:cNvPr id="122883" name="Rectangle 3"/>
          <p:cNvSpPr>
            <a:spLocks noGrp="1" noChangeArrowheads="1"/>
          </p:cNvSpPr>
          <p:nvPr>
            <p:ph sz="quarter" idx="13"/>
          </p:nvPr>
        </p:nvSpPr>
        <p:spPr>
          <a:xfrm>
            <a:off x="1631950" y="1988841"/>
            <a:ext cx="3455988" cy="3672185"/>
          </a:xfrm>
          <a:prstGeom prst="rect">
            <a:avLst/>
          </a:prstGeom>
        </p:spPr>
        <p:txBody>
          <a:bodyPr/>
          <a:lstStyle/>
          <a:p>
            <a:pPr eaLnBrk="1" hangingPunct="1">
              <a:lnSpc>
                <a:spcPct val="80000"/>
              </a:lnSpc>
              <a:buFont typeface="Wingdings" pitchFamily="2" charset="2"/>
              <a:buNone/>
              <a:defRPr/>
            </a:pPr>
            <a:r>
              <a:rPr lang="tr-TR" altLang="tr-TR" sz="2000" b="1" i="1" dirty="0" err="1"/>
              <a:t>Sodium</a:t>
            </a:r>
            <a:r>
              <a:rPr lang="tr-TR" altLang="tr-TR" sz="2000" b="1" i="1" dirty="0"/>
              <a:t> </a:t>
            </a:r>
            <a:r>
              <a:rPr lang="tr-TR" altLang="tr-TR" sz="2000" b="1" i="1" dirty="0" err="1"/>
              <a:t>thiosulfate</a:t>
            </a:r>
            <a:r>
              <a:rPr lang="tr-TR" altLang="tr-TR" sz="2000" b="1" i="1" dirty="0"/>
              <a:t>, </a:t>
            </a:r>
          </a:p>
          <a:p>
            <a:pPr eaLnBrk="1" hangingPunct="1">
              <a:lnSpc>
                <a:spcPct val="80000"/>
              </a:lnSpc>
              <a:buFont typeface="Wingdings" pitchFamily="2" charset="2"/>
              <a:buNone/>
              <a:defRPr/>
            </a:pPr>
            <a:r>
              <a:rPr lang="tr-TR" altLang="tr-TR" sz="2000" b="1" i="1" dirty="0" err="1"/>
              <a:t>Ferric</a:t>
            </a:r>
            <a:r>
              <a:rPr lang="tr-TR" altLang="tr-TR" sz="2000" b="1" i="1" dirty="0"/>
              <a:t> </a:t>
            </a:r>
            <a:r>
              <a:rPr lang="tr-TR" altLang="tr-TR" sz="2000" b="1" i="1" dirty="0" err="1"/>
              <a:t>ammonium</a:t>
            </a:r>
            <a:r>
              <a:rPr lang="tr-TR" altLang="tr-TR" sz="2000" b="1" i="1" dirty="0"/>
              <a:t> </a:t>
            </a:r>
            <a:r>
              <a:rPr lang="tr-TR" altLang="tr-TR" sz="2000" b="1" i="1" dirty="0" err="1"/>
              <a:t>citrate</a:t>
            </a:r>
            <a:r>
              <a:rPr lang="tr-TR" altLang="tr-TR" sz="2000" b="1" i="1" dirty="0"/>
              <a:t> </a:t>
            </a:r>
          </a:p>
          <a:p>
            <a:pPr eaLnBrk="1" hangingPunct="1">
              <a:lnSpc>
                <a:spcPct val="80000"/>
              </a:lnSpc>
              <a:buFont typeface="Wingdings" pitchFamily="2" charset="2"/>
              <a:buNone/>
              <a:defRPr/>
            </a:pPr>
            <a:r>
              <a:rPr lang="tr-TR" altLang="tr-TR" sz="2000" b="1" i="1" dirty="0"/>
              <a:t>ve </a:t>
            </a:r>
            <a:r>
              <a:rPr lang="tr-TR" altLang="tr-TR" sz="2000" b="1" i="1" dirty="0" err="1"/>
              <a:t>Sodium</a:t>
            </a:r>
            <a:r>
              <a:rPr lang="tr-TR" altLang="tr-TR" sz="2000" b="1" i="1" dirty="0"/>
              <a:t> </a:t>
            </a:r>
            <a:r>
              <a:rPr lang="tr-TR" altLang="tr-TR" sz="2000" b="1" i="1" dirty="0" err="1"/>
              <a:t>deoxycholate</a:t>
            </a:r>
            <a:r>
              <a:rPr lang="tr-TR" altLang="tr-TR" sz="2000" b="1" i="1" dirty="0"/>
              <a:t> </a:t>
            </a:r>
          </a:p>
          <a:p>
            <a:pPr eaLnBrk="1" hangingPunct="1">
              <a:lnSpc>
                <a:spcPct val="80000"/>
              </a:lnSpc>
              <a:buFont typeface="Wingdings" pitchFamily="2" charset="2"/>
              <a:buNone/>
              <a:defRPr/>
            </a:pPr>
            <a:r>
              <a:rPr lang="tr-TR" altLang="tr-TR" sz="2000" b="1" i="1" dirty="0"/>
              <a:t>ile zenginleştirilmiş </a:t>
            </a:r>
            <a:r>
              <a:rPr lang="tr-TR" altLang="tr-TR" sz="2000" b="1" i="1" dirty="0" err="1"/>
              <a:t>Xylose</a:t>
            </a:r>
            <a:endParaRPr lang="tr-TR" altLang="tr-TR" sz="2000" b="1" i="1" dirty="0"/>
          </a:p>
          <a:p>
            <a:pPr eaLnBrk="1" hangingPunct="1">
              <a:lnSpc>
                <a:spcPct val="80000"/>
              </a:lnSpc>
              <a:buFont typeface="Wingdings" pitchFamily="2" charset="2"/>
              <a:buNone/>
              <a:defRPr/>
            </a:pPr>
            <a:r>
              <a:rPr lang="tr-TR" altLang="tr-TR" sz="2000" b="1" i="1" dirty="0" err="1"/>
              <a:t>Lysine</a:t>
            </a:r>
            <a:r>
              <a:rPr lang="tr-TR" altLang="tr-TR" sz="2000" b="1" i="1" dirty="0"/>
              <a:t> (XL) </a:t>
            </a:r>
            <a:r>
              <a:rPr lang="tr-TR" altLang="tr-TR" sz="2000" b="1" i="1" dirty="0" err="1"/>
              <a:t>agar</a:t>
            </a:r>
            <a:r>
              <a:rPr lang="tr-TR" altLang="tr-TR" sz="2000" b="1" i="1" dirty="0"/>
              <a:t> </a:t>
            </a:r>
          </a:p>
          <a:p>
            <a:pPr eaLnBrk="1" hangingPunct="1">
              <a:lnSpc>
                <a:spcPct val="80000"/>
              </a:lnSpc>
              <a:buFont typeface="Wingdings" pitchFamily="2" charset="2"/>
              <a:buNone/>
              <a:defRPr/>
            </a:pPr>
            <a:r>
              <a:rPr lang="tr-TR" altLang="tr-TR" sz="2000" b="1" i="1" dirty="0" err="1"/>
              <a:t>besiyerinde</a:t>
            </a:r>
            <a:r>
              <a:rPr lang="tr-TR" altLang="tr-TR" sz="2000" b="1" i="1" dirty="0"/>
              <a:t> </a:t>
            </a:r>
            <a:r>
              <a:rPr lang="tr-TR" altLang="tr-TR" sz="2000" b="1" i="1" dirty="0" err="1"/>
              <a:t>Salmonella</a:t>
            </a:r>
            <a:r>
              <a:rPr lang="tr-TR" altLang="tr-TR" sz="2000" b="1" i="1" dirty="0"/>
              <a:t> sp.</a:t>
            </a:r>
          </a:p>
          <a:p>
            <a:pPr eaLnBrk="1" hangingPunct="1">
              <a:lnSpc>
                <a:spcPct val="80000"/>
              </a:lnSpc>
              <a:buFont typeface="Wingdings" pitchFamily="2" charset="2"/>
              <a:buNone/>
              <a:defRPr/>
            </a:pPr>
            <a:r>
              <a:rPr lang="tr-TR" altLang="tr-TR" sz="2000" b="1" i="1" dirty="0"/>
              <a:t>24 saatlik kültür kültürü</a:t>
            </a:r>
            <a:r>
              <a:rPr lang="tr-TR" altLang="tr-TR" sz="1800" b="1" i="1" dirty="0"/>
              <a:t> </a:t>
            </a:r>
          </a:p>
        </p:txBody>
      </p:sp>
      <p:pic>
        <p:nvPicPr>
          <p:cNvPr id="61444" name="Picture 5" descr="Salmone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3808" y="404665"/>
            <a:ext cx="5246688" cy="615729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702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normAutofit fontScale="90000"/>
          </a:bodyPr>
          <a:lstStyle/>
          <a:p>
            <a:pPr algn="ctr" eaLnBrk="1" hangingPunct="1">
              <a:defRPr/>
            </a:pPr>
            <a:r>
              <a:rPr lang="tr-TR" altLang="tr-TR" sz="4000" b="1" i="1" dirty="0">
                <a:solidFill>
                  <a:srgbClr val="0000FF"/>
                </a:solidFill>
              </a:rPr>
              <a:t>Seçici </a:t>
            </a:r>
            <a:r>
              <a:rPr lang="tr-TR" altLang="tr-TR" sz="4000" b="1" i="1" dirty="0" err="1">
                <a:solidFill>
                  <a:srgbClr val="0000FF"/>
                </a:solidFill>
              </a:rPr>
              <a:t>besiyerleri</a:t>
            </a:r>
            <a:r>
              <a:rPr lang="tr-TR" altLang="tr-TR" sz="4000" b="1" i="1" dirty="0">
                <a:solidFill>
                  <a:srgbClr val="0000FF"/>
                </a:solidFill>
              </a:rPr>
              <a:t> </a:t>
            </a:r>
            <a:br>
              <a:rPr lang="tr-TR" altLang="tr-TR" sz="4000" b="1" i="1" dirty="0">
                <a:solidFill>
                  <a:srgbClr val="0000FF"/>
                </a:solidFill>
              </a:rPr>
            </a:br>
            <a:r>
              <a:rPr lang="tr-TR" altLang="tr-TR" sz="4000" b="1" i="1" dirty="0">
                <a:solidFill>
                  <a:srgbClr val="FF0000"/>
                </a:solidFill>
              </a:rPr>
              <a:t>(</a:t>
            </a:r>
            <a:r>
              <a:rPr lang="tr-TR" altLang="tr-TR" sz="4000" b="1" i="1" dirty="0" err="1">
                <a:solidFill>
                  <a:srgbClr val="FF0000"/>
                </a:solidFill>
              </a:rPr>
              <a:t>Salmonella</a:t>
            </a:r>
            <a:r>
              <a:rPr lang="tr-TR" altLang="tr-TR" sz="4000" b="1" i="1" dirty="0">
                <a:solidFill>
                  <a:srgbClr val="FF0000"/>
                </a:solidFill>
              </a:rPr>
              <a:t> ve </a:t>
            </a:r>
            <a:r>
              <a:rPr lang="tr-TR" altLang="tr-TR" sz="4000" b="1" i="1" dirty="0" err="1">
                <a:solidFill>
                  <a:srgbClr val="FF0000"/>
                </a:solidFill>
              </a:rPr>
              <a:t>Shigella</a:t>
            </a:r>
            <a:r>
              <a:rPr lang="tr-TR" altLang="tr-TR" sz="4000" b="1" i="1" dirty="0">
                <a:solidFill>
                  <a:srgbClr val="FF0000"/>
                </a:solidFill>
              </a:rPr>
              <a:t> </a:t>
            </a:r>
            <a:r>
              <a:rPr lang="tr-TR" altLang="tr-TR" sz="4000" b="1" i="1" dirty="0" err="1">
                <a:solidFill>
                  <a:srgbClr val="FF0000"/>
                </a:solidFill>
              </a:rPr>
              <a:t>spp</a:t>
            </a:r>
            <a:r>
              <a:rPr lang="tr-TR" altLang="tr-TR" sz="4000" b="1" i="1" dirty="0">
                <a:solidFill>
                  <a:srgbClr val="FF0000"/>
                </a:solidFill>
              </a:rPr>
              <a:t>.)</a:t>
            </a:r>
          </a:p>
        </p:txBody>
      </p:sp>
      <p:pic>
        <p:nvPicPr>
          <p:cNvPr id="62468" name="Picture 6" descr="salmonella"/>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1703388" y="2549526"/>
            <a:ext cx="3429000" cy="34004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2467" name="Picture 5" descr="Shigella5media"/>
          <p:cNvPicPr>
            <a:picLocks noChangeAspect="1" noChangeArrowheads="1"/>
          </p:cNvPicPr>
          <p:nvPr/>
        </p:nvPicPr>
        <p:blipFill>
          <a:blip r:embed="rId3">
            <a:extLst>
              <a:ext uri="{28A0092B-C50C-407E-A947-70E740481C1C}">
                <a14:useLocalDpi xmlns:a14="http://schemas.microsoft.com/office/drawing/2010/main" val="0"/>
              </a:ext>
            </a:extLst>
          </a:blip>
          <a:srcRect t="3059"/>
          <a:stretch>
            <a:fillRect/>
          </a:stretch>
        </p:blipFill>
        <p:spPr bwMode="auto">
          <a:xfrm>
            <a:off x="5303839" y="1700214"/>
            <a:ext cx="5113337" cy="49688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05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Grp="1" noChangeArrowheads="1"/>
          </p:cNvSpPr>
          <p:nvPr>
            <p:ph type="title"/>
          </p:nvPr>
        </p:nvSpPr>
        <p:spPr/>
        <p:txBody>
          <a:bodyPr>
            <a:normAutofit fontScale="90000"/>
          </a:bodyPr>
          <a:lstStyle/>
          <a:p>
            <a:pPr algn="ctr" eaLnBrk="1" hangingPunct="1">
              <a:defRPr/>
            </a:pPr>
            <a:r>
              <a:rPr lang="tr-TR" altLang="tr-TR" sz="3600" b="1" i="1" dirty="0" err="1">
                <a:solidFill>
                  <a:srgbClr val="0000FF"/>
                </a:solidFill>
              </a:rPr>
              <a:t>Besiyerlerinin</a:t>
            </a:r>
            <a:r>
              <a:rPr lang="tr-TR" altLang="tr-TR" sz="3600" b="1" i="1" dirty="0">
                <a:solidFill>
                  <a:srgbClr val="0000FF"/>
                </a:solidFill>
              </a:rPr>
              <a:t> sınıflandırılması</a:t>
            </a:r>
            <a:r>
              <a:rPr lang="tr-TR" altLang="tr-TR" sz="3600" b="1" i="1" dirty="0"/>
              <a:t/>
            </a:r>
            <a:br>
              <a:rPr lang="tr-TR" altLang="tr-TR" sz="3600" b="1" i="1" dirty="0"/>
            </a:br>
            <a:r>
              <a:rPr lang="tr-TR" altLang="tr-TR" sz="3600" b="1" i="1" dirty="0">
                <a:solidFill>
                  <a:srgbClr val="FF0000"/>
                </a:solidFill>
              </a:rPr>
              <a:t> Özel amaçlı </a:t>
            </a:r>
            <a:r>
              <a:rPr lang="tr-TR" altLang="tr-TR" sz="3600" b="1" i="1" dirty="0" err="1">
                <a:solidFill>
                  <a:srgbClr val="FF0000"/>
                </a:solidFill>
              </a:rPr>
              <a:t>besiyerleri</a:t>
            </a:r>
            <a:endParaRPr lang="tr-TR" altLang="tr-TR" sz="3600" b="1" i="1" dirty="0">
              <a:solidFill>
                <a:srgbClr val="FF0000"/>
              </a:solidFill>
            </a:endParaRPr>
          </a:p>
        </p:txBody>
      </p:sp>
      <p:sp>
        <p:nvSpPr>
          <p:cNvPr id="60421" name="Rectangle 5"/>
          <p:cNvSpPr>
            <a:spLocks noGrp="1" noChangeArrowheads="1"/>
          </p:cNvSpPr>
          <p:nvPr>
            <p:ph sz="quarter" idx="13"/>
          </p:nvPr>
        </p:nvSpPr>
        <p:spPr>
          <a:xfrm>
            <a:off x="1775520" y="1557338"/>
            <a:ext cx="4104456" cy="3600450"/>
          </a:xfrm>
          <a:prstGeom prst="rect">
            <a:avLst/>
          </a:prstGeom>
        </p:spPr>
        <p:txBody>
          <a:bodyPr/>
          <a:lstStyle/>
          <a:p>
            <a:pPr eaLnBrk="1" hangingPunct="1">
              <a:lnSpc>
                <a:spcPct val="90000"/>
              </a:lnSpc>
              <a:buFont typeface="Wingdings" pitchFamily="2" charset="2"/>
              <a:buNone/>
              <a:defRPr/>
            </a:pPr>
            <a:r>
              <a:rPr lang="tr-TR" altLang="tr-TR" b="1" i="1" dirty="0" smtClean="0">
                <a:solidFill>
                  <a:srgbClr val="FF0000"/>
                </a:solidFill>
              </a:rPr>
              <a:t>3) </a:t>
            </a:r>
            <a:r>
              <a:rPr lang="tr-TR" altLang="tr-TR" b="1" i="1" dirty="0" err="1" smtClean="0">
                <a:solidFill>
                  <a:srgbClr val="FF0000"/>
                </a:solidFill>
              </a:rPr>
              <a:t>Selektif</a:t>
            </a:r>
            <a:r>
              <a:rPr lang="tr-TR" altLang="tr-TR" b="1" i="1" dirty="0" smtClean="0">
                <a:solidFill>
                  <a:srgbClr val="FF0000"/>
                </a:solidFill>
              </a:rPr>
              <a:t> ve ayırt edici </a:t>
            </a:r>
            <a:r>
              <a:rPr lang="tr-TR" altLang="tr-TR" b="1" i="1" dirty="0" err="1" smtClean="0">
                <a:solidFill>
                  <a:srgbClr val="FF0000"/>
                </a:solidFill>
              </a:rPr>
              <a:t>besiyerleri</a:t>
            </a:r>
            <a:r>
              <a:rPr lang="tr-TR" altLang="tr-TR" b="1" i="1" dirty="0" smtClean="0">
                <a:solidFill>
                  <a:srgbClr val="FF0000"/>
                </a:solidFill>
              </a:rPr>
              <a:t>:</a:t>
            </a:r>
          </a:p>
          <a:p>
            <a:pPr eaLnBrk="1" hangingPunct="1">
              <a:lnSpc>
                <a:spcPct val="90000"/>
              </a:lnSpc>
              <a:defRPr/>
            </a:pPr>
            <a:r>
              <a:rPr lang="tr-TR" altLang="tr-TR" b="1" i="1" dirty="0"/>
              <a:t>Bazı </a:t>
            </a:r>
            <a:r>
              <a:rPr lang="tr-TR" altLang="tr-TR" b="1" i="1" dirty="0" err="1"/>
              <a:t>besiyerleri</a:t>
            </a:r>
            <a:r>
              <a:rPr lang="tr-TR" altLang="tr-TR" b="1" i="1" dirty="0"/>
              <a:t> hem </a:t>
            </a:r>
            <a:r>
              <a:rPr lang="tr-TR" altLang="tr-TR" b="1" i="1" dirty="0" err="1"/>
              <a:t>selektif</a:t>
            </a:r>
            <a:r>
              <a:rPr lang="tr-TR" altLang="tr-TR" b="1" i="1" dirty="0"/>
              <a:t> </a:t>
            </a:r>
            <a:r>
              <a:rPr lang="tr-TR" altLang="tr-TR" b="1" i="1" dirty="0" err="1"/>
              <a:t>hemde</a:t>
            </a:r>
            <a:r>
              <a:rPr lang="tr-TR" altLang="tr-TR" b="1" i="1" dirty="0"/>
              <a:t> ayırt edici özellik taşıyabilir. </a:t>
            </a:r>
          </a:p>
          <a:p>
            <a:pPr eaLnBrk="1" hangingPunct="1">
              <a:lnSpc>
                <a:spcPct val="90000"/>
              </a:lnSpc>
              <a:defRPr/>
            </a:pPr>
            <a:r>
              <a:rPr lang="tr-TR" altLang="tr-TR" b="1" i="1" dirty="0"/>
              <a:t>Bakterilerin </a:t>
            </a:r>
            <a:r>
              <a:rPr lang="tr-TR" altLang="tr-TR" b="1" i="1" dirty="0" err="1"/>
              <a:t>idantifikasyonu</a:t>
            </a:r>
            <a:r>
              <a:rPr lang="tr-TR" altLang="tr-TR" b="1" i="1" dirty="0"/>
              <a:t> amacıyla, biyokimyasal özelliklerini incelemek için kullanılan </a:t>
            </a:r>
            <a:r>
              <a:rPr lang="tr-TR" altLang="tr-TR" b="1" i="1" dirty="0" err="1"/>
              <a:t>besiyerleri</a:t>
            </a:r>
            <a:r>
              <a:rPr lang="tr-TR" altLang="tr-TR" b="1" i="1" dirty="0"/>
              <a:t> ayırt edici veya </a:t>
            </a:r>
            <a:r>
              <a:rPr lang="tr-TR" altLang="tr-TR" b="1" i="1" dirty="0" err="1"/>
              <a:t>selektif</a:t>
            </a:r>
            <a:r>
              <a:rPr lang="tr-TR" altLang="tr-TR" b="1" i="1" dirty="0"/>
              <a:t> / ayırt edici özellik taşır.</a:t>
            </a:r>
          </a:p>
        </p:txBody>
      </p:sp>
      <p:sp>
        <p:nvSpPr>
          <p:cNvPr id="60422" name="Rectangle 6"/>
          <p:cNvSpPr>
            <a:spLocks noGrp="1" noChangeArrowheads="1"/>
          </p:cNvSpPr>
          <p:nvPr>
            <p:ph sz="quarter" idx="14"/>
          </p:nvPr>
        </p:nvSpPr>
        <p:spPr>
          <a:xfrm>
            <a:off x="6172201" y="1557338"/>
            <a:ext cx="4244975" cy="3816350"/>
          </a:xfrm>
          <a:prstGeom prst="rect">
            <a:avLst/>
          </a:prstGeom>
        </p:spPr>
        <p:txBody>
          <a:bodyPr/>
          <a:lstStyle/>
          <a:p>
            <a:pPr eaLnBrk="1" hangingPunct="1">
              <a:lnSpc>
                <a:spcPct val="90000"/>
              </a:lnSpc>
              <a:buFont typeface="Wingdings" pitchFamily="2" charset="2"/>
              <a:buNone/>
              <a:defRPr/>
            </a:pPr>
            <a:r>
              <a:rPr lang="tr-TR" altLang="tr-TR" b="1" i="1" dirty="0" smtClean="0">
                <a:solidFill>
                  <a:srgbClr val="FF0000"/>
                </a:solidFill>
              </a:rPr>
              <a:t>4) Zenginleştirici </a:t>
            </a:r>
            <a:r>
              <a:rPr lang="tr-TR" altLang="tr-TR" b="1" i="1" dirty="0" err="1" smtClean="0">
                <a:solidFill>
                  <a:srgbClr val="FF0000"/>
                </a:solidFill>
              </a:rPr>
              <a:t>besiyerleri</a:t>
            </a:r>
            <a:r>
              <a:rPr lang="tr-TR" altLang="tr-TR" b="1" i="1" dirty="0" smtClean="0">
                <a:solidFill>
                  <a:srgbClr val="FF0000"/>
                </a:solidFill>
              </a:rPr>
              <a:t>: </a:t>
            </a:r>
          </a:p>
          <a:p>
            <a:pPr eaLnBrk="1" hangingPunct="1">
              <a:lnSpc>
                <a:spcPct val="90000"/>
              </a:lnSpc>
              <a:defRPr/>
            </a:pPr>
            <a:r>
              <a:rPr lang="tr-TR" altLang="tr-TR" b="1" i="1" dirty="0"/>
              <a:t>Çok sayıda farklı mikroorganizma bulunan bir ortamda, izole edilmesi arzulanan bakteri çok az sayıda bulunuyorsa zenginleştirici </a:t>
            </a:r>
            <a:r>
              <a:rPr lang="tr-TR" altLang="tr-TR" b="1" i="1" dirty="0" err="1"/>
              <a:t>besiyerleri</a:t>
            </a:r>
            <a:r>
              <a:rPr lang="tr-TR" altLang="tr-TR" b="1" i="1" dirty="0"/>
              <a:t> kullanılır.</a:t>
            </a:r>
          </a:p>
          <a:p>
            <a:pPr eaLnBrk="1" hangingPunct="1">
              <a:lnSpc>
                <a:spcPct val="90000"/>
              </a:lnSpc>
              <a:defRPr/>
            </a:pPr>
            <a:r>
              <a:rPr lang="tr-TR" altLang="tr-TR" b="1" i="1" dirty="0"/>
              <a:t>Bu </a:t>
            </a:r>
            <a:r>
              <a:rPr lang="tr-TR" altLang="tr-TR" b="1" i="1" dirty="0" err="1"/>
              <a:t>besiyerleri</a:t>
            </a:r>
            <a:r>
              <a:rPr lang="tr-TR" altLang="tr-TR" b="1" i="1" dirty="0"/>
              <a:t>, izolasyonu istenen bakterinin çoğalmasını kolaylaştıran maddeler içerir.</a:t>
            </a:r>
          </a:p>
        </p:txBody>
      </p:sp>
      <p:pic>
        <p:nvPicPr>
          <p:cNvPr id="63493" name="Picture 10" descr="SSAGAR-SFLEX">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3780" t="7713" r="7559" b="7713"/>
          <a:stretch>
            <a:fillRect/>
          </a:stretch>
        </p:blipFill>
        <p:spPr bwMode="auto">
          <a:xfrm>
            <a:off x="4079876" y="5337176"/>
            <a:ext cx="1655763" cy="15478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3494" name="Picture 12" descr="TCBS-VCH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3818" t="7559" r="7635" b="11339"/>
          <a:stretch>
            <a:fillRect/>
          </a:stretch>
        </p:blipFill>
        <p:spPr bwMode="auto">
          <a:xfrm>
            <a:off x="2208213" y="5341938"/>
            <a:ext cx="1668462" cy="15430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3495" name="Picture 13" descr="CANDIDA">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l="9332" t="18898" r="9332" b="15118"/>
          <a:stretch>
            <a:fillRect/>
          </a:stretch>
        </p:blipFill>
        <p:spPr bwMode="auto">
          <a:xfrm>
            <a:off x="5953126" y="5300664"/>
            <a:ext cx="1655763" cy="155733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486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p:txBody>
          <a:bodyPr>
            <a:normAutofit fontScale="90000"/>
          </a:bodyPr>
          <a:lstStyle/>
          <a:p>
            <a:pPr algn="ctr" eaLnBrk="1" hangingPunct="1">
              <a:defRPr/>
            </a:pPr>
            <a:r>
              <a:rPr lang="tr-TR" altLang="tr-TR" sz="3600" b="1" i="1" dirty="0" err="1">
                <a:solidFill>
                  <a:srgbClr val="0000FF"/>
                </a:solidFill>
              </a:rPr>
              <a:t>Besiyerlerinin</a:t>
            </a:r>
            <a:r>
              <a:rPr lang="tr-TR" altLang="tr-TR" sz="3600" b="1" i="1" dirty="0">
                <a:solidFill>
                  <a:srgbClr val="0000FF"/>
                </a:solidFill>
              </a:rPr>
              <a:t> sınıflandırılması</a:t>
            </a:r>
            <a:br>
              <a:rPr lang="tr-TR" altLang="tr-TR" sz="3600" b="1" i="1" dirty="0">
                <a:solidFill>
                  <a:srgbClr val="0000FF"/>
                </a:solidFill>
              </a:rPr>
            </a:br>
            <a:r>
              <a:rPr lang="tr-TR" altLang="tr-TR" sz="3600" b="1" i="1" dirty="0">
                <a:solidFill>
                  <a:srgbClr val="FF0000"/>
                </a:solidFill>
              </a:rPr>
              <a:t>Özel amaçlı </a:t>
            </a:r>
            <a:r>
              <a:rPr lang="tr-TR" altLang="tr-TR" sz="3600" b="1" i="1" dirty="0" err="1">
                <a:solidFill>
                  <a:srgbClr val="FF0000"/>
                </a:solidFill>
              </a:rPr>
              <a:t>besiyerleri</a:t>
            </a:r>
            <a:endParaRPr lang="tr-TR" altLang="tr-TR" sz="3600" b="1" i="1" dirty="0">
              <a:solidFill>
                <a:srgbClr val="FF0000"/>
              </a:solidFill>
            </a:endParaRPr>
          </a:p>
        </p:txBody>
      </p:sp>
      <p:sp>
        <p:nvSpPr>
          <p:cNvPr id="58373" name="Rectangle 5"/>
          <p:cNvSpPr>
            <a:spLocks noGrp="1" noChangeArrowheads="1"/>
          </p:cNvSpPr>
          <p:nvPr>
            <p:ph sz="quarter" idx="13"/>
          </p:nvPr>
        </p:nvSpPr>
        <p:spPr>
          <a:xfrm>
            <a:off x="1703512" y="1557339"/>
            <a:ext cx="4316288" cy="5184775"/>
          </a:xfrm>
          <a:prstGeom prst="rect">
            <a:avLst/>
          </a:prstGeom>
        </p:spPr>
        <p:txBody>
          <a:bodyPr/>
          <a:lstStyle/>
          <a:p>
            <a:pPr eaLnBrk="1" hangingPunct="1">
              <a:lnSpc>
                <a:spcPct val="90000"/>
              </a:lnSpc>
              <a:buFont typeface="Wingdings" pitchFamily="2" charset="2"/>
              <a:buNone/>
              <a:defRPr/>
            </a:pPr>
            <a:r>
              <a:rPr lang="tr-TR" altLang="tr-TR" sz="2400" b="1" i="1" dirty="0">
                <a:solidFill>
                  <a:srgbClr val="FF0000"/>
                </a:solidFill>
              </a:rPr>
              <a:t>5) </a:t>
            </a:r>
            <a:r>
              <a:rPr lang="tr-TR" altLang="tr-TR" sz="2400" b="1" i="1" dirty="0" err="1">
                <a:solidFill>
                  <a:srgbClr val="FF0000"/>
                </a:solidFill>
              </a:rPr>
              <a:t>Anaerob</a:t>
            </a:r>
            <a:r>
              <a:rPr lang="tr-TR" altLang="tr-TR" sz="2400" b="1" i="1" dirty="0">
                <a:solidFill>
                  <a:srgbClr val="FF0000"/>
                </a:solidFill>
              </a:rPr>
              <a:t> bakterilerin üretilmesinde kullanılan </a:t>
            </a:r>
            <a:r>
              <a:rPr lang="tr-TR" altLang="tr-TR" sz="2400" b="1" i="1" dirty="0" err="1">
                <a:solidFill>
                  <a:srgbClr val="FF0000"/>
                </a:solidFill>
              </a:rPr>
              <a:t>besiyerleri</a:t>
            </a:r>
            <a:r>
              <a:rPr lang="tr-TR" altLang="tr-TR" sz="2400" b="1" i="1" dirty="0">
                <a:solidFill>
                  <a:srgbClr val="FF0000"/>
                </a:solidFill>
              </a:rPr>
              <a:t>: </a:t>
            </a:r>
          </a:p>
          <a:p>
            <a:pPr eaLnBrk="1" hangingPunct="1">
              <a:lnSpc>
                <a:spcPct val="90000"/>
              </a:lnSpc>
              <a:defRPr/>
            </a:pPr>
            <a:r>
              <a:rPr lang="tr-TR" altLang="tr-TR" b="1" i="1" dirty="0" err="1"/>
              <a:t>Anaerob</a:t>
            </a:r>
            <a:r>
              <a:rPr lang="tr-TR" altLang="tr-TR" b="1" i="1" dirty="0"/>
              <a:t> bakteriler uzun süre </a:t>
            </a:r>
            <a:r>
              <a:rPr lang="tr-TR" altLang="tr-TR" b="1" i="1" dirty="0" err="1"/>
              <a:t>agar</a:t>
            </a:r>
            <a:r>
              <a:rPr lang="tr-TR" altLang="tr-TR" b="1" i="1" dirty="0"/>
              <a:t> içeren büyük deney tüplerinde, atmosferik oksijenin ulaşamadığı dip kısımlarda üretilmiştir. </a:t>
            </a:r>
          </a:p>
          <a:p>
            <a:pPr eaLnBrk="1" hangingPunct="1">
              <a:lnSpc>
                <a:spcPct val="90000"/>
              </a:lnSpc>
              <a:defRPr/>
            </a:pPr>
            <a:r>
              <a:rPr lang="tr-TR" altLang="tr-TR" b="1" i="1" dirty="0"/>
              <a:t>Daha sonraları, ortamdaki oksijeni gideren </a:t>
            </a:r>
            <a:r>
              <a:rPr lang="tr-TR" altLang="tr-TR" b="1" i="1" dirty="0" err="1"/>
              <a:t>redükleyici</a:t>
            </a:r>
            <a:r>
              <a:rPr lang="tr-TR" altLang="tr-TR" b="1" i="1" dirty="0"/>
              <a:t> maddeler ilave etmek suretiyle, </a:t>
            </a:r>
            <a:r>
              <a:rPr lang="tr-TR" altLang="tr-TR" b="1" i="1" dirty="0" err="1"/>
              <a:t>anaerob</a:t>
            </a:r>
            <a:r>
              <a:rPr lang="tr-TR" altLang="tr-TR" b="1" i="1" dirty="0"/>
              <a:t> bakterilerin daha kolay üremesini sağlayan </a:t>
            </a:r>
            <a:r>
              <a:rPr lang="tr-TR" altLang="tr-TR" b="1" i="1" dirty="0" err="1"/>
              <a:t>besiyerleri</a:t>
            </a:r>
            <a:r>
              <a:rPr lang="tr-TR" altLang="tr-TR" b="1" i="1" dirty="0"/>
              <a:t> hazırlanmıştır. </a:t>
            </a:r>
            <a:endParaRPr lang="tr-TR" altLang="tr-TR" dirty="0"/>
          </a:p>
        </p:txBody>
      </p:sp>
      <p:sp>
        <p:nvSpPr>
          <p:cNvPr id="58374" name="Rectangle 6"/>
          <p:cNvSpPr>
            <a:spLocks noGrp="1" noChangeArrowheads="1"/>
          </p:cNvSpPr>
          <p:nvPr>
            <p:ph sz="quarter" idx="14"/>
          </p:nvPr>
        </p:nvSpPr>
        <p:spPr>
          <a:xfrm>
            <a:off x="6172200" y="1557339"/>
            <a:ext cx="4038600" cy="3743325"/>
          </a:xfrm>
          <a:prstGeom prst="rect">
            <a:avLst/>
          </a:prstGeom>
        </p:spPr>
        <p:txBody>
          <a:bodyPr/>
          <a:lstStyle/>
          <a:p>
            <a:pPr eaLnBrk="1" hangingPunct="1">
              <a:lnSpc>
                <a:spcPct val="90000"/>
              </a:lnSpc>
              <a:defRPr/>
            </a:pPr>
            <a:r>
              <a:rPr lang="tr-TR" altLang="tr-TR" b="1" i="1"/>
              <a:t>Anaerob bakterileri üretmek amacıyla hazırlanan besiyerlerinde en sık kullanılan redükleyici maddelerden birisi sodyum tioglikolat'tır. </a:t>
            </a:r>
          </a:p>
          <a:p>
            <a:pPr eaLnBrk="1" hangingPunct="1">
              <a:lnSpc>
                <a:spcPct val="90000"/>
              </a:lnSpc>
              <a:defRPr/>
            </a:pPr>
            <a:r>
              <a:rPr lang="tr-TR" altLang="tr-TR" b="1" i="1"/>
              <a:t>Sodyum tioglikolat, besiyerlerinde çözünmüş olarak bulunan oksijen ile kimyasal reaksiyona girerek mikroorganizmalar tarafından kullanılmasını engeller.</a:t>
            </a:r>
            <a:endParaRPr lang="tr-TR" altLang="tr-TR"/>
          </a:p>
          <a:p>
            <a:pPr eaLnBrk="1" hangingPunct="1">
              <a:lnSpc>
                <a:spcPct val="90000"/>
              </a:lnSpc>
              <a:defRPr/>
            </a:pPr>
            <a:endParaRPr lang="tr-TR" altLang="tr-TR"/>
          </a:p>
        </p:txBody>
      </p:sp>
      <p:pic>
        <p:nvPicPr>
          <p:cNvPr id="64517" name="Picture 10" descr="COCABLOOD-BFRAG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9825" y="4959350"/>
            <a:ext cx="1944688"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14" descr="COCANALAKE%20W-KV_PLEVI">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1" y="5256214"/>
            <a:ext cx="1655763"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168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919289" y="277814"/>
            <a:ext cx="8569325" cy="1139825"/>
          </a:xfrm>
        </p:spPr>
        <p:txBody>
          <a:bodyPr>
            <a:normAutofit/>
          </a:bodyPr>
          <a:lstStyle/>
          <a:p>
            <a:pPr algn="ctr" eaLnBrk="1" hangingPunct="1">
              <a:defRPr/>
            </a:pPr>
            <a:r>
              <a:rPr lang="tr-TR" altLang="tr-TR" sz="3600" b="1" i="1" dirty="0" err="1">
                <a:solidFill>
                  <a:srgbClr val="0000FF"/>
                </a:solidFill>
              </a:rPr>
              <a:t>Besiyerlerinin</a:t>
            </a:r>
            <a:r>
              <a:rPr lang="tr-TR" altLang="tr-TR" sz="3600" b="1" i="1" dirty="0">
                <a:solidFill>
                  <a:srgbClr val="0000FF"/>
                </a:solidFill>
              </a:rPr>
              <a:t> sınıflandırılması</a:t>
            </a:r>
            <a:br>
              <a:rPr lang="tr-TR" altLang="tr-TR" sz="3600" b="1" i="1" dirty="0">
                <a:solidFill>
                  <a:srgbClr val="0000FF"/>
                </a:solidFill>
              </a:rPr>
            </a:br>
            <a:r>
              <a:rPr lang="tr-TR" altLang="tr-TR" sz="3600" b="1" i="1" dirty="0">
                <a:solidFill>
                  <a:srgbClr val="FF0000"/>
                </a:solidFill>
              </a:rPr>
              <a:t>Fiziksel özelliklerine göre</a:t>
            </a:r>
          </a:p>
        </p:txBody>
      </p:sp>
      <p:sp>
        <p:nvSpPr>
          <p:cNvPr id="59395" name="Rectangle 3"/>
          <p:cNvSpPr>
            <a:spLocks noGrp="1" noChangeArrowheads="1"/>
          </p:cNvSpPr>
          <p:nvPr>
            <p:ph sz="quarter" idx="13"/>
          </p:nvPr>
        </p:nvSpPr>
        <p:spPr>
          <a:xfrm>
            <a:off x="1774826" y="1628775"/>
            <a:ext cx="4244975" cy="3455988"/>
          </a:xfrm>
          <a:prstGeom prst="rect">
            <a:avLst/>
          </a:prstGeom>
        </p:spPr>
        <p:txBody>
          <a:bodyPr>
            <a:normAutofit lnSpcReduction="10000"/>
          </a:bodyPr>
          <a:lstStyle/>
          <a:p>
            <a:pPr eaLnBrk="1" hangingPunct="1">
              <a:lnSpc>
                <a:spcPct val="80000"/>
              </a:lnSpc>
              <a:buFont typeface="Wingdings" pitchFamily="2" charset="2"/>
              <a:buNone/>
              <a:defRPr/>
            </a:pPr>
            <a:r>
              <a:rPr lang="tr-TR" altLang="tr-TR" b="1" i="1"/>
              <a:t>	1) Katı besiyerleri </a:t>
            </a:r>
          </a:p>
          <a:p>
            <a:pPr eaLnBrk="1" hangingPunct="1">
              <a:lnSpc>
                <a:spcPct val="80000"/>
              </a:lnSpc>
              <a:buFont typeface="Wingdings" pitchFamily="2" charset="2"/>
              <a:buNone/>
              <a:defRPr/>
            </a:pPr>
            <a:r>
              <a:rPr lang="tr-TR" altLang="tr-TR" b="1" i="1"/>
              <a:t>	2) Sıvı besiyerleri</a:t>
            </a:r>
          </a:p>
          <a:p>
            <a:pPr eaLnBrk="1" hangingPunct="1">
              <a:lnSpc>
                <a:spcPct val="80000"/>
              </a:lnSpc>
              <a:buFont typeface="Wingdings" pitchFamily="2" charset="2"/>
              <a:buNone/>
              <a:defRPr/>
            </a:pPr>
            <a:r>
              <a:rPr lang="tr-TR" altLang="tr-TR" b="1" i="1"/>
              <a:t>	3) Yarı-katı besiyerleri</a:t>
            </a:r>
          </a:p>
          <a:p>
            <a:pPr eaLnBrk="1" hangingPunct="1">
              <a:lnSpc>
                <a:spcPct val="80000"/>
              </a:lnSpc>
              <a:buFont typeface="Wingdings" pitchFamily="2" charset="2"/>
              <a:buNone/>
              <a:defRPr/>
            </a:pPr>
            <a:endParaRPr lang="tr-TR" altLang="tr-TR" b="1" i="1"/>
          </a:p>
          <a:p>
            <a:pPr eaLnBrk="1" hangingPunct="1">
              <a:lnSpc>
                <a:spcPct val="80000"/>
              </a:lnSpc>
              <a:defRPr/>
            </a:pPr>
            <a:r>
              <a:rPr lang="tr-TR" altLang="tr-TR" b="1" i="1"/>
              <a:t>Sıvı  besiyerini katılaştırmak için laboratuarda değişik maddeler kullanılır. </a:t>
            </a:r>
          </a:p>
          <a:p>
            <a:pPr eaLnBrk="1" hangingPunct="1">
              <a:lnSpc>
                <a:spcPct val="80000"/>
              </a:lnSpc>
              <a:defRPr/>
            </a:pPr>
            <a:r>
              <a:rPr lang="tr-TR" altLang="tr-TR" b="1" i="1"/>
              <a:t>Mikrobiyolojide bu amaçla en sık kullanılan madde deniz yosunlarından elde edilen ve kompleks bir polisakkarid olan “agar” kullanır. </a:t>
            </a:r>
          </a:p>
        </p:txBody>
      </p:sp>
      <p:sp>
        <p:nvSpPr>
          <p:cNvPr id="59396" name="Rectangle 4"/>
          <p:cNvSpPr>
            <a:spLocks noGrp="1" noChangeArrowheads="1"/>
          </p:cNvSpPr>
          <p:nvPr>
            <p:ph sz="quarter" idx="14"/>
          </p:nvPr>
        </p:nvSpPr>
        <p:spPr>
          <a:xfrm>
            <a:off x="6172201" y="1584326"/>
            <a:ext cx="4244975" cy="5084763"/>
          </a:xfrm>
          <a:prstGeom prst="rect">
            <a:avLst/>
          </a:prstGeom>
        </p:spPr>
        <p:txBody>
          <a:bodyPr/>
          <a:lstStyle/>
          <a:p>
            <a:pPr eaLnBrk="1" hangingPunct="1">
              <a:lnSpc>
                <a:spcPct val="80000"/>
              </a:lnSpc>
              <a:defRPr/>
            </a:pPr>
            <a:r>
              <a:rPr lang="tr-TR" altLang="tr-TR" b="1" i="1"/>
              <a:t>Katı besiyeri elde etmek için sıvı besiyerlerine % 1.5-2.0 oranında (w/v) agar ilave edilir. </a:t>
            </a:r>
          </a:p>
          <a:p>
            <a:pPr eaLnBrk="1" hangingPunct="1">
              <a:lnSpc>
                <a:spcPct val="80000"/>
              </a:lnSpc>
              <a:defRPr/>
            </a:pPr>
            <a:r>
              <a:rPr lang="tr-TR" altLang="tr-TR" b="1" i="1"/>
              <a:t>Agar, 100°C’de şeffaf bir eriyik halindeyken, yaklaşık 40-42°C’de katılaşır (37°C’de katı halde olması önemlidir)</a:t>
            </a:r>
          </a:p>
          <a:p>
            <a:pPr eaLnBrk="1" hangingPunct="1">
              <a:lnSpc>
                <a:spcPct val="80000"/>
              </a:lnSpc>
              <a:defRPr/>
            </a:pPr>
            <a:r>
              <a:rPr lang="tr-TR" altLang="tr-TR" b="1" i="1"/>
              <a:t>Çoğu mikroorganizma için besin değeri taşımaz, mikroorganizmaların üremesi sırasında metabolize olmaz ve ortamın pH değerini değiştirmez. </a:t>
            </a:r>
          </a:p>
          <a:p>
            <a:pPr eaLnBrk="1" hangingPunct="1">
              <a:lnSpc>
                <a:spcPct val="80000"/>
              </a:lnSpc>
              <a:defRPr/>
            </a:pPr>
            <a:r>
              <a:rPr lang="tr-TR" altLang="tr-TR" b="1" i="1"/>
              <a:t>Bütün bu özelliklerinden dolayı agar, besiyerlerinin katılaştırılmasında kullanılan ideal bir maddedir. </a:t>
            </a:r>
          </a:p>
        </p:txBody>
      </p:sp>
      <p:pic>
        <p:nvPicPr>
          <p:cNvPr id="65541" name="Picture 8" descr="bubbloing_P81351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4888" y="5300663"/>
            <a:ext cx="1255712" cy="14414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5542" name="Picture 10" descr="D.gif (419397 by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388" y="5300663"/>
            <a:ext cx="1655762" cy="14414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5543" name="Picture 11" descr="motilit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0625" y="5300663"/>
            <a:ext cx="1239838" cy="14414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776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ChangeArrowheads="1"/>
          </p:cNvSpPr>
          <p:nvPr>
            <p:ph type="title"/>
          </p:nvPr>
        </p:nvSpPr>
        <p:spPr/>
        <p:txBody>
          <a:bodyPr>
            <a:normAutofit fontScale="90000"/>
          </a:bodyPr>
          <a:lstStyle/>
          <a:p>
            <a:pPr algn="ctr" eaLnBrk="1" hangingPunct="1">
              <a:defRPr/>
            </a:pPr>
            <a:r>
              <a:rPr lang="tr-TR" altLang="tr-TR" sz="3600" b="1" i="1" dirty="0" err="1">
                <a:solidFill>
                  <a:srgbClr val="0000FF"/>
                </a:solidFill>
              </a:rPr>
              <a:t>Besiyerlerinin</a:t>
            </a:r>
            <a:r>
              <a:rPr lang="tr-TR" altLang="tr-TR" sz="3600" b="1" i="1" dirty="0">
                <a:solidFill>
                  <a:srgbClr val="0000FF"/>
                </a:solidFill>
              </a:rPr>
              <a:t> sınıflandırılması</a:t>
            </a:r>
            <a:br>
              <a:rPr lang="tr-TR" altLang="tr-TR" sz="3600" b="1" i="1" dirty="0">
                <a:solidFill>
                  <a:srgbClr val="0000FF"/>
                </a:solidFill>
              </a:rPr>
            </a:br>
            <a:r>
              <a:rPr lang="tr-TR" altLang="tr-TR" sz="3600" b="1" i="1" dirty="0">
                <a:solidFill>
                  <a:srgbClr val="FF0000"/>
                </a:solidFill>
              </a:rPr>
              <a:t>Fiziksel özelliklerine göre</a:t>
            </a:r>
          </a:p>
        </p:txBody>
      </p:sp>
      <p:sp>
        <p:nvSpPr>
          <p:cNvPr id="57349" name="Rectangle 5"/>
          <p:cNvSpPr>
            <a:spLocks noGrp="1" noChangeArrowheads="1"/>
          </p:cNvSpPr>
          <p:nvPr>
            <p:ph sz="quarter" idx="13"/>
          </p:nvPr>
        </p:nvSpPr>
        <p:spPr>
          <a:xfrm>
            <a:off x="1981200" y="1600201"/>
            <a:ext cx="4038600" cy="4924425"/>
          </a:xfrm>
          <a:prstGeom prst="rect">
            <a:avLst/>
          </a:prstGeom>
        </p:spPr>
        <p:txBody>
          <a:bodyPr/>
          <a:lstStyle/>
          <a:p>
            <a:pPr eaLnBrk="1" hangingPunct="1">
              <a:lnSpc>
                <a:spcPct val="90000"/>
              </a:lnSpc>
              <a:defRPr/>
            </a:pPr>
            <a:r>
              <a:rPr lang="tr-TR" altLang="tr-TR" b="1" i="1"/>
              <a:t>Bol miktarda proteinli maddeler içeren bazı besiyerleri ise, koagülatörde veya otoklavda yüksek ısılara maruz bırakılarak, proteinlerin pıhtılaşması sağlanmak suretiyle katılaştırılır </a:t>
            </a:r>
          </a:p>
          <a:p>
            <a:pPr lvl="2" eaLnBrk="1" hangingPunct="1">
              <a:lnSpc>
                <a:spcPct val="90000"/>
              </a:lnSpc>
              <a:defRPr/>
            </a:pPr>
            <a:r>
              <a:rPr lang="tr-TR" altLang="tr-TR" b="1" i="1"/>
              <a:t>Mycobacterium tuberculosis kültürü için kullanılan ve yumurta içeren Löwenstein-Jensen besiyeri </a:t>
            </a:r>
          </a:p>
          <a:p>
            <a:pPr lvl="2" eaLnBrk="1" hangingPunct="1">
              <a:lnSpc>
                <a:spcPct val="90000"/>
              </a:lnSpc>
              <a:defRPr/>
            </a:pPr>
            <a:r>
              <a:rPr lang="tr-TR" altLang="tr-TR" b="1" i="1"/>
              <a:t>Corynebacterium diphtheriae kültürü için kullanılan ve sığır ya da at serumu içeren Loeffler besiyeri</a:t>
            </a:r>
            <a:endParaRPr lang="tr-TR" altLang="tr-TR"/>
          </a:p>
        </p:txBody>
      </p:sp>
      <p:sp>
        <p:nvSpPr>
          <p:cNvPr id="57350" name="Rectangle 6"/>
          <p:cNvSpPr>
            <a:spLocks noGrp="1" noChangeArrowheads="1"/>
          </p:cNvSpPr>
          <p:nvPr>
            <p:ph sz="quarter" idx="14"/>
          </p:nvPr>
        </p:nvSpPr>
        <p:spPr>
          <a:xfrm>
            <a:off x="6172200" y="1600201"/>
            <a:ext cx="4038600" cy="4530725"/>
          </a:xfrm>
          <a:prstGeom prst="rect">
            <a:avLst/>
          </a:prstGeom>
        </p:spPr>
        <p:txBody>
          <a:bodyPr/>
          <a:lstStyle/>
          <a:p>
            <a:pPr eaLnBrk="1" hangingPunct="1">
              <a:lnSpc>
                <a:spcPct val="90000"/>
              </a:lnSpc>
              <a:defRPr/>
            </a:pPr>
            <a:r>
              <a:rPr lang="tr-TR" altLang="tr-TR" b="1" i="1"/>
              <a:t>Bunlardan başka, sıvı besiyerlerine % 0.3-0.5 oranında agar ilave edilerek yarı-katı besiyerleri de hazırlanabilir. </a:t>
            </a:r>
          </a:p>
          <a:p>
            <a:pPr lvl="1" eaLnBrk="1" hangingPunct="1">
              <a:lnSpc>
                <a:spcPct val="90000"/>
              </a:lnSpc>
              <a:defRPr/>
            </a:pPr>
            <a:r>
              <a:rPr lang="tr-TR" altLang="tr-TR" b="1" i="1"/>
              <a:t>Craigie besiyeri, bakterilerin hareket muayenesi için kullanılan ve % 0.4 oranında agar içeren yarı-katı bir besiyeridir </a:t>
            </a:r>
          </a:p>
          <a:p>
            <a:pPr eaLnBrk="1" hangingPunct="1">
              <a:lnSpc>
                <a:spcPct val="90000"/>
              </a:lnSpc>
              <a:defRPr/>
            </a:pPr>
            <a:endParaRPr lang="tr-TR" altLang="tr-TR"/>
          </a:p>
        </p:txBody>
      </p:sp>
      <p:pic>
        <p:nvPicPr>
          <p:cNvPr id="66565" name="Picture 10" descr="1476-0711-4-18-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20831" r="17856"/>
          <a:stretch>
            <a:fillRect/>
          </a:stretch>
        </p:blipFill>
        <p:spPr bwMode="auto">
          <a:xfrm>
            <a:off x="6383338" y="4581526"/>
            <a:ext cx="1757362" cy="208756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6566" name="Picture 12" descr="MtuberLJMycoba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8026" y="4581526"/>
            <a:ext cx="2111375" cy="208756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6567" name="Picture 14" descr="l28_loefflermedium_cdiptheriae_13812_hugo"/>
          <p:cNvPicPr>
            <a:picLocks noChangeAspect="1" noChangeArrowheads="1"/>
          </p:cNvPicPr>
          <p:nvPr/>
        </p:nvPicPr>
        <p:blipFill>
          <a:blip r:embed="rId6">
            <a:extLst>
              <a:ext uri="{28A0092B-C50C-407E-A947-70E740481C1C}">
                <a14:useLocalDpi xmlns:a14="http://schemas.microsoft.com/office/drawing/2010/main" val="0"/>
              </a:ext>
            </a:extLst>
          </a:blip>
          <a:srcRect l="33070" r="33070"/>
          <a:stretch>
            <a:fillRect/>
          </a:stretch>
        </p:blipFill>
        <p:spPr bwMode="auto">
          <a:xfrm>
            <a:off x="1588150" y="4941168"/>
            <a:ext cx="866238" cy="191683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739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a:bodyPr>
          <a:lstStyle/>
          <a:p>
            <a:pPr algn="ctr" eaLnBrk="1" hangingPunct="1">
              <a:defRPr/>
            </a:pPr>
            <a:r>
              <a:rPr lang="tr-TR" altLang="tr-TR" sz="3600" b="1" i="1" dirty="0">
                <a:solidFill>
                  <a:srgbClr val="0000FF"/>
                </a:solidFill>
              </a:rPr>
              <a:t>Mikrobiyoloji laboratuvarlarında sık kullanılan bazı </a:t>
            </a:r>
            <a:r>
              <a:rPr lang="tr-TR" altLang="tr-TR" sz="3600" b="1" i="1" dirty="0" err="1">
                <a:solidFill>
                  <a:srgbClr val="0000FF"/>
                </a:solidFill>
              </a:rPr>
              <a:t>besiyerleri</a:t>
            </a:r>
            <a:endParaRPr lang="tr-TR" altLang="tr-TR" sz="3600" b="1" i="1" dirty="0">
              <a:solidFill>
                <a:srgbClr val="0000FF"/>
              </a:solidFill>
            </a:endParaRPr>
          </a:p>
        </p:txBody>
      </p:sp>
      <p:sp>
        <p:nvSpPr>
          <p:cNvPr id="80900" name="Rectangle 4"/>
          <p:cNvSpPr>
            <a:spLocks noGrp="1" noChangeArrowheads="1"/>
          </p:cNvSpPr>
          <p:nvPr>
            <p:ph sz="quarter" idx="13"/>
          </p:nvPr>
        </p:nvSpPr>
        <p:spPr>
          <a:xfrm>
            <a:off x="1847850" y="1700213"/>
            <a:ext cx="4171950" cy="5041900"/>
          </a:xfrm>
          <a:prstGeom prst="rect">
            <a:avLst/>
          </a:prstGeom>
        </p:spPr>
        <p:txBody>
          <a:bodyPr/>
          <a:lstStyle/>
          <a:p>
            <a:pPr eaLnBrk="1" hangingPunct="1">
              <a:buFont typeface="Wingdings" pitchFamily="2" charset="2"/>
              <a:buNone/>
              <a:defRPr/>
            </a:pPr>
            <a:r>
              <a:rPr lang="tr-TR" altLang="tr-TR" sz="3200" b="1" i="1" dirty="0" err="1">
                <a:solidFill>
                  <a:srgbClr val="FF0000"/>
                </a:solidFill>
              </a:rPr>
              <a:t>Peptonlu</a:t>
            </a:r>
            <a:r>
              <a:rPr lang="tr-TR" altLang="tr-TR" sz="3200" b="1" i="1" dirty="0">
                <a:solidFill>
                  <a:srgbClr val="FF0000"/>
                </a:solidFill>
              </a:rPr>
              <a:t> su:</a:t>
            </a:r>
            <a:r>
              <a:rPr lang="tr-TR" altLang="tr-TR" b="1" i="1" dirty="0" smtClean="0">
                <a:solidFill>
                  <a:srgbClr val="FF0000"/>
                </a:solidFill>
              </a:rPr>
              <a:t> </a:t>
            </a:r>
          </a:p>
          <a:p>
            <a:pPr eaLnBrk="1" hangingPunct="1">
              <a:defRPr/>
            </a:pPr>
            <a:r>
              <a:rPr lang="tr-TR" altLang="tr-TR" sz="2400" b="1" i="1" dirty="0"/>
              <a:t>Pepton, çeşitli proteinlerin pepsin, </a:t>
            </a:r>
            <a:r>
              <a:rPr lang="tr-TR" altLang="tr-TR" sz="2400" b="1" i="1" dirty="0" err="1"/>
              <a:t>tripsin</a:t>
            </a:r>
            <a:r>
              <a:rPr lang="tr-TR" altLang="tr-TR" sz="2400" b="1" i="1" dirty="0"/>
              <a:t>, </a:t>
            </a:r>
            <a:r>
              <a:rPr lang="tr-TR" altLang="tr-TR" sz="2400" b="1" i="1" dirty="0" err="1"/>
              <a:t>papain</a:t>
            </a:r>
            <a:r>
              <a:rPr lang="tr-TR" altLang="tr-TR" sz="2400" b="1" i="1" dirty="0"/>
              <a:t> gibi enzimlerle kısmen parçalanması sonucu elde edilir.</a:t>
            </a:r>
          </a:p>
          <a:p>
            <a:pPr eaLnBrk="1" hangingPunct="1">
              <a:defRPr/>
            </a:pPr>
            <a:r>
              <a:rPr lang="tr-TR" altLang="tr-TR" sz="2400" b="1" i="1" dirty="0">
                <a:solidFill>
                  <a:srgbClr val="0000FF"/>
                </a:solidFill>
              </a:rPr>
              <a:t>Bakteriler tarafından nitrojen kaynağı olarak kullanılır. </a:t>
            </a:r>
          </a:p>
        </p:txBody>
      </p:sp>
      <p:sp>
        <p:nvSpPr>
          <p:cNvPr id="80901" name="Rectangle 5"/>
          <p:cNvSpPr>
            <a:spLocks noGrp="1" noChangeArrowheads="1"/>
          </p:cNvSpPr>
          <p:nvPr>
            <p:ph sz="quarter" idx="14"/>
          </p:nvPr>
        </p:nvSpPr>
        <p:spPr>
          <a:xfrm>
            <a:off x="6024563" y="2205038"/>
            <a:ext cx="4248150" cy="4652962"/>
          </a:xfrm>
          <a:prstGeom prst="rect">
            <a:avLst/>
          </a:prstGeom>
        </p:spPr>
        <p:txBody>
          <a:bodyPr/>
          <a:lstStyle/>
          <a:p>
            <a:pPr eaLnBrk="1" hangingPunct="1">
              <a:defRPr/>
            </a:pPr>
            <a:r>
              <a:rPr lang="tr-TR" altLang="tr-TR" sz="2400" b="1" i="1"/>
              <a:t>Peptonlu su, distile su içerisine % 1 (w/v) oranında pepton ve % 0.5 (w/v) oranında NaCl ilave edildikten sonra otoklavda sterilize etmek suretiyle hazırlanır. </a:t>
            </a:r>
          </a:p>
          <a:p>
            <a:pPr eaLnBrk="1" hangingPunct="1">
              <a:buFont typeface="Wingdings" pitchFamily="2" charset="2"/>
              <a:buNone/>
              <a:defRPr/>
            </a:pPr>
            <a:endParaRPr lang="tr-TR" altLang="tr-TR" sz="2400"/>
          </a:p>
        </p:txBody>
      </p:sp>
    </p:spTree>
    <p:extLst>
      <p:ext uri="{BB962C8B-B14F-4D97-AF65-F5344CB8AC3E}">
        <p14:creationId xmlns:p14="http://schemas.microsoft.com/office/powerpoint/2010/main" val="3841256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6" name="Rectangle 4"/>
          <p:cNvSpPr>
            <a:spLocks noGrp="1" noChangeArrowheads="1"/>
          </p:cNvSpPr>
          <p:nvPr>
            <p:ph type="title"/>
          </p:nvPr>
        </p:nvSpPr>
        <p:spPr>
          <a:xfrm>
            <a:off x="1847529" y="260648"/>
            <a:ext cx="8218487" cy="1566862"/>
          </a:xfrm>
        </p:spPr>
        <p:txBody>
          <a:bodyPr>
            <a:normAutofit fontScale="90000"/>
          </a:bodyPr>
          <a:lstStyle/>
          <a:p>
            <a:pPr algn="ctr" eaLnBrk="1" hangingPunct="1">
              <a:defRPr/>
            </a:pPr>
            <a:r>
              <a:rPr lang="tr-TR" altLang="tr-TR" sz="3600" b="1" i="1" dirty="0">
                <a:solidFill>
                  <a:srgbClr val="0000FF"/>
                </a:solidFill>
              </a:rPr>
              <a:t>Mikrobiyoloji laboratuvarlarında sık kullanılan bazı </a:t>
            </a:r>
            <a:r>
              <a:rPr lang="tr-TR" altLang="tr-TR" sz="3600" b="1" i="1" dirty="0" err="1">
                <a:solidFill>
                  <a:srgbClr val="0000FF"/>
                </a:solidFill>
              </a:rPr>
              <a:t>besiyerleri</a:t>
            </a:r>
            <a:r>
              <a:rPr lang="tr-TR" altLang="tr-TR" sz="3600" b="1" i="1" dirty="0"/>
              <a:t/>
            </a:r>
            <a:br>
              <a:rPr lang="tr-TR" altLang="tr-TR" sz="3600" b="1" i="1" dirty="0"/>
            </a:br>
            <a:r>
              <a:rPr lang="tr-TR" altLang="tr-TR" sz="3600" b="1" i="1" dirty="0"/>
              <a:t> </a:t>
            </a:r>
            <a:r>
              <a:rPr lang="tr-TR" altLang="tr-TR" sz="3200" b="1" i="1" dirty="0">
                <a:solidFill>
                  <a:srgbClr val="FF0000"/>
                </a:solidFill>
              </a:rPr>
              <a:t>Et suyu ve </a:t>
            </a:r>
            <a:r>
              <a:rPr lang="tr-TR" altLang="tr-TR" sz="3200" b="1" i="1" dirty="0" err="1">
                <a:solidFill>
                  <a:srgbClr val="FF0000"/>
                </a:solidFill>
              </a:rPr>
              <a:t>Buyyon</a:t>
            </a:r>
            <a:endParaRPr lang="tr-TR" altLang="tr-TR" sz="3200" b="1" i="1" dirty="0">
              <a:solidFill>
                <a:srgbClr val="FF0000"/>
              </a:solidFill>
            </a:endParaRPr>
          </a:p>
        </p:txBody>
      </p:sp>
      <p:sp>
        <p:nvSpPr>
          <p:cNvPr id="243717" name="Rectangle 5"/>
          <p:cNvSpPr>
            <a:spLocks noGrp="1" noChangeArrowheads="1"/>
          </p:cNvSpPr>
          <p:nvPr>
            <p:ph sz="quarter" idx="13"/>
          </p:nvPr>
        </p:nvSpPr>
        <p:spPr>
          <a:xfrm>
            <a:off x="1981200" y="2066926"/>
            <a:ext cx="4038600" cy="4530725"/>
          </a:xfrm>
          <a:prstGeom prst="rect">
            <a:avLst/>
          </a:prstGeom>
        </p:spPr>
        <p:txBody>
          <a:bodyPr/>
          <a:lstStyle/>
          <a:p>
            <a:pPr eaLnBrk="1" hangingPunct="1">
              <a:lnSpc>
                <a:spcPct val="80000"/>
              </a:lnSpc>
              <a:buFont typeface="Wingdings" pitchFamily="2" charset="2"/>
              <a:buNone/>
              <a:defRPr/>
            </a:pPr>
            <a:r>
              <a:rPr lang="tr-TR" altLang="tr-TR" b="1" i="1" dirty="0" smtClean="0">
                <a:solidFill>
                  <a:srgbClr val="FF0000"/>
                </a:solidFill>
                <a:effectLst>
                  <a:outerShdw blurRad="38100" dist="38100" dir="2700000" algn="tl">
                    <a:srgbClr val="FFFFFF"/>
                  </a:outerShdw>
                </a:effectLst>
              </a:rPr>
              <a:t>Et suyu : </a:t>
            </a:r>
          </a:p>
          <a:p>
            <a:pPr eaLnBrk="1" hangingPunct="1">
              <a:lnSpc>
                <a:spcPct val="80000"/>
              </a:lnSpc>
              <a:defRPr/>
            </a:pPr>
            <a:r>
              <a:rPr lang="tr-TR" altLang="tr-TR" sz="2400" b="1" i="1" dirty="0"/>
              <a:t>Bakteriler için oldukça zengin ve besleyici bir ortamdır. </a:t>
            </a:r>
          </a:p>
          <a:p>
            <a:pPr eaLnBrk="1" hangingPunct="1">
              <a:lnSpc>
                <a:spcPct val="80000"/>
              </a:lnSpc>
              <a:defRPr/>
            </a:pPr>
            <a:r>
              <a:rPr lang="tr-TR" altLang="tr-TR" sz="2400" b="1" i="1" dirty="0"/>
              <a:t>İki kez çekilmiş yağsız ve sinirsiz sığır kıymasının iki misli (w/v) çeşme suyu ile, zaman zaman karıştırılarak 30 dakika kadar kaynatılması ve filtre kağıdından geçirilmesi suretiyle hazırlanır. </a:t>
            </a:r>
          </a:p>
          <a:p>
            <a:pPr eaLnBrk="1" hangingPunct="1">
              <a:lnSpc>
                <a:spcPct val="80000"/>
              </a:lnSpc>
              <a:defRPr/>
            </a:pPr>
            <a:endParaRPr lang="tr-TR" altLang="tr-TR" sz="2400" dirty="0"/>
          </a:p>
        </p:txBody>
      </p:sp>
      <p:sp>
        <p:nvSpPr>
          <p:cNvPr id="243718" name="Rectangle 6"/>
          <p:cNvSpPr>
            <a:spLocks noGrp="1" noChangeArrowheads="1"/>
          </p:cNvSpPr>
          <p:nvPr>
            <p:ph sz="quarter" idx="14"/>
          </p:nvPr>
        </p:nvSpPr>
        <p:spPr>
          <a:xfrm>
            <a:off x="6172200" y="2066926"/>
            <a:ext cx="4038600" cy="4530725"/>
          </a:xfrm>
          <a:prstGeom prst="rect">
            <a:avLst/>
          </a:prstGeom>
        </p:spPr>
        <p:txBody>
          <a:bodyPr/>
          <a:lstStyle/>
          <a:p>
            <a:pPr eaLnBrk="1" hangingPunct="1">
              <a:lnSpc>
                <a:spcPct val="80000"/>
              </a:lnSpc>
              <a:buFont typeface="Wingdings" pitchFamily="2" charset="2"/>
              <a:buNone/>
              <a:defRPr/>
            </a:pPr>
            <a:r>
              <a:rPr lang="tr-TR" altLang="tr-TR" b="1" i="1" dirty="0" err="1" smtClean="0">
                <a:solidFill>
                  <a:srgbClr val="FF0000"/>
                </a:solidFill>
                <a:effectLst>
                  <a:outerShdw blurRad="38100" dist="38100" dir="2700000" algn="tl">
                    <a:srgbClr val="FFFFFF"/>
                  </a:outerShdw>
                </a:effectLst>
              </a:rPr>
              <a:t>Buyyon</a:t>
            </a:r>
            <a:r>
              <a:rPr lang="tr-TR" altLang="tr-TR" b="1" i="1" dirty="0" smtClean="0">
                <a:solidFill>
                  <a:srgbClr val="FF0000"/>
                </a:solidFill>
                <a:effectLst>
                  <a:outerShdw blurRad="38100" dist="38100" dir="2700000" algn="tl">
                    <a:srgbClr val="FFFFFF"/>
                  </a:outerShdw>
                </a:effectLst>
              </a:rPr>
              <a:t>:</a:t>
            </a:r>
            <a:r>
              <a:rPr lang="tr-TR" altLang="tr-TR" sz="2400" b="1" i="1" dirty="0">
                <a:solidFill>
                  <a:srgbClr val="FF0000"/>
                </a:solidFill>
              </a:rPr>
              <a:t> </a:t>
            </a:r>
          </a:p>
          <a:p>
            <a:pPr eaLnBrk="1" hangingPunct="1">
              <a:lnSpc>
                <a:spcPct val="80000"/>
              </a:lnSpc>
              <a:defRPr/>
            </a:pPr>
            <a:r>
              <a:rPr lang="tr-TR" altLang="tr-TR" sz="2400" b="1" i="1" dirty="0" err="1"/>
              <a:t>Etsuyuna</a:t>
            </a:r>
            <a:r>
              <a:rPr lang="tr-TR" altLang="tr-TR" sz="2400" b="1" i="1" dirty="0"/>
              <a:t> % 1 oranında pepton ve % 0.5 oranında </a:t>
            </a:r>
            <a:r>
              <a:rPr lang="tr-TR" altLang="tr-TR" sz="2400" b="1" i="1" dirty="0" err="1"/>
              <a:t>NaCl</a:t>
            </a:r>
            <a:r>
              <a:rPr lang="tr-TR" altLang="tr-TR" sz="2400" b="1" i="1" dirty="0"/>
              <a:t> ilave edilip otoklavda sterilize edilir. </a:t>
            </a:r>
            <a:r>
              <a:rPr lang="tr-TR" altLang="tr-TR" sz="2400" b="1" i="1" dirty="0" err="1"/>
              <a:t>Besiyerinde</a:t>
            </a:r>
            <a:r>
              <a:rPr lang="tr-TR" altLang="tr-TR" sz="2400" b="1" i="1" dirty="0"/>
              <a:t> çökmüş olabilecek fosfatları gidermek amacıyla tekrar filtre kağıdından süzülür, uygun kaplara uygun miktarlarda dağıtılır ve yeniden </a:t>
            </a:r>
            <a:r>
              <a:rPr lang="tr-TR" altLang="tr-TR" sz="2400" b="1" i="1" dirty="0" err="1"/>
              <a:t>otoklavlanır</a:t>
            </a:r>
            <a:r>
              <a:rPr lang="tr-TR" altLang="tr-TR" sz="2400" b="1" i="1" dirty="0"/>
              <a:t>.</a:t>
            </a:r>
            <a:r>
              <a:rPr lang="tr-TR" altLang="tr-TR" sz="2400" dirty="0"/>
              <a:t> </a:t>
            </a:r>
          </a:p>
          <a:p>
            <a:pPr eaLnBrk="1" hangingPunct="1">
              <a:lnSpc>
                <a:spcPct val="80000"/>
              </a:lnSpc>
              <a:defRPr/>
            </a:pPr>
            <a:endParaRPr lang="tr-TR" altLang="tr-TR" sz="2400" dirty="0"/>
          </a:p>
        </p:txBody>
      </p:sp>
    </p:spTree>
    <p:extLst>
      <p:ext uri="{BB962C8B-B14F-4D97-AF65-F5344CB8AC3E}">
        <p14:creationId xmlns:p14="http://schemas.microsoft.com/office/powerpoint/2010/main" val="3129524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p:cNvSpPr>
            <a:spLocks noGrp="1" noChangeArrowheads="1"/>
          </p:cNvSpPr>
          <p:nvPr>
            <p:ph type="title"/>
          </p:nvPr>
        </p:nvSpPr>
        <p:spPr/>
        <p:txBody>
          <a:bodyPr>
            <a:normAutofit/>
          </a:bodyPr>
          <a:lstStyle/>
          <a:p>
            <a:pPr eaLnBrk="1" hangingPunct="1">
              <a:defRPr/>
            </a:pPr>
            <a:r>
              <a:rPr lang="tr-TR" altLang="tr-TR" sz="3600" b="1" i="1" dirty="0">
                <a:solidFill>
                  <a:srgbClr val="0000FF"/>
                </a:solidFill>
              </a:rPr>
              <a:t>Mikrobiyoloji laboratuvarlarında sık kullanılan bazı </a:t>
            </a:r>
            <a:r>
              <a:rPr lang="tr-TR" altLang="tr-TR" sz="3600" b="1" i="1" dirty="0" err="1">
                <a:solidFill>
                  <a:srgbClr val="0000FF"/>
                </a:solidFill>
              </a:rPr>
              <a:t>besiyerleri</a:t>
            </a:r>
            <a:endParaRPr lang="tr-TR" altLang="tr-TR" sz="3600" b="1" i="1" dirty="0">
              <a:solidFill>
                <a:srgbClr val="0000FF"/>
              </a:solidFill>
            </a:endParaRPr>
          </a:p>
        </p:txBody>
      </p:sp>
      <p:sp>
        <p:nvSpPr>
          <p:cNvPr id="82949" name="Rectangle 5"/>
          <p:cNvSpPr>
            <a:spLocks noGrp="1" noChangeArrowheads="1"/>
          </p:cNvSpPr>
          <p:nvPr>
            <p:ph sz="quarter" idx="13"/>
          </p:nvPr>
        </p:nvSpPr>
        <p:spPr>
          <a:xfrm>
            <a:off x="1703512" y="1628801"/>
            <a:ext cx="6408738" cy="4924425"/>
          </a:xfrm>
          <a:prstGeom prst="rect">
            <a:avLst/>
          </a:prstGeom>
        </p:spPr>
        <p:txBody>
          <a:bodyPr/>
          <a:lstStyle/>
          <a:p>
            <a:pPr eaLnBrk="1" hangingPunct="1">
              <a:lnSpc>
                <a:spcPct val="90000"/>
              </a:lnSpc>
              <a:buFont typeface="Wingdings" pitchFamily="2" charset="2"/>
              <a:buNone/>
              <a:defRPr/>
            </a:pPr>
            <a:r>
              <a:rPr lang="tr-TR" altLang="tr-TR" b="1" i="1" dirty="0" smtClean="0">
                <a:solidFill>
                  <a:srgbClr val="FF0000"/>
                </a:solidFill>
                <a:effectLst>
                  <a:outerShdw blurRad="38100" dist="38100" dir="2700000" algn="tl">
                    <a:srgbClr val="FFFFFF"/>
                  </a:outerShdw>
                </a:effectLst>
              </a:rPr>
              <a:t>Adi </a:t>
            </a:r>
            <a:r>
              <a:rPr lang="tr-TR" altLang="tr-TR" b="1" i="1" dirty="0" err="1" smtClean="0">
                <a:solidFill>
                  <a:srgbClr val="FF0000"/>
                </a:solidFill>
                <a:effectLst>
                  <a:outerShdw blurRad="38100" dist="38100" dir="2700000" algn="tl">
                    <a:srgbClr val="FFFFFF"/>
                  </a:outerShdw>
                </a:effectLst>
              </a:rPr>
              <a:t>agar</a:t>
            </a:r>
            <a:r>
              <a:rPr lang="tr-TR" altLang="tr-TR" b="1" i="1" dirty="0" smtClean="0">
                <a:solidFill>
                  <a:srgbClr val="FF0000"/>
                </a:solidFill>
                <a:effectLst>
                  <a:outerShdw blurRad="38100" dist="38100" dir="2700000" algn="tl">
                    <a:srgbClr val="FFFFFF"/>
                  </a:outerShdw>
                </a:effectLst>
              </a:rPr>
              <a:t> (jeloz): </a:t>
            </a:r>
          </a:p>
          <a:p>
            <a:pPr eaLnBrk="1" hangingPunct="1">
              <a:lnSpc>
                <a:spcPct val="90000"/>
              </a:lnSpc>
              <a:defRPr/>
            </a:pPr>
            <a:r>
              <a:rPr lang="tr-TR" altLang="tr-TR" sz="2400" b="1" i="1" dirty="0" err="1"/>
              <a:t>Buyyon</a:t>
            </a:r>
            <a:r>
              <a:rPr lang="tr-TR" altLang="tr-TR" sz="2400" b="1" i="1" dirty="0"/>
              <a:t> içerine % 1.5 - 2.0 oranında </a:t>
            </a:r>
            <a:r>
              <a:rPr lang="tr-TR" altLang="tr-TR" sz="2400" b="1" i="1" dirty="0" err="1"/>
              <a:t>agar</a:t>
            </a:r>
            <a:r>
              <a:rPr lang="tr-TR" altLang="tr-TR" sz="2400" b="1" i="1" dirty="0"/>
              <a:t> ilave edilerek hazırlanır. </a:t>
            </a:r>
          </a:p>
          <a:p>
            <a:pPr eaLnBrk="1" hangingPunct="1">
              <a:lnSpc>
                <a:spcPct val="90000"/>
              </a:lnSpc>
              <a:defRPr/>
            </a:pPr>
            <a:r>
              <a:rPr lang="tr-TR" altLang="tr-TR" sz="2400" b="1" i="1" dirty="0" err="1"/>
              <a:t>Besiyeri</a:t>
            </a:r>
            <a:r>
              <a:rPr lang="tr-TR" altLang="tr-TR" sz="2400" b="1" i="1" dirty="0"/>
              <a:t> ilk önce 100°C civarındaki su banyosunda bekletilerek </a:t>
            </a:r>
            <a:r>
              <a:rPr lang="tr-TR" altLang="tr-TR" sz="2400" b="1" i="1" dirty="0" err="1"/>
              <a:t>agarın</a:t>
            </a:r>
            <a:r>
              <a:rPr lang="tr-TR" altLang="tr-TR" sz="2400" b="1" i="1" dirty="0"/>
              <a:t> tamamen erimesi sağlanır, sonra otoklavda sterilize edilir. </a:t>
            </a:r>
          </a:p>
          <a:p>
            <a:pPr eaLnBrk="1" hangingPunct="1">
              <a:lnSpc>
                <a:spcPct val="90000"/>
              </a:lnSpc>
              <a:defRPr/>
            </a:pPr>
            <a:r>
              <a:rPr lang="tr-TR" altLang="tr-TR" sz="2400" b="1" i="1" dirty="0"/>
              <a:t>Sterilizasyondan sonra steril tüplere veya </a:t>
            </a:r>
            <a:r>
              <a:rPr lang="tr-TR" altLang="tr-TR" sz="2400" b="1" i="1" dirty="0" err="1"/>
              <a:t>petri</a:t>
            </a:r>
            <a:r>
              <a:rPr lang="tr-TR" altLang="tr-TR" sz="2400" b="1" i="1" dirty="0"/>
              <a:t> kutularına dağıtılarak dondurulur </a:t>
            </a:r>
          </a:p>
          <a:p>
            <a:pPr lvl="1" eaLnBrk="1" hangingPunct="1">
              <a:lnSpc>
                <a:spcPct val="90000"/>
              </a:lnSpc>
              <a:defRPr/>
            </a:pPr>
            <a:r>
              <a:rPr lang="tr-TR" altLang="tr-TR" sz="2000" b="1" i="1" dirty="0"/>
              <a:t>tüp içerisinde yatık olarak </a:t>
            </a:r>
            <a:r>
              <a:rPr lang="tr-TR" altLang="tr-TR" sz="2000" b="1" i="1" dirty="0" err="1"/>
              <a:t>donurulursa</a:t>
            </a:r>
            <a:r>
              <a:rPr lang="tr-TR" altLang="tr-TR" sz="2000" b="1" i="1" dirty="0"/>
              <a:t> yatık jeloz, </a:t>
            </a:r>
          </a:p>
          <a:p>
            <a:pPr lvl="1" eaLnBrk="1" hangingPunct="1">
              <a:lnSpc>
                <a:spcPct val="90000"/>
              </a:lnSpc>
              <a:defRPr/>
            </a:pPr>
            <a:r>
              <a:rPr lang="tr-TR" altLang="tr-TR" sz="2000" b="1" i="1" dirty="0"/>
              <a:t>dik olarak dondurulursa dik jeloz denir</a:t>
            </a:r>
          </a:p>
        </p:txBody>
      </p:sp>
      <p:pic>
        <p:nvPicPr>
          <p:cNvPr id="69636" name="Picture 8" descr="127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6588" y="2997201"/>
            <a:ext cx="2303462" cy="37449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9637" name="Picture 10" descr="0000mtü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6588" y="908051"/>
            <a:ext cx="2316162" cy="19542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389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p:txBody>
          <a:bodyPr/>
          <a:lstStyle/>
          <a:p>
            <a:pPr algn="ctr" eaLnBrk="1" hangingPunct="1">
              <a:defRPr/>
            </a:pPr>
            <a:r>
              <a:rPr lang="tr-TR" altLang="tr-TR" b="1" i="1" dirty="0" err="1" smtClean="0">
                <a:solidFill>
                  <a:srgbClr val="0000FF"/>
                </a:solidFill>
              </a:rPr>
              <a:t>Besiyerleri</a:t>
            </a:r>
            <a:endParaRPr lang="tr-TR" altLang="tr-TR" b="1" i="1" dirty="0" smtClean="0">
              <a:solidFill>
                <a:srgbClr val="0000FF"/>
              </a:solidFill>
            </a:endParaRPr>
          </a:p>
        </p:txBody>
      </p:sp>
      <p:sp>
        <p:nvSpPr>
          <p:cNvPr id="34821" name="Rectangle 5"/>
          <p:cNvSpPr>
            <a:spLocks noGrp="1" noChangeArrowheads="1"/>
          </p:cNvSpPr>
          <p:nvPr>
            <p:ph sz="quarter" idx="13"/>
          </p:nvPr>
        </p:nvSpPr>
        <p:spPr>
          <a:xfrm>
            <a:off x="1774826" y="1600201"/>
            <a:ext cx="4244975" cy="4924425"/>
          </a:xfrm>
          <a:prstGeom prst="rect">
            <a:avLst/>
          </a:prstGeom>
        </p:spPr>
        <p:txBody>
          <a:bodyPr/>
          <a:lstStyle/>
          <a:p>
            <a:pPr eaLnBrk="1" hangingPunct="1">
              <a:lnSpc>
                <a:spcPct val="80000"/>
              </a:lnSpc>
              <a:defRPr/>
            </a:pPr>
            <a:r>
              <a:rPr lang="tr-TR" altLang="tr-TR" sz="2400" b="1" i="1" dirty="0"/>
              <a:t>Mikroorganizmaların laboratuvar şartlarında üretilmeleri amacıyla hazırlanan, gelişmeleri ve üremeleri için uygun, gerekli besin maddelerini içeren canlı veya cansız ortamlara "</a:t>
            </a:r>
            <a:r>
              <a:rPr lang="tr-TR" altLang="tr-TR" sz="2400" b="1" i="1" dirty="0" err="1"/>
              <a:t>besiyeri</a:t>
            </a:r>
            <a:r>
              <a:rPr lang="tr-TR" altLang="tr-TR" sz="2400" b="1" i="1" dirty="0"/>
              <a:t>" denir. </a:t>
            </a:r>
          </a:p>
          <a:p>
            <a:pPr eaLnBrk="1" hangingPunct="1">
              <a:lnSpc>
                <a:spcPct val="80000"/>
              </a:lnSpc>
              <a:defRPr/>
            </a:pPr>
            <a:r>
              <a:rPr lang="tr-TR" altLang="tr-TR" sz="2400" b="1" i="1" dirty="0"/>
              <a:t>Bakterilerin büyük çoğunluğu ve mantarlar cansız ortamlarda üretilebilmektedir. </a:t>
            </a:r>
          </a:p>
        </p:txBody>
      </p:sp>
      <p:sp>
        <p:nvSpPr>
          <p:cNvPr id="34822" name="Rectangle 6"/>
          <p:cNvSpPr>
            <a:spLocks noGrp="1" noChangeArrowheads="1"/>
          </p:cNvSpPr>
          <p:nvPr>
            <p:ph sz="quarter" idx="14"/>
          </p:nvPr>
        </p:nvSpPr>
        <p:spPr>
          <a:xfrm>
            <a:off x="6172201" y="1600200"/>
            <a:ext cx="4244975" cy="4997450"/>
          </a:xfrm>
          <a:prstGeom prst="rect">
            <a:avLst/>
          </a:prstGeom>
        </p:spPr>
        <p:txBody>
          <a:bodyPr/>
          <a:lstStyle/>
          <a:p>
            <a:pPr eaLnBrk="1" hangingPunct="1">
              <a:lnSpc>
                <a:spcPct val="80000"/>
              </a:lnSpc>
              <a:defRPr/>
            </a:pPr>
            <a:r>
              <a:rPr lang="tr-TR" altLang="tr-TR" sz="2400" b="1" i="1"/>
              <a:t>Bu amaçla steril olarak hazırlanmış olan besiyerleri, dehidrate olmamaları ve denatüre olarak bozulmamaları için buzdolabında saklanır. </a:t>
            </a:r>
          </a:p>
          <a:p>
            <a:pPr eaLnBrk="1" hangingPunct="1">
              <a:lnSpc>
                <a:spcPct val="80000"/>
              </a:lnSpc>
              <a:defRPr/>
            </a:pPr>
            <a:r>
              <a:rPr lang="tr-TR" altLang="tr-TR" sz="2400" b="1" i="1"/>
              <a:t>Bakterileri üretmek amacıyla kullanılan yüzlerce farklı besiyeri mevcuttur, ancak klinik örneklerden bakterileri izole etmek için yüzlerce farklı besiyerine ekim yapmak pratikte mümkün değildir. </a:t>
            </a:r>
          </a:p>
        </p:txBody>
      </p:sp>
    </p:spTree>
    <p:extLst>
      <p:ext uri="{BB962C8B-B14F-4D97-AF65-F5344CB8AC3E}">
        <p14:creationId xmlns:p14="http://schemas.microsoft.com/office/powerpoint/2010/main" val="2131188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Rectangle 4"/>
          <p:cNvSpPr>
            <a:spLocks noGrp="1" noChangeArrowheads="1"/>
          </p:cNvSpPr>
          <p:nvPr>
            <p:ph type="title"/>
          </p:nvPr>
        </p:nvSpPr>
        <p:spPr>
          <a:xfrm>
            <a:off x="1775520" y="188640"/>
            <a:ext cx="8591550" cy="1066800"/>
          </a:xfrm>
        </p:spPr>
        <p:txBody>
          <a:bodyPr>
            <a:normAutofit fontScale="90000"/>
          </a:bodyPr>
          <a:lstStyle/>
          <a:p>
            <a:pPr algn="ctr" eaLnBrk="1" hangingPunct="1">
              <a:defRPr/>
            </a:pPr>
            <a:r>
              <a:rPr lang="tr-TR" altLang="tr-TR" sz="3600" b="1" i="1" dirty="0">
                <a:solidFill>
                  <a:srgbClr val="0000FF"/>
                </a:solidFill>
              </a:rPr>
              <a:t>Mikrobiyoloji laboratuvarlarında sık kullanılan bazı </a:t>
            </a:r>
            <a:r>
              <a:rPr lang="tr-TR" altLang="tr-TR" sz="3600" b="1" i="1" dirty="0" err="1">
                <a:solidFill>
                  <a:srgbClr val="0000FF"/>
                </a:solidFill>
              </a:rPr>
              <a:t>besiyerleri</a:t>
            </a:r>
            <a:endParaRPr lang="tr-TR" altLang="tr-TR" sz="3600" b="1" i="1" dirty="0">
              <a:solidFill>
                <a:srgbClr val="0000FF"/>
              </a:solidFill>
            </a:endParaRPr>
          </a:p>
        </p:txBody>
      </p:sp>
      <p:sp>
        <p:nvSpPr>
          <p:cNvPr id="142341" name="Rectangle 5"/>
          <p:cNvSpPr>
            <a:spLocks noGrp="1" noChangeArrowheads="1"/>
          </p:cNvSpPr>
          <p:nvPr>
            <p:ph sz="quarter" idx="13"/>
          </p:nvPr>
        </p:nvSpPr>
        <p:spPr>
          <a:xfrm>
            <a:off x="1847850" y="1701800"/>
            <a:ext cx="5327650" cy="4967288"/>
          </a:xfrm>
          <a:prstGeom prst="rect">
            <a:avLst/>
          </a:prstGeom>
        </p:spPr>
        <p:txBody>
          <a:bodyPr/>
          <a:lstStyle/>
          <a:p>
            <a:pPr eaLnBrk="1" hangingPunct="1">
              <a:lnSpc>
                <a:spcPct val="80000"/>
              </a:lnSpc>
              <a:buFont typeface="Wingdings" pitchFamily="2" charset="2"/>
              <a:buNone/>
              <a:defRPr/>
            </a:pPr>
            <a:r>
              <a:rPr lang="tr-TR" altLang="tr-TR" b="1" i="1" dirty="0" smtClean="0">
                <a:solidFill>
                  <a:srgbClr val="FF0000"/>
                </a:solidFill>
              </a:rPr>
              <a:t>Kanlı </a:t>
            </a:r>
            <a:r>
              <a:rPr lang="tr-TR" altLang="tr-TR" b="1" i="1" dirty="0" err="1" smtClean="0">
                <a:solidFill>
                  <a:srgbClr val="FF0000"/>
                </a:solidFill>
              </a:rPr>
              <a:t>agar</a:t>
            </a:r>
            <a:r>
              <a:rPr lang="tr-TR" altLang="tr-TR" b="1" i="1" dirty="0" smtClean="0">
                <a:solidFill>
                  <a:srgbClr val="FF0000"/>
                </a:solidFill>
              </a:rPr>
              <a:t>: </a:t>
            </a:r>
          </a:p>
          <a:p>
            <a:pPr eaLnBrk="1" hangingPunct="1">
              <a:lnSpc>
                <a:spcPct val="80000"/>
              </a:lnSpc>
              <a:defRPr/>
            </a:pPr>
            <a:r>
              <a:rPr lang="tr-TR" altLang="tr-TR" sz="2400" b="1" i="1" dirty="0"/>
              <a:t>Adi </a:t>
            </a:r>
            <a:r>
              <a:rPr lang="tr-TR" altLang="tr-TR" sz="2400" b="1" i="1" dirty="0" err="1"/>
              <a:t>agar</a:t>
            </a:r>
            <a:r>
              <a:rPr lang="tr-TR" altLang="tr-TR" sz="2400" b="1" i="1" dirty="0"/>
              <a:t>, sterilizasyon işleminden sonra su banyosunda bekletilerek          45-50°C'ye kadar soğutulur. </a:t>
            </a:r>
          </a:p>
          <a:p>
            <a:pPr eaLnBrk="1" hangingPunct="1">
              <a:lnSpc>
                <a:spcPct val="80000"/>
              </a:lnSpc>
              <a:defRPr/>
            </a:pPr>
            <a:r>
              <a:rPr lang="tr-TR" altLang="tr-TR" sz="2400" b="1" i="1" dirty="0"/>
              <a:t>İçerisine % 5 - 7 (v/v) oranında, steril şartlarda alınıp, </a:t>
            </a:r>
            <a:r>
              <a:rPr lang="tr-TR" altLang="tr-TR" sz="2400" b="1" i="1" dirty="0" err="1"/>
              <a:t>defibrine</a:t>
            </a:r>
            <a:r>
              <a:rPr lang="tr-TR" altLang="tr-TR" sz="2400" b="1" i="1" dirty="0"/>
              <a:t> edilmiş koyun kanı (steril cam boncuklu şişede) ilave edilip, karıştırılır ve steril tüplere veya </a:t>
            </a:r>
            <a:r>
              <a:rPr lang="tr-TR" altLang="tr-TR" sz="2400" b="1" i="1" dirty="0" err="1"/>
              <a:t>petri</a:t>
            </a:r>
            <a:r>
              <a:rPr lang="tr-TR" altLang="tr-TR" sz="2400" b="1" i="1" dirty="0"/>
              <a:t> kutularına dağıtılır. </a:t>
            </a:r>
          </a:p>
          <a:p>
            <a:pPr eaLnBrk="1" hangingPunct="1">
              <a:lnSpc>
                <a:spcPct val="80000"/>
              </a:lnSpc>
              <a:defRPr/>
            </a:pPr>
            <a:r>
              <a:rPr lang="tr-TR" altLang="tr-TR" sz="2400" b="1" i="1" dirty="0"/>
              <a:t>Kan, </a:t>
            </a:r>
            <a:r>
              <a:rPr lang="tr-TR" altLang="tr-TR" sz="2400" b="1" i="1" dirty="0" err="1"/>
              <a:t>besiyerinin</a:t>
            </a:r>
            <a:r>
              <a:rPr lang="tr-TR" altLang="tr-TR" sz="2400" b="1" i="1" dirty="0"/>
              <a:t> ısısı 50°C'nin üzerinde iken ilave edilirse eritrositler parçalanır ve </a:t>
            </a:r>
            <a:r>
              <a:rPr lang="tr-TR" altLang="tr-TR" sz="2400" b="1" i="1" dirty="0" err="1"/>
              <a:t>çukulata</a:t>
            </a:r>
            <a:r>
              <a:rPr lang="tr-TR" altLang="tr-TR" sz="2400" b="1" i="1" dirty="0"/>
              <a:t> </a:t>
            </a:r>
            <a:r>
              <a:rPr lang="tr-TR" altLang="tr-TR" sz="2400" b="1" i="1" dirty="0" err="1"/>
              <a:t>agar</a:t>
            </a:r>
            <a:r>
              <a:rPr lang="tr-TR" altLang="tr-TR" sz="2400" b="1" i="1" dirty="0"/>
              <a:t> </a:t>
            </a:r>
            <a:r>
              <a:rPr lang="tr-TR" altLang="tr-TR" sz="2400" b="1" i="1" dirty="0" err="1"/>
              <a:t>besiyeri</a:t>
            </a:r>
            <a:r>
              <a:rPr lang="tr-TR" altLang="tr-TR" sz="2400" b="1" i="1" dirty="0"/>
              <a:t> elde edilir.</a:t>
            </a:r>
            <a:r>
              <a:rPr lang="tr-TR" altLang="tr-TR" sz="2300" b="1" i="1" dirty="0"/>
              <a:t> </a:t>
            </a:r>
          </a:p>
        </p:txBody>
      </p:sp>
      <p:pic>
        <p:nvPicPr>
          <p:cNvPr id="70660" name="Picture 8" descr="TSA_5_Percent_Sheep_Bl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4875" y="1920876"/>
            <a:ext cx="3162300" cy="23717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0661" name="Picture 12" descr="CHOCOLATE AGAR"/>
          <p:cNvPicPr>
            <a:picLocks noChangeAspect="1" noChangeArrowheads="1"/>
          </p:cNvPicPr>
          <p:nvPr/>
        </p:nvPicPr>
        <p:blipFill>
          <a:blip r:embed="rId3">
            <a:extLst>
              <a:ext uri="{28A0092B-C50C-407E-A947-70E740481C1C}">
                <a14:useLocalDpi xmlns:a14="http://schemas.microsoft.com/office/drawing/2010/main" val="0"/>
              </a:ext>
            </a:extLst>
          </a:blip>
          <a:srcRect t="10902"/>
          <a:stretch>
            <a:fillRect/>
          </a:stretch>
        </p:blipFill>
        <p:spPr bwMode="auto">
          <a:xfrm>
            <a:off x="7248525" y="4548188"/>
            <a:ext cx="3168650" cy="21209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916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1774825" y="277813"/>
            <a:ext cx="5761038" cy="1638300"/>
          </a:xfrm>
        </p:spPr>
        <p:txBody>
          <a:bodyPr/>
          <a:lstStyle/>
          <a:p>
            <a:pPr eaLnBrk="1" hangingPunct="1">
              <a:defRPr/>
            </a:pPr>
            <a:r>
              <a:rPr lang="tr-TR" altLang="tr-TR" b="1" i="1" smtClean="0"/>
              <a:t>Hemoliz</a:t>
            </a:r>
          </a:p>
        </p:txBody>
      </p:sp>
      <p:sp>
        <p:nvSpPr>
          <p:cNvPr id="144387" name="Rectangle 3"/>
          <p:cNvSpPr>
            <a:spLocks noGrp="1" noChangeArrowheads="1"/>
          </p:cNvSpPr>
          <p:nvPr>
            <p:ph sz="quarter" idx="13"/>
          </p:nvPr>
        </p:nvSpPr>
        <p:spPr>
          <a:xfrm>
            <a:off x="1774825" y="1917700"/>
            <a:ext cx="4465638" cy="4751388"/>
          </a:xfrm>
          <a:prstGeom prst="rect">
            <a:avLst/>
          </a:prstGeom>
        </p:spPr>
        <p:txBody>
          <a:bodyPr/>
          <a:lstStyle/>
          <a:p>
            <a:pPr eaLnBrk="1" hangingPunct="1">
              <a:lnSpc>
                <a:spcPct val="80000"/>
              </a:lnSpc>
              <a:defRPr/>
            </a:pPr>
            <a:r>
              <a:rPr lang="tr-TR" altLang="tr-TR" sz="2400" b="1" i="1"/>
              <a:t>Bazı bakteriler eritrositleri parçalayan hemolizin adı verilen enzimler oluştururlar. </a:t>
            </a:r>
          </a:p>
          <a:p>
            <a:pPr eaLnBrk="1" hangingPunct="1">
              <a:lnSpc>
                <a:spcPct val="80000"/>
              </a:lnSpc>
              <a:defRPr/>
            </a:pPr>
            <a:r>
              <a:rPr lang="tr-TR" altLang="tr-TR" sz="2400" b="1" i="1"/>
              <a:t>Hemolizine sahip bakterilerin, kanlı agarda oluşturduğu kolonlerin etrafı halka şeklinde hemoliz zonu ile çevrilidir.</a:t>
            </a:r>
          </a:p>
          <a:p>
            <a:pPr eaLnBrk="1" hangingPunct="1">
              <a:lnSpc>
                <a:spcPct val="80000"/>
              </a:lnSpc>
              <a:defRPr/>
            </a:pPr>
            <a:r>
              <a:rPr lang="tr-TR" altLang="tr-TR" sz="2400" b="1" i="1"/>
              <a:t>Üç türlü hemoliz vardır. </a:t>
            </a:r>
          </a:p>
          <a:p>
            <a:pPr lvl="1" eaLnBrk="1" hangingPunct="1">
              <a:lnSpc>
                <a:spcPct val="80000"/>
              </a:lnSpc>
              <a:defRPr/>
            </a:pPr>
            <a:r>
              <a:rPr lang="tr-TR" altLang="tr-TR" sz="2000" b="1" i="1"/>
              <a:t>Alfa (</a:t>
            </a:r>
            <a:r>
              <a:rPr lang="el-GR" altLang="tr-TR" sz="2000" b="1" i="1">
                <a:cs typeface="Arial" charset="0"/>
              </a:rPr>
              <a:t>α</a:t>
            </a:r>
            <a:r>
              <a:rPr lang="tr-TR" altLang="tr-TR" sz="2000" b="1" i="1">
                <a:cs typeface="Arial" charset="0"/>
              </a:rPr>
              <a:t>) hemoliz</a:t>
            </a:r>
          </a:p>
          <a:p>
            <a:pPr lvl="1" eaLnBrk="1" hangingPunct="1">
              <a:lnSpc>
                <a:spcPct val="80000"/>
              </a:lnSpc>
              <a:defRPr/>
            </a:pPr>
            <a:r>
              <a:rPr lang="tr-TR" altLang="tr-TR" sz="2000" b="1" i="1">
                <a:cs typeface="Arial" charset="0"/>
              </a:rPr>
              <a:t>Beta (</a:t>
            </a:r>
            <a:r>
              <a:rPr lang="el-GR" altLang="tr-TR" sz="2000" b="1" i="1">
                <a:cs typeface="Arial" charset="0"/>
              </a:rPr>
              <a:t>β</a:t>
            </a:r>
            <a:r>
              <a:rPr lang="tr-TR" altLang="tr-TR" sz="2000" b="1" i="1">
                <a:cs typeface="Arial" charset="0"/>
              </a:rPr>
              <a:t>) hemoliz</a:t>
            </a:r>
          </a:p>
          <a:p>
            <a:pPr lvl="1" eaLnBrk="1" hangingPunct="1">
              <a:lnSpc>
                <a:spcPct val="80000"/>
              </a:lnSpc>
              <a:defRPr/>
            </a:pPr>
            <a:r>
              <a:rPr lang="tr-TR" altLang="tr-TR" sz="2000" b="1" i="1">
                <a:cs typeface="Arial" charset="0"/>
              </a:rPr>
              <a:t>Gamma (</a:t>
            </a:r>
            <a:r>
              <a:rPr lang="el-GR" altLang="tr-TR" sz="2000" b="1" i="1">
                <a:cs typeface="Arial" charset="0"/>
              </a:rPr>
              <a:t>γ</a:t>
            </a:r>
            <a:r>
              <a:rPr lang="tr-TR" altLang="tr-TR" sz="2000" b="1" i="1">
                <a:cs typeface="Arial" charset="0"/>
              </a:rPr>
              <a:t>) hemoliz (hemolizsiz)</a:t>
            </a:r>
            <a:endParaRPr lang="el-GR" altLang="tr-TR" sz="2000" b="1" i="1">
              <a:cs typeface="Arial" charset="0"/>
            </a:endParaRPr>
          </a:p>
        </p:txBody>
      </p:sp>
      <p:sp>
        <p:nvSpPr>
          <p:cNvPr id="144388" name="Rectangle 4"/>
          <p:cNvSpPr>
            <a:spLocks noGrp="1" noChangeArrowheads="1"/>
          </p:cNvSpPr>
          <p:nvPr>
            <p:ph sz="quarter" idx="14"/>
          </p:nvPr>
        </p:nvSpPr>
        <p:spPr>
          <a:xfrm>
            <a:off x="6521450" y="2354264"/>
            <a:ext cx="4038600" cy="4098925"/>
          </a:xfrm>
          <a:prstGeom prst="rect">
            <a:avLst/>
          </a:prstGeom>
        </p:spPr>
        <p:txBody>
          <a:bodyPr/>
          <a:lstStyle/>
          <a:p>
            <a:pPr eaLnBrk="1" hangingPunct="1">
              <a:lnSpc>
                <a:spcPct val="80000"/>
              </a:lnSpc>
              <a:defRPr/>
            </a:pPr>
            <a:r>
              <a:rPr lang="tr-TR" altLang="tr-TR" sz="2400" b="1" i="1"/>
              <a:t>Mikroorganizmaların tanımlanmasında bakterinin hemolizin enzimine sahip olup olmadığının tespit edilmesi önemli bir özellikdir.</a:t>
            </a:r>
          </a:p>
          <a:p>
            <a:pPr eaLnBrk="1" hangingPunct="1">
              <a:lnSpc>
                <a:spcPct val="80000"/>
              </a:lnSpc>
              <a:defRPr/>
            </a:pPr>
            <a:r>
              <a:rPr lang="tr-TR" altLang="tr-TR" sz="2400" b="1" i="1"/>
              <a:t>Kanlı agar besiyeri hemolitik bakteriler ile non-hemolitik bakterilerin ayrımına olanak sağlayan ayırt ettirici bir besiyeridir.</a:t>
            </a:r>
          </a:p>
        </p:txBody>
      </p:sp>
      <p:pic>
        <p:nvPicPr>
          <p:cNvPr id="86021" name="Picture 6" descr="200px-Hemoly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8888" y="115889"/>
            <a:ext cx="2951162" cy="2211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878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Rectangle 4"/>
          <p:cNvSpPr>
            <a:spLocks noGrp="1" noChangeArrowheads="1"/>
          </p:cNvSpPr>
          <p:nvPr>
            <p:ph type="title"/>
          </p:nvPr>
        </p:nvSpPr>
        <p:spPr>
          <a:xfrm>
            <a:off x="1981201" y="277814"/>
            <a:ext cx="8075613" cy="847725"/>
          </a:xfrm>
        </p:spPr>
        <p:txBody>
          <a:bodyPr/>
          <a:lstStyle/>
          <a:p>
            <a:pPr eaLnBrk="1" hangingPunct="1">
              <a:defRPr/>
            </a:pPr>
            <a:r>
              <a:rPr lang="tr-TR" altLang="tr-TR" b="1" i="1" smtClean="0"/>
              <a:t>Hemoliz</a:t>
            </a:r>
          </a:p>
        </p:txBody>
      </p:sp>
      <p:sp>
        <p:nvSpPr>
          <p:cNvPr id="145411" name="Rectangle 3"/>
          <p:cNvSpPr>
            <a:spLocks noGrp="1" noChangeArrowheads="1"/>
          </p:cNvSpPr>
          <p:nvPr>
            <p:ph sz="quarter" idx="13"/>
          </p:nvPr>
        </p:nvSpPr>
        <p:spPr>
          <a:xfrm>
            <a:off x="1774825" y="1268413"/>
            <a:ext cx="5257800" cy="5256212"/>
          </a:xfrm>
          <a:prstGeom prst="rect">
            <a:avLst/>
          </a:prstGeom>
        </p:spPr>
        <p:txBody>
          <a:bodyPr/>
          <a:lstStyle/>
          <a:p>
            <a:pPr eaLnBrk="1" hangingPunct="1">
              <a:lnSpc>
                <a:spcPct val="80000"/>
              </a:lnSpc>
              <a:defRPr/>
            </a:pPr>
            <a:endParaRPr lang="tr-TR" altLang="tr-TR" sz="2400" b="1" i="1"/>
          </a:p>
          <a:p>
            <a:pPr eaLnBrk="1" hangingPunct="1">
              <a:lnSpc>
                <a:spcPct val="80000"/>
              </a:lnSpc>
              <a:defRPr/>
            </a:pPr>
            <a:r>
              <a:rPr lang="tr-TR" altLang="tr-TR" sz="2400" b="1" i="1">
                <a:solidFill>
                  <a:schemeClr val="accent1"/>
                </a:solidFill>
                <a:effectLst>
                  <a:outerShdw blurRad="38100" dist="38100" dir="2700000" algn="tl">
                    <a:srgbClr val="FFFFFF"/>
                  </a:outerShdw>
                </a:effectLst>
              </a:rPr>
              <a:t>Beta hemoliz:</a:t>
            </a:r>
            <a:r>
              <a:rPr lang="tr-TR" altLang="tr-TR" sz="2400" b="1" i="1"/>
              <a:t> koloni etrafındaki eritrositler tamamen parçalanması ile oluşan tam hemolizdir. Koloninin etrafında tamamen şeffaf bir halka şeklinde görülür.</a:t>
            </a:r>
          </a:p>
          <a:p>
            <a:pPr eaLnBrk="1" hangingPunct="1">
              <a:lnSpc>
                <a:spcPct val="80000"/>
              </a:lnSpc>
              <a:buFont typeface="Wingdings" pitchFamily="2" charset="2"/>
              <a:buNone/>
              <a:defRPr/>
            </a:pPr>
            <a:endParaRPr lang="tr-TR" altLang="tr-TR" sz="2400" b="1" i="1"/>
          </a:p>
          <a:p>
            <a:pPr eaLnBrk="1" hangingPunct="1">
              <a:lnSpc>
                <a:spcPct val="80000"/>
              </a:lnSpc>
              <a:buFont typeface="Wingdings" pitchFamily="2" charset="2"/>
              <a:buNone/>
              <a:defRPr/>
            </a:pPr>
            <a:endParaRPr lang="tr-TR" altLang="tr-TR" sz="2400" b="1" i="1"/>
          </a:p>
          <a:p>
            <a:pPr eaLnBrk="1" hangingPunct="1">
              <a:lnSpc>
                <a:spcPct val="80000"/>
              </a:lnSpc>
              <a:buFont typeface="Wingdings" pitchFamily="2" charset="2"/>
              <a:buNone/>
              <a:defRPr/>
            </a:pPr>
            <a:endParaRPr lang="tr-TR" altLang="tr-TR" sz="2400" b="1" i="1"/>
          </a:p>
          <a:p>
            <a:pPr eaLnBrk="1" hangingPunct="1">
              <a:lnSpc>
                <a:spcPct val="80000"/>
              </a:lnSpc>
              <a:defRPr/>
            </a:pPr>
            <a:r>
              <a:rPr lang="tr-TR" altLang="tr-TR" sz="2400" b="1" i="1">
                <a:solidFill>
                  <a:schemeClr val="accent1"/>
                </a:solidFill>
                <a:effectLst>
                  <a:outerShdw blurRad="38100" dist="38100" dir="2700000" algn="tl">
                    <a:srgbClr val="FFFFFF"/>
                  </a:outerShdw>
                </a:effectLst>
              </a:rPr>
              <a:t>Alfa hemoliz:</a:t>
            </a:r>
            <a:r>
              <a:rPr lang="tr-TR" altLang="tr-TR" sz="2400" b="1" i="1"/>
              <a:t> eritrositler tam olarak parçalanmamıştır. Koloninin etrafında yeşilimsi sarı renkli, tam şeffaf olmayan bir halka şeklinde görülür. </a:t>
            </a:r>
          </a:p>
        </p:txBody>
      </p:sp>
      <p:pic>
        <p:nvPicPr>
          <p:cNvPr id="87044" name="Picture 6" descr="hemolysisP804018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l="15501" t="14764" r="6644" b="2953"/>
          <a:stretch>
            <a:fillRect/>
          </a:stretch>
        </p:blipFill>
        <p:spPr>
          <a:xfrm>
            <a:off x="7250113" y="1282701"/>
            <a:ext cx="3167062" cy="250666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7045" name="Picture 10" descr="s_pnc"/>
          <p:cNvPicPr>
            <a:picLocks noChangeAspect="1" noChangeArrowheads="1"/>
          </p:cNvPicPr>
          <p:nvPr/>
        </p:nvPicPr>
        <p:blipFill>
          <a:blip r:embed="rId3">
            <a:extLst>
              <a:ext uri="{28A0092B-C50C-407E-A947-70E740481C1C}">
                <a14:useLocalDpi xmlns:a14="http://schemas.microsoft.com/office/drawing/2010/main" val="0"/>
              </a:ext>
            </a:extLst>
          </a:blip>
          <a:srcRect t="2953" b="2953"/>
          <a:stretch>
            <a:fillRect/>
          </a:stretch>
        </p:blipFill>
        <p:spPr bwMode="auto">
          <a:xfrm>
            <a:off x="7248526" y="4005264"/>
            <a:ext cx="3167063" cy="256063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451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1981200" y="1"/>
            <a:ext cx="8229600" cy="836613"/>
          </a:xfrm>
        </p:spPr>
        <p:txBody>
          <a:bodyPr/>
          <a:lstStyle/>
          <a:p>
            <a:pPr eaLnBrk="1" hangingPunct="1">
              <a:defRPr/>
            </a:pPr>
            <a:r>
              <a:rPr lang="tr-TR" altLang="tr-TR" b="1" i="1" smtClean="0"/>
              <a:t>Hemoliz tipleri</a:t>
            </a:r>
          </a:p>
        </p:txBody>
      </p:sp>
      <p:pic>
        <p:nvPicPr>
          <p:cNvPr id="88067" name="Picture 4" descr="Image:Streptococcal hemolysis.jpg">
            <a:hlinkClick r:id="rId2"/>
          </p:cNvPr>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l="11810" t="18898" r="14174"/>
          <a:stretch>
            <a:fillRect/>
          </a:stretch>
        </p:blipFill>
        <p:spPr>
          <a:xfrm>
            <a:off x="1774825" y="908050"/>
            <a:ext cx="8713788" cy="5767388"/>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373853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1703389" y="476251"/>
            <a:ext cx="4321175" cy="2665413"/>
          </a:xfrm>
        </p:spPr>
        <p:txBody>
          <a:bodyPr/>
          <a:lstStyle/>
          <a:p>
            <a:pPr eaLnBrk="1" hangingPunct="1">
              <a:defRPr/>
            </a:pPr>
            <a:r>
              <a:rPr lang="tr-TR" altLang="tr-TR" sz="5000" b="1" i="1"/>
              <a:t>Hemoliz</a:t>
            </a:r>
          </a:p>
        </p:txBody>
      </p:sp>
      <p:pic>
        <p:nvPicPr>
          <p:cNvPr id="89091" name="Picture 5" descr="agarplates"/>
          <p:cNvPicPr>
            <a:picLocks noChangeAspect="1" noChangeArrowheads="1"/>
          </p:cNvPicPr>
          <p:nvPr/>
        </p:nvPicPr>
        <p:blipFill>
          <a:blip r:embed="rId2">
            <a:extLst>
              <a:ext uri="{28A0092B-C50C-407E-A947-70E740481C1C}">
                <a14:useLocalDpi xmlns:a14="http://schemas.microsoft.com/office/drawing/2010/main" val="0"/>
              </a:ext>
            </a:extLst>
          </a:blip>
          <a:srcRect t="8063" b="4031"/>
          <a:stretch>
            <a:fillRect/>
          </a:stretch>
        </p:blipFill>
        <p:spPr bwMode="auto">
          <a:xfrm>
            <a:off x="6311900" y="509589"/>
            <a:ext cx="4248150" cy="24145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89092" name="Picture 7" descr="hemolysis_P80400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3284538"/>
            <a:ext cx="4273550" cy="32067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89093" name="Picture 11" descr="streptococcu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3388" y="3284538"/>
            <a:ext cx="4271962" cy="31686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739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b="1" i="1" dirty="0" smtClean="0">
                <a:solidFill>
                  <a:srgbClr val="0000FF"/>
                </a:solidFill>
              </a:rPr>
              <a:t>Mikroorganizmaların </a:t>
            </a:r>
            <a:r>
              <a:rPr lang="tr-TR" b="1" i="1" dirty="0" err="1" smtClean="0">
                <a:solidFill>
                  <a:srgbClr val="0000FF"/>
                </a:solidFill>
              </a:rPr>
              <a:t>identifikasyon</a:t>
            </a:r>
            <a:r>
              <a:rPr lang="tr-TR" b="1" i="1" dirty="0" smtClean="0">
                <a:solidFill>
                  <a:srgbClr val="0000FF"/>
                </a:solidFill>
              </a:rPr>
              <a:t> yöntemleri</a:t>
            </a:r>
            <a:endParaRPr lang="tr-TR" b="1" i="1" dirty="0">
              <a:solidFill>
                <a:srgbClr val="0000FF"/>
              </a:solidFill>
            </a:endParaRPr>
          </a:p>
        </p:txBody>
      </p:sp>
      <p:sp>
        <p:nvSpPr>
          <p:cNvPr id="3" name="İçerik Yer Tutucusu 2"/>
          <p:cNvSpPr>
            <a:spLocks noGrp="1"/>
          </p:cNvSpPr>
          <p:nvPr>
            <p:ph sz="quarter" idx="13"/>
          </p:nvPr>
        </p:nvSpPr>
        <p:spPr>
          <a:xfrm>
            <a:off x="1800225" y="1298448"/>
            <a:ext cx="4251960" cy="5442920"/>
          </a:xfrm>
        </p:spPr>
        <p:txBody>
          <a:bodyPr>
            <a:normAutofit/>
          </a:bodyPr>
          <a:lstStyle/>
          <a:p>
            <a:pPr marL="0" indent="0">
              <a:buNone/>
            </a:pPr>
            <a:r>
              <a:rPr lang="tr-TR" b="1" i="1" dirty="0" smtClean="0"/>
              <a:t>Patojen olduğu düşünülen ve izole edildikten sonra saflaştırılan etken mikroorganizma  </a:t>
            </a:r>
            <a:endParaRPr lang="tr-TR" b="1" i="1" dirty="0"/>
          </a:p>
          <a:p>
            <a:endParaRPr lang="tr-TR" b="1" i="1" dirty="0"/>
          </a:p>
          <a:p>
            <a:pPr marL="0" indent="0">
              <a:buNone/>
            </a:pPr>
            <a:r>
              <a:rPr lang="tr-TR" b="1" i="1" dirty="0" smtClean="0">
                <a:solidFill>
                  <a:srgbClr val="FF0000"/>
                </a:solidFill>
              </a:rPr>
              <a:t>1. Morfolojik Özelliklerinin </a:t>
            </a:r>
            <a:r>
              <a:rPr lang="tr-TR" b="1" i="1" dirty="0">
                <a:solidFill>
                  <a:srgbClr val="FF0000"/>
                </a:solidFill>
              </a:rPr>
              <a:t>Saptanması</a:t>
            </a:r>
          </a:p>
          <a:p>
            <a:endParaRPr lang="tr-TR" b="1" i="1" dirty="0"/>
          </a:p>
          <a:p>
            <a:r>
              <a:rPr lang="tr-TR" b="1" i="1" dirty="0"/>
              <a:t>Bunun için mikroorganizmalar sıvı ve katı </a:t>
            </a:r>
            <a:r>
              <a:rPr lang="tr-TR" b="1" i="1" dirty="0" err="1"/>
              <a:t>besiyerinde</a:t>
            </a:r>
            <a:r>
              <a:rPr lang="tr-TR" b="1" i="1" dirty="0"/>
              <a:t> yetiştirilir. Bakterinin şekli, sıvı </a:t>
            </a:r>
            <a:r>
              <a:rPr lang="tr-TR" b="1" i="1" dirty="0" err="1"/>
              <a:t>besiyerinde</a:t>
            </a:r>
            <a:r>
              <a:rPr lang="tr-TR" b="1" i="1" dirty="0"/>
              <a:t> zar yapıp yapmadığı, tortu oluşturup oluşturmadığı, katı </a:t>
            </a:r>
            <a:r>
              <a:rPr lang="tr-TR" b="1" i="1" dirty="0" err="1"/>
              <a:t>besiyerinde</a:t>
            </a:r>
            <a:r>
              <a:rPr lang="tr-TR" b="1" i="1" dirty="0"/>
              <a:t> kolonilerin görünüş ve yapıları saptanır.</a:t>
            </a:r>
          </a:p>
          <a:p>
            <a:endParaRPr lang="tr-TR" dirty="0"/>
          </a:p>
        </p:txBody>
      </p:sp>
      <p:sp>
        <p:nvSpPr>
          <p:cNvPr id="4" name="İçerik Yer Tutucusu 3"/>
          <p:cNvSpPr>
            <a:spLocks noGrp="1"/>
          </p:cNvSpPr>
          <p:nvPr>
            <p:ph sz="quarter" idx="14"/>
          </p:nvPr>
        </p:nvSpPr>
        <p:spPr>
          <a:xfrm>
            <a:off x="6139815" y="1298448"/>
            <a:ext cx="4251960" cy="5442920"/>
          </a:xfrm>
        </p:spPr>
        <p:txBody>
          <a:bodyPr>
            <a:normAutofit lnSpcReduction="10000"/>
          </a:bodyPr>
          <a:lstStyle/>
          <a:p>
            <a:pPr marL="0" indent="0">
              <a:buNone/>
            </a:pPr>
            <a:r>
              <a:rPr lang="tr-TR" b="1" i="1" dirty="0">
                <a:solidFill>
                  <a:srgbClr val="FF0000"/>
                </a:solidFill>
              </a:rPr>
              <a:t>2. Biyokimyasal Özelliklerin Saptanması</a:t>
            </a:r>
          </a:p>
          <a:p>
            <a:endParaRPr lang="tr-TR" b="1" i="1" dirty="0"/>
          </a:p>
          <a:p>
            <a:r>
              <a:rPr lang="tr-TR" b="1" i="1" dirty="0"/>
              <a:t>Bu amaçla </a:t>
            </a:r>
            <a:r>
              <a:rPr lang="tr-TR" b="1" i="1" dirty="0" err="1"/>
              <a:t>katalaz</a:t>
            </a:r>
            <a:r>
              <a:rPr lang="tr-TR" b="1" i="1" dirty="0"/>
              <a:t> testi, </a:t>
            </a:r>
            <a:r>
              <a:rPr lang="tr-TR" b="1" i="1" dirty="0" err="1"/>
              <a:t>oksidaz</a:t>
            </a:r>
            <a:r>
              <a:rPr lang="tr-TR" b="1" i="1" dirty="0"/>
              <a:t> testi, nitratların redüksiyonu, </a:t>
            </a:r>
            <a:r>
              <a:rPr lang="tr-TR" b="1" i="1" dirty="0" err="1"/>
              <a:t>indol</a:t>
            </a:r>
            <a:r>
              <a:rPr lang="tr-TR" b="1" i="1" dirty="0"/>
              <a:t> ve  H2S oluşturma, kazein, üre ve jelatinin </a:t>
            </a:r>
            <a:r>
              <a:rPr lang="tr-TR" b="1" i="1" dirty="0" err="1"/>
              <a:t>hidrolizasyonu</a:t>
            </a:r>
            <a:r>
              <a:rPr lang="tr-TR" b="1" i="1" dirty="0"/>
              <a:t> ve çeşitli şekerleri fermente etme özellikleri özel hazırlanan </a:t>
            </a:r>
            <a:r>
              <a:rPr lang="tr-TR" b="1" i="1" dirty="0" err="1"/>
              <a:t>besiyerlerinde</a:t>
            </a:r>
            <a:r>
              <a:rPr lang="tr-TR" b="1" i="1" dirty="0"/>
              <a:t>  belirlenir. </a:t>
            </a:r>
          </a:p>
          <a:p>
            <a:endParaRPr lang="tr-TR" b="1" i="1" dirty="0"/>
          </a:p>
          <a:p>
            <a:pPr marL="0" indent="0">
              <a:buNone/>
            </a:pPr>
            <a:r>
              <a:rPr lang="tr-TR" b="1" i="1" dirty="0">
                <a:solidFill>
                  <a:srgbClr val="FF0000"/>
                </a:solidFill>
              </a:rPr>
              <a:t>3. </a:t>
            </a:r>
            <a:r>
              <a:rPr lang="tr-TR" b="1" i="1" dirty="0" err="1">
                <a:solidFill>
                  <a:srgbClr val="FF0000"/>
                </a:solidFill>
              </a:rPr>
              <a:t>Serolojik</a:t>
            </a:r>
            <a:r>
              <a:rPr lang="tr-TR" b="1" i="1" dirty="0">
                <a:solidFill>
                  <a:srgbClr val="FF0000"/>
                </a:solidFill>
              </a:rPr>
              <a:t> Deneyler</a:t>
            </a:r>
          </a:p>
          <a:p>
            <a:endParaRPr lang="tr-TR" b="1" i="1" dirty="0"/>
          </a:p>
          <a:p>
            <a:r>
              <a:rPr lang="tr-TR" b="1" i="1" dirty="0"/>
              <a:t>Mikroorganizmaların aglütinasyon, </a:t>
            </a:r>
            <a:r>
              <a:rPr lang="tr-TR" b="1" i="1" dirty="0" err="1"/>
              <a:t>presipitasyon</a:t>
            </a:r>
            <a:r>
              <a:rPr lang="tr-TR" b="1" i="1" dirty="0"/>
              <a:t> gibi </a:t>
            </a:r>
            <a:r>
              <a:rPr lang="tr-TR" b="1" i="1" dirty="0" err="1"/>
              <a:t>serolojik</a:t>
            </a:r>
            <a:r>
              <a:rPr lang="tr-TR" b="1" i="1" dirty="0"/>
              <a:t> özelliklerinden de onların </a:t>
            </a:r>
            <a:r>
              <a:rPr lang="tr-TR" b="1" i="1" dirty="0" err="1"/>
              <a:t>idendifikasyonlarında</a:t>
            </a:r>
            <a:r>
              <a:rPr lang="tr-TR" b="1" i="1" dirty="0"/>
              <a:t> yararlanılır.</a:t>
            </a:r>
          </a:p>
          <a:p>
            <a:endParaRPr lang="tr-TR" b="1" i="1" dirty="0"/>
          </a:p>
        </p:txBody>
      </p:sp>
    </p:spTree>
    <p:extLst>
      <p:ext uri="{BB962C8B-B14F-4D97-AF65-F5344CB8AC3E}">
        <p14:creationId xmlns:p14="http://schemas.microsoft.com/office/powerpoint/2010/main" val="2391394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normAutofit/>
          </a:bodyPr>
          <a:lstStyle/>
          <a:p>
            <a:pPr eaLnBrk="1" hangingPunct="1">
              <a:defRPr/>
            </a:pPr>
            <a:r>
              <a:rPr lang="tr-TR" altLang="tr-TR" sz="3600" b="1" i="1"/>
              <a:t>Besiyerlerinde bakterilerin üreme özellikleri</a:t>
            </a:r>
          </a:p>
        </p:txBody>
      </p:sp>
      <p:sp>
        <p:nvSpPr>
          <p:cNvPr id="92163" name="Rectangle 3"/>
          <p:cNvSpPr>
            <a:spLocks noGrp="1" noChangeArrowheads="1"/>
          </p:cNvSpPr>
          <p:nvPr>
            <p:ph sz="quarter" idx="13"/>
          </p:nvPr>
        </p:nvSpPr>
        <p:spPr>
          <a:xfrm>
            <a:off x="1774825" y="1600201"/>
            <a:ext cx="4038600" cy="4924425"/>
          </a:xfrm>
          <a:prstGeom prst="rect">
            <a:avLst/>
          </a:prstGeom>
        </p:spPr>
        <p:txBody>
          <a:bodyPr/>
          <a:lstStyle/>
          <a:p>
            <a:pPr eaLnBrk="1" hangingPunct="1">
              <a:lnSpc>
                <a:spcPct val="90000"/>
              </a:lnSpc>
              <a:defRPr/>
            </a:pPr>
            <a:r>
              <a:rPr lang="tr-TR" altLang="tr-TR" b="1" i="1"/>
              <a:t>Buyyon veya peptonlu su gibi sıvı besiyerlerinde üreyen bakteriler besiyerinde homojen bir bulanıklık, dipte çöküntü, yüzeyde zar oluşturabilir veya besiyerini pıhtılaştırabilirler. </a:t>
            </a:r>
          </a:p>
          <a:p>
            <a:pPr eaLnBrk="1" hangingPunct="1">
              <a:lnSpc>
                <a:spcPct val="90000"/>
              </a:lnSpc>
              <a:defRPr/>
            </a:pPr>
            <a:r>
              <a:rPr lang="tr-TR" altLang="tr-TR" b="1" i="1"/>
              <a:t>Katı besiyerlerinde üreyenler ise besiyerinde "koloni" adı verilen gözle görülür kümeler oluştururlar. </a:t>
            </a:r>
          </a:p>
          <a:p>
            <a:pPr eaLnBrk="1" hangingPunct="1">
              <a:lnSpc>
                <a:spcPct val="90000"/>
              </a:lnSpc>
              <a:defRPr/>
            </a:pPr>
            <a:r>
              <a:rPr lang="tr-TR" altLang="tr-TR" b="1" i="1"/>
              <a:t>Koloni, tek bir mikroorganizmanın katı besiyerinde üreyip çoğalması sonucu meydana gelen oluşumlardır.</a:t>
            </a:r>
          </a:p>
        </p:txBody>
      </p:sp>
      <p:sp>
        <p:nvSpPr>
          <p:cNvPr id="92164" name="Rectangle 4"/>
          <p:cNvSpPr>
            <a:spLocks noGrp="1" noChangeArrowheads="1"/>
          </p:cNvSpPr>
          <p:nvPr>
            <p:ph sz="quarter" idx="14"/>
          </p:nvPr>
        </p:nvSpPr>
        <p:spPr>
          <a:xfrm>
            <a:off x="6172201" y="1600200"/>
            <a:ext cx="4316413" cy="5068888"/>
          </a:xfrm>
          <a:prstGeom prst="rect">
            <a:avLst/>
          </a:prstGeom>
        </p:spPr>
        <p:txBody>
          <a:bodyPr>
            <a:normAutofit/>
          </a:bodyPr>
          <a:lstStyle/>
          <a:p>
            <a:pPr eaLnBrk="1" hangingPunct="1">
              <a:lnSpc>
                <a:spcPct val="90000"/>
              </a:lnSpc>
              <a:defRPr/>
            </a:pPr>
            <a:r>
              <a:rPr lang="tr-TR" altLang="tr-TR" b="1" i="1"/>
              <a:t>Bir kolonide bulunan tüm bakteriler aynı atadan köken alır ve aynı özellikleri taşırlar.</a:t>
            </a:r>
            <a:endParaRPr lang="tr-TR" altLang="tr-TR"/>
          </a:p>
          <a:p>
            <a:pPr eaLnBrk="1" hangingPunct="1">
              <a:lnSpc>
                <a:spcPct val="90000"/>
              </a:lnSpc>
              <a:defRPr/>
            </a:pPr>
            <a:r>
              <a:rPr lang="tr-TR" altLang="tr-TR" b="1" i="1"/>
              <a:t>Bakteri kolonilerinin görünümleri ve özellikleri türden türe (hatta aynı tür içerisinde yer alan bakteriler arasında bile) farklılıklar gösterebilir.</a:t>
            </a:r>
          </a:p>
          <a:p>
            <a:pPr eaLnBrk="1" hangingPunct="1">
              <a:lnSpc>
                <a:spcPct val="90000"/>
              </a:lnSpc>
              <a:defRPr/>
            </a:pPr>
            <a:r>
              <a:rPr lang="tr-TR" altLang="tr-TR" b="1" i="1"/>
              <a:t>Koloni morfolojisi</a:t>
            </a:r>
          </a:p>
          <a:p>
            <a:pPr lvl="1" eaLnBrk="1" hangingPunct="1">
              <a:lnSpc>
                <a:spcPct val="90000"/>
              </a:lnSpc>
              <a:defRPr/>
            </a:pPr>
            <a:r>
              <a:rPr lang="tr-TR" altLang="tr-TR" b="1" i="1"/>
              <a:t>şekli, </a:t>
            </a:r>
          </a:p>
          <a:p>
            <a:pPr lvl="1" eaLnBrk="1" hangingPunct="1">
              <a:lnSpc>
                <a:spcPct val="90000"/>
              </a:lnSpc>
              <a:defRPr/>
            </a:pPr>
            <a:r>
              <a:rPr lang="tr-TR" altLang="tr-TR" b="1" i="1"/>
              <a:t>büyüklüğü, </a:t>
            </a:r>
          </a:p>
          <a:p>
            <a:pPr lvl="1" eaLnBrk="1" hangingPunct="1">
              <a:lnSpc>
                <a:spcPct val="90000"/>
              </a:lnSpc>
              <a:defRPr/>
            </a:pPr>
            <a:r>
              <a:rPr lang="tr-TR" altLang="tr-TR" b="1" i="1"/>
              <a:t>kanlı agar besiyerinde hemoliz özelliği</a:t>
            </a:r>
          </a:p>
          <a:p>
            <a:pPr eaLnBrk="1" hangingPunct="1">
              <a:lnSpc>
                <a:spcPct val="90000"/>
              </a:lnSpc>
              <a:buFont typeface="Wingdings" pitchFamily="2" charset="2"/>
              <a:buNone/>
              <a:defRPr/>
            </a:pPr>
            <a:r>
              <a:rPr lang="tr-TR" altLang="tr-TR" b="1" i="1"/>
              <a:t>	bakteri ve mantarların tanımlanmasında önemli ip uçları verir.</a:t>
            </a:r>
          </a:p>
        </p:txBody>
      </p:sp>
    </p:spTree>
    <p:extLst>
      <p:ext uri="{BB962C8B-B14F-4D97-AF65-F5344CB8AC3E}">
        <p14:creationId xmlns:p14="http://schemas.microsoft.com/office/powerpoint/2010/main" val="970243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a:bodyPr>
          <a:lstStyle/>
          <a:p>
            <a:r>
              <a:rPr lang="tr-TR" altLang="tr-TR" sz="4000" b="1" i="1"/>
              <a:t>Sıvı materyallerin kantitatif olarak ekilmesi</a:t>
            </a:r>
          </a:p>
        </p:txBody>
      </p:sp>
      <p:sp>
        <p:nvSpPr>
          <p:cNvPr id="110595" name="Rectangle 3"/>
          <p:cNvSpPr>
            <a:spLocks noGrp="1" noChangeArrowheads="1"/>
          </p:cNvSpPr>
          <p:nvPr>
            <p:ph sz="quarter" idx="13"/>
          </p:nvPr>
        </p:nvSpPr>
        <p:spPr>
          <a:xfrm>
            <a:off x="1981200" y="4405314"/>
            <a:ext cx="8229600" cy="2192337"/>
          </a:xfrm>
          <a:prstGeom prst="rect">
            <a:avLst/>
          </a:prstGeom>
        </p:spPr>
        <p:txBody>
          <a:bodyPr/>
          <a:lstStyle/>
          <a:p>
            <a:pPr>
              <a:lnSpc>
                <a:spcPct val="80000"/>
              </a:lnSpc>
              <a:buFontTx/>
              <a:buNone/>
            </a:pPr>
            <a:r>
              <a:rPr lang="tr-TR" altLang="tr-TR" sz="1800" b="1" i="1"/>
              <a:t>a) İdrar gibi klinik materyallerde mililitredeki mikroorganizma sayısını tespit etmek için, belirli miktarda materyal (gerekirse sulandırılarak) besiyerine ekilir. Sık kullanılan yöntem, kalibreli öze ile besiyerinin çapı boyunca bir çizgi ekimi yapmak ve aynı öze ile, alevden geçirmeksizin, ilk ekim çizgisine dik zig-zak’lar çizmektir. Amaç, materyalin besiyeri yüzeyine dağılmasını sağlayarak seyreltmek ve kolonileri ayrı ayrı elde etmektir.</a:t>
            </a:r>
          </a:p>
          <a:p>
            <a:pPr>
              <a:lnSpc>
                <a:spcPct val="80000"/>
              </a:lnSpc>
              <a:buFontTx/>
              <a:buNone/>
            </a:pPr>
            <a:r>
              <a:rPr lang="tr-TR" altLang="tr-TR" sz="1800" b="1" i="1"/>
              <a:t>b) İnkübasyondan sonra besiyeri yüzeyinde gelişen koloniler sayılarak mililitredeki mikroorganizma sayısı hesaplanır </a:t>
            </a:r>
          </a:p>
        </p:txBody>
      </p:sp>
      <p:grpSp>
        <p:nvGrpSpPr>
          <p:cNvPr id="110596" name="Group 4"/>
          <p:cNvGrpSpPr>
            <a:grpSpLocks/>
          </p:cNvGrpSpPr>
          <p:nvPr/>
        </p:nvGrpSpPr>
        <p:grpSpPr bwMode="auto">
          <a:xfrm>
            <a:off x="2279650" y="1628775"/>
            <a:ext cx="2808288" cy="2520950"/>
            <a:chOff x="2160" y="4176"/>
            <a:chExt cx="2448" cy="2448"/>
          </a:xfrm>
        </p:grpSpPr>
        <p:sp>
          <p:nvSpPr>
            <p:cNvPr id="110597" name="Oval 5"/>
            <p:cNvSpPr>
              <a:spLocks noChangeArrowheads="1"/>
            </p:cNvSpPr>
            <p:nvPr/>
          </p:nvSpPr>
          <p:spPr bwMode="auto">
            <a:xfrm>
              <a:off x="2160" y="4176"/>
              <a:ext cx="2448" cy="2448"/>
            </a:xfrm>
            <a:prstGeom prst="ellipse">
              <a:avLst/>
            </a:prstGeom>
            <a:solidFill>
              <a:srgbClr val="FFFFFF"/>
            </a:solidFill>
            <a:ln w="44450" cmpd="thickThin">
              <a:solidFill>
                <a:srgbClr val="000000"/>
              </a:solidFill>
              <a:round/>
              <a:headEnd/>
              <a:tailEnd/>
            </a:ln>
          </p:spPr>
          <p:txBody>
            <a:bodyPr/>
            <a:lstStyle/>
            <a:p>
              <a:endParaRPr lang="tr-TR"/>
            </a:p>
          </p:txBody>
        </p:sp>
        <p:sp>
          <p:nvSpPr>
            <p:cNvPr id="110598" name="Line 6"/>
            <p:cNvSpPr>
              <a:spLocks noChangeShapeType="1"/>
            </p:cNvSpPr>
            <p:nvPr/>
          </p:nvSpPr>
          <p:spPr bwMode="auto">
            <a:xfrm>
              <a:off x="3392" y="4320"/>
              <a:ext cx="0" cy="2160"/>
            </a:xfrm>
            <a:prstGeom prst="line">
              <a:avLst/>
            </a:prstGeom>
            <a:noFill/>
            <a:ln w="6350">
              <a:solidFill>
                <a:srgbClr val="000000"/>
              </a:solidFill>
              <a:round/>
              <a:headEnd/>
              <a:tailEnd type="triangle" w="sm" len="sm"/>
            </a:ln>
            <a:extLst>
              <a:ext uri="{909E8E84-426E-40DD-AFC4-6F175D3DCCD1}">
                <a14:hiddenFill xmlns:a14="http://schemas.microsoft.com/office/drawing/2010/main">
                  <a:noFill/>
                </a14:hiddenFill>
              </a:ext>
            </a:extLst>
          </p:spPr>
          <p:txBody>
            <a:bodyPr/>
            <a:lstStyle/>
            <a:p>
              <a:endParaRPr lang="tr-TR"/>
            </a:p>
          </p:txBody>
        </p:sp>
        <p:sp>
          <p:nvSpPr>
            <p:cNvPr id="110599" name="Freeform 7"/>
            <p:cNvSpPr>
              <a:spLocks/>
            </p:cNvSpPr>
            <p:nvPr/>
          </p:nvSpPr>
          <p:spPr bwMode="auto">
            <a:xfrm>
              <a:off x="2280" y="4296"/>
              <a:ext cx="2208" cy="2040"/>
            </a:xfrm>
            <a:custGeom>
              <a:avLst/>
              <a:gdLst>
                <a:gd name="T0" fmla="*/ 744 w 2208"/>
                <a:gd name="T1" fmla="*/ 24 h 2040"/>
                <a:gd name="T2" fmla="*/ 1464 w 2208"/>
                <a:gd name="T3" fmla="*/ 24 h 2040"/>
                <a:gd name="T4" fmla="*/ 600 w 2208"/>
                <a:gd name="T5" fmla="*/ 168 h 2040"/>
                <a:gd name="T6" fmla="*/ 1752 w 2208"/>
                <a:gd name="T7" fmla="*/ 312 h 2040"/>
                <a:gd name="T8" fmla="*/ 168 w 2208"/>
                <a:gd name="T9" fmla="*/ 456 h 2040"/>
                <a:gd name="T10" fmla="*/ 2040 w 2208"/>
                <a:gd name="T11" fmla="*/ 600 h 2040"/>
                <a:gd name="T12" fmla="*/ 24 w 2208"/>
                <a:gd name="T13" fmla="*/ 744 h 2040"/>
                <a:gd name="T14" fmla="*/ 2184 w 2208"/>
                <a:gd name="T15" fmla="*/ 888 h 2040"/>
                <a:gd name="T16" fmla="*/ 24 w 2208"/>
                <a:gd name="T17" fmla="*/ 1032 h 2040"/>
                <a:gd name="T18" fmla="*/ 2184 w 2208"/>
                <a:gd name="T19" fmla="*/ 1176 h 2040"/>
                <a:gd name="T20" fmla="*/ 168 w 2208"/>
                <a:gd name="T21" fmla="*/ 1320 h 2040"/>
                <a:gd name="T22" fmla="*/ 2040 w 2208"/>
                <a:gd name="T23" fmla="*/ 1464 h 2040"/>
                <a:gd name="T24" fmla="*/ 312 w 2208"/>
                <a:gd name="T25" fmla="*/ 1608 h 2040"/>
                <a:gd name="T26" fmla="*/ 1752 w 2208"/>
                <a:gd name="T27" fmla="*/ 1752 h 2040"/>
                <a:gd name="T28" fmla="*/ 456 w 2208"/>
                <a:gd name="T29" fmla="*/ 1896 h 2040"/>
                <a:gd name="T30" fmla="*/ 1608 w 2208"/>
                <a:gd name="T31" fmla="*/ 2040 h 2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08" h="2040">
                  <a:moveTo>
                    <a:pt x="744" y="24"/>
                  </a:moveTo>
                  <a:cubicBezTo>
                    <a:pt x="1116" y="12"/>
                    <a:pt x="1488" y="0"/>
                    <a:pt x="1464" y="24"/>
                  </a:cubicBezTo>
                  <a:cubicBezTo>
                    <a:pt x="1440" y="48"/>
                    <a:pt x="552" y="120"/>
                    <a:pt x="600" y="168"/>
                  </a:cubicBezTo>
                  <a:cubicBezTo>
                    <a:pt x="648" y="216"/>
                    <a:pt x="1824" y="264"/>
                    <a:pt x="1752" y="312"/>
                  </a:cubicBezTo>
                  <a:cubicBezTo>
                    <a:pt x="1680" y="360"/>
                    <a:pt x="120" y="408"/>
                    <a:pt x="168" y="456"/>
                  </a:cubicBezTo>
                  <a:cubicBezTo>
                    <a:pt x="216" y="504"/>
                    <a:pt x="2064" y="552"/>
                    <a:pt x="2040" y="600"/>
                  </a:cubicBezTo>
                  <a:cubicBezTo>
                    <a:pt x="2016" y="648"/>
                    <a:pt x="0" y="696"/>
                    <a:pt x="24" y="744"/>
                  </a:cubicBezTo>
                  <a:cubicBezTo>
                    <a:pt x="48" y="792"/>
                    <a:pt x="2184" y="840"/>
                    <a:pt x="2184" y="888"/>
                  </a:cubicBezTo>
                  <a:cubicBezTo>
                    <a:pt x="2184" y="936"/>
                    <a:pt x="24" y="984"/>
                    <a:pt x="24" y="1032"/>
                  </a:cubicBezTo>
                  <a:cubicBezTo>
                    <a:pt x="24" y="1080"/>
                    <a:pt x="2160" y="1128"/>
                    <a:pt x="2184" y="1176"/>
                  </a:cubicBezTo>
                  <a:cubicBezTo>
                    <a:pt x="2208" y="1224"/>
                    <a:pt x="192" y="1272"/>
                    <a:pt x="168" y="1320"/>
                  </a:cubicBezTo>
                  <a:cubicBezTo>
                    <a:pt x="144" y="1368"/>
                    <a:pt x="2016" y="1416"/>
                    <a:pt x="2040" y="1464"/>
                  </a:cubicBezTo>
                  <a:cubicBezTo>
                    <a:pt x="2064" y="1512"/>
                    <a:pt x="360" y="1560"/>
                    <a:pt x="312" y="1608"/>
                  </a:cubicBezTo>
                  <a:cubicBezTo>
                    <a:pt x="264" y="1656"/>
                    <a:pt x="1728" y="1704"/>
                    <a:pt x="1752" y="1752"/>
                  </a:cubicBezTo>
                  <a:cubicBezTo>
                    <a:pt x="1776" y="1800"/>
                    <a:pt x="480" y="1848"/>
                    <a:pt x="456" y="1896"/>
                  </a:cubicBezTo>
                  <a:cubicBezTo>
                    <a:pt x="432" y="1944"/>
                    <a:pt x="1020" y="1992"/>
                    <a:pt x="1608" y="2040"/>
                  </a:cubicBezTo>
                </a:path>
              </a:pathLst>
            </a:custGeom>
            <a:noFill/>
            <a:ln w="6350" cmpd="sng">
              <a:solidFill>
                <a:srgbClr val="000000"/>
              </a:solidFill>
              <a:round/>
              <a:headEnd/>
              <a:tailEnd type="triangle" w="sm" len="sm"/>
            </a:ln>
            <a:extLst>
              <a:ext uri="{909E8E84-426E-40DD-AFC4-6F175D3DCCD1}">
                <a14:hiddenFill xmlns:a14="http://schemas.microsoft.com/office/drawing/2010/main">
                  <a:solidFill>
                    <a:srgbClr val="FFFFFF"/>
                  </a:solidFill>
                </a14:hiddenFill>
              </a:ext>
            </a:extLst>
          </p:spPr>
          <p:txBody>
            <a:bodyPr/>
            <a:lstStyle/>
            <a:p>
              <a:endParaRPr lang="tr-TR"/>
            </a:p>
          </p:txBody>
        </p:sp>
      </p:grpSp>
      <p:grpSp>
        <p:nvGrpSpPr>
          <p:cNvPr id="110600" name="Group 8"/>
          <p:cNvGrpSpPr>
            <a:grpSpLocks/>
          </p:cNvGrpSpPr>
          <p:nvPr/>
        </p:nvGrpSpPr>
        <p:grpSpPr bwMode="auto">
          <a:xfrm>
            <a:off x="7032626" y="1557339"/>
            <a:ext cx="2951163" cy="2592387"/>
            <a:chOff x="2160" y="4176"/>
            <a:chExt cx="2448" cy="2448"/>
          </a:xfrm>
        </p:grpSpPr>
        <p:sp>
          <p:nvSpPr>
            <p:cNvPr id="110601" name="Oval 9"/>
            <p:cNvSpPr>
              <a:spLocks noChangeArrowheads="1"/>
            </p:cNvSpPr>
            <p:nvPr/>
          </p:nvSpPr>
          <p:spPr bwMode="auto">
            <a:xfrm>
              <a:off x="2160" y="4176"/>
              <a:ext cx="2448" cy="2448"/>
            </a:xfrm>
            <a:prstGeom prst="ellipse">
              <a:avLst/>
            </a:prstGeom>
            <a:solidFill>
              <a:srgbClr val="FFFFFF"/>
            </a:solidFill>
            <a:ln w="44450" cmpd="thickThin">
              <a:solidFill>
                <a:srgbClr val="000000"/>
              </a:solidFill>
              <a:round/>
              <a:headEnd/>
              <a:tailEnd/>
            </a:ln>
          </p:spPr>
          <p:txBody>
            <a:bodyPr/>
            <a:lstStyle/>
            <a:p>
              <a:endParaRPr lang="tr-TR"/>
            </a:p>
          </p:txBody>
        </p:sp>
        <p:sp>
          <p:nvSpPr>
            <p:cNvPr id="110602" name="Line 10"/>
            <p:cNvSpPr>
              <a:spLocks noChangeShapeType="1"/>
            </p:cNvSpPr>
            <p:nvPr/>
          </p:nvSpPr>
          <p:spPr bwMode="auto">
            <a:xfrm>
              <a:off x="3392" y="4320"/>
              <a:ext cx="0" cy="2160"/>
            </a:xfrm>
            <a:prstGeom prst="line">
              <a:avLst/>
            </a:prstGeom>
            <a:noFill/>
            <a:ln w="6350">
              <a:solidFill>
                <a:srgbClr val="000000"/>
              </a:solidFill>
              <a:round/>
              <a:headEnd/>
              <a:tailEnd type="triangle" w="sm" len="sm"/>
            </a:ln>
            <a:extLst>
              <a:ext uri="{909E8E84-426E-40DD-AFC4-6F175D3DCCD1}">
                <a14:hiddenFill xmlns:a14="http://schemas.microsoft.com/office/drawing/2010/main">
                  <a:noFill/>
                </a14:hiddenFill>
              </a:ext>
            </a:extLst>
          </p:spPr>
          <p:txBody>
            <a:bodyPr/>
            <a:lstStyle/>
            <a:p>
              <a:endParaRPr lang="tr-TR"/>
            </a:p>
          </p:txBody>
        </p:sp>
        <p:sp>
          <p:nvSpPr>
            <p:cNvPr id="110603" name="Freeform 11"/>
            <p:cNvSpPr>
              <a:spLocks/>
            </p:cNvSpPr>
            <p:nvPr/>
          </p:nvSpPr>
          <p:spPr bwMode="auto">
            <a:xfrm>
              <a:off x="2280" y="4296"/>
              <a:ext cx="2208" cy="2040"/>
            </a:xfrm>
            <a:custGeom>
              <a:avLst/>
              <a:gdLst>
                <a:gd name="T0" fmla="*/ 744 w 2208"/>
                <a:gd name="T1" fmla="*/ 24 h 2040"/>
                <a:gd name="T2" fmla="*/ 1464 w 2208"/>
                <a:gd name="T3" fmla="*/ 24 h 2040"/>
                <a:gd name="T4" fmla="*/ 600 w 2208"/>
                <a:gd name="T5" fmla="*/ 168 h 2040"/>
                <a:gd name="T6" fmla="*/ 1752 w 2208"/>
                <a:gd name="T7" fmla="*/ 312 h 2040"/>
                <a:gd name="T8" fmla="*/ 168 w 2208"/>
                <a:gd name="T9" fmla="*/ 456 h 2040"/>
                <a:gd name="T10" fmla="*/ 2040 w 2208"/>
                <a:gd name="T11" fmla="*/ 600 h 2040"/>
                <a:gd name="T12" fmla="*/ 24 w 2208"/>
                <a:gd name="T13" fmla="*/ 744 h 2040"/>
                <a:gd name="T14" fmla="*/ 2184 w 2208"/>
                <a:gd name="T15" fmla="*/ 888 h 2040"/>
                <a:gd name="T16" fmla="*/ 24 w 2208"/>
                <a:gd name="T17" fmla="*/ 1032 h 2040"/>
                <a:gd name="T18" fmla="*/ 2184 w 2208"/>
                <a:gd name="T19" fmla="*/ 1176 h 2040"/>
                <a:gd name="T20" fmla="*/ 168 w 2208"/>
                <a:gd name="T21" fmla="*/ 1320 h 2040"/>
                <a:gd name="T22" fmla="*/ 2040 w 2208"/>
                <a:gd name="T23" fmla="*/ 1464 h 2040"/>
                <a:gd name="T24" fmla="*/ 312 w 2208"/>
                <a:gd name="T25" fmla="*/ 1608 h 2040"/>
                <a:gd name="T26" fmla="*/ 1752 w 2208"/>
                <a:gd name="T27" fmla="*/ 1752 h 2040"/>
                <a:gd name="T28" fmla="*/ 456 w 2208"/>
                <a:gd name="T29" fmla="*/ 1896 h 2040"/>
                <a:gd name="T30" fmla="*/ 1608 w 2208"/>
                <a:gd name="T31" fmla="*/ 2040 h 2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08" h="2040">
                  <a:moveTo>
                    <a:pt x="744" y="24"/>
                  </a:moveTo>
                  <a:cubicBezTo>
                    <a:pt x="1116" y="12"/>
                    <a:pt x="1488" y="0"/>
                    <a:pt x="1464" y="24"/>
                  </a:cubicBezTo>
                  <a:cubicBezTo>
                    <a:pt x="1440" y="48"/>
                    <a:pt x="552" y="120"/>
                    <a:pt x="600" y="168"/>
                  </a:cubicBezTo>
                  <a:cubicBezTo>
                    <a:pt x="648" y="216"/>
                    <a:pt x="1824" y="264"/>
                    <a:pt x="1752" y="312"/>
                  </a:cubicBezTo>
                  <a:cubicBezTo>
                    <a:pt x="1680" y="360"/>
                    <a:pt x="120" y="408"/>
                    <a:pt x="168" y="456"/>
                  </a:cubicBezTo>
                  <a:cubicBezTo>
                    <a:pt x="216" y="504"/>
                    <a:pt x="2064" y="552"/>
                    <a:pt x="2040" y="600"/>
                  </a:cubicBezTo>
                  <a:cubicBezTo>
                    <a:pt x="2016" y="648"/>
                    <a:pt x="0" y="696"/>
                    <a:pt x="24" y="744"/>
                  </a:cubicBezTo>
                  <a:cubicBezTo>
                    <a:pt x="48" y="792"/>
                    <a:pt x="2184" y="840"/>
                    <a:pt x="2184" y="888"/>
                  </a:cubicBezTo>
                  <a:cubicBezTo>
                    <a:pt x="2184" y="936"/>
                    <a:pt x="24" y="984"/>
                    <a:pt x="24" y="1032"/>
                  </a:cubicBezTo>
                  <a:cubicBezTo>
                    <a:pt x="24" y="1080"/>
                    <a:pt x="2160" y="1128"/>
                    <a:pt x="2184" y="1176"/>
                  </a:cubicBezTo>
                  <a:cubicBezTo>
                    <a:pt x="2208" y="1224"/>
                    <a:pt x="192" y="1272"/>
                    <a:pt x="168" y="1320"/>
                  </a:cubicBezTo>
                  <a:cubicBezTo>
                    <a:pt x="144" y="1368"/>
                    <a:pt x="2016" y="1416"/>
                    <a:pt x="2040" y="1464"/>
                  </a:cubicBezTo>
                  <a:cubicBezTo>
                    <a:pt x="2064" y="1512"/>
                    <a:pt x="360" y="1560"/>
                    <a:pt x="312" y="1608"/>
                  </a:cubicBezTo>
                  <a:cubicBezTo>
                    <a:pt x="264" y="1656"/>
                    <a:pt x="1728" y="1704"/>
                    <a:pt x="1752" y="1752"/>
                  </a:cubicBezTo>
                  <a:cubicBezTo>
                    <a:pt x="1776" y="1800"/>
                    <a:pt x="480" y="1848"/>
                    <a:pt x="456" y="1896"/>
                  </a:cubicBezTo>
                  <a:cubicBezTo>
                    <a:pt x="432" y="1944"/>
                    <a:pt x="1020" y="1992"/>
                    <a:pt x="1608" y="2040"/>
                  </a:cubicBezTo>
                </a:path>
              </a:pathLst>
            </a:custGeom>
            <a:noFill/>
            <a:ln w="6350" cmpd="sng">
              <a:solidFill>
                <a:srgbClr val="000000"/>
              </a:solidFill>
              <a:round/>
              <a:headEnd/>
              <a:tailEnd type="triangle" w="sm" len="sm"/>
            </a:ln>
            <a:extLst>
              <a:ext uri="{909E8E84-426E-40DD-AFC4-6F175D3DCCD1}">
                <a14:hiddenFill xmlns:a14="http://schemas.microsoft.com/office/drawing/2010/main">
                  <a:solidFill>
                    <a:srgbClr val="FFFFFF"/>
                  </a:solidFill>
                </a14:hiddenFill>
              </a:ext>
            </a:extLst>
          </p:spPr>
          <p:txBody>
            <a:bodyPr/>
            <a:lstStyle/>
            <a:p>
              <a:endParaRPr lang="tr-TR"/>
            </a:p>
          </p:txBody>
        </p:sp>
      </p:grpSp>
    </p:spTree>
    <p:extLst>
      <p:ext uri="{BB962C8B-B14F-4D97-AF65-F5344CB8AC3E}">
        <p14:creationId xmlns:p14="http://schemas.microsoft.com/office/powerpoint/2010/main" val="3563556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524001" y="0"/>
            <a:ext cx="4716463" cy="1125538"/>
          </a:xfrm>
        </p:spPr>
        <p:txBody>
          <a:bodyPr/>
          <a:lstStyle/>
          <a:p>
            <a:r>
              <a:rPr lang="tr-TR" altLang="tr-TR" sz="4000" b="1" i="1"/>
              <a:t>Bakteri kolonileri</a:t>
            </a:r>
          </a:p>
        </p:txBody>
      </p:sp>
      <p:sp>
        <p:nvSpPr>
          <p:cNvPr id="93187" name="Rectangle 3"/>
          <p:cNvSpPr>
            <a:spLocks noGrp="1" noChangeArrowheads="1"/>
          </p:cNvSpPr>
          <p:nvPr>
            <p:ph sz="quarter" idx="13"/>
          </p:nvPr>
        </p:nvSpPr>
        <p:spPr>
          <a:xfrm>
            <a:off x="2063751" y="1052514"/>
            <a:ext cx="3960813" cy="2447925"/>
          </a:xfrm>
          <a:prstGeom prst="rect">
            <a:avLst/>
          </a:prstGeom>
        </p:spPr>
        <p:txBody>
          <a:bodyPr/>
          <a:lstStyle/>
          <a:p>
            <a:pPr marL="609600" indent="-609600">
              <a:lnSpc>
                <a:spcPct val="80000"/>
              </a:lnSpc>
              <a:buNone/>
            </a:pPr>
            <a:r>
              <a:rPr lang="tr-TR" altLang="tr-TR" sz="2400" b="1" i="1" dirty="0">
                <a:solidFill>
                  <a:srgbClr val="FF0000"/>
                </a:solidFill>
              </a:rPr>
              <a:t>S koloni:</a:t>
            </a:r>
            <a:r>
              <a:rPr lang="tr-TR" altLang="tr-TR" b="1" i="1" dirty="0">
                <a:solidFill>
                  <a:srgbClr val="FF0000"/>
                </a:solidFill>
              </a:rPr>
              <a:t> </a:t>
            </a:r>
            <a:r>
              <a:rPr lang="tr-TR" altLang="tr-TR" b="1" i="1" dirty="0"/>
              <a:t>Yuvarlak, düzgün kenarlı, düzgün yüzeyli, nemli ve homojen görünümlü kolonilerdir.</a:t>
            </a:r>
          </a:p>
          <a:p>
            <a:pPr marL="609600" indent="-609600">
              <a:lnSpc>
                <a:spcPct val="80000"/>
              </a:lnSpc>
              <a:buNone/>
            </a:pPr>
            <a:r>
              <a:rPr lang="tr-TR" altLang="tr-TR" b="1" i="1" dirty="0"/>
              <a:t>İngilizce “</a:t>
            </a:r>
            <a:r>
              <a:rPr lang="tr-TR" altLang="tr-TR" b="1" i="1" dirty="0" err="1"/>
              <a:t>smooth</a:t>
            </a:r>
            <a:r>
              <a:rPr lang="tr-TR" altLang="tr-TR" b="1" i="1" dirty="0"/>
              <a:t>” = düzgün kelimesinden türetilmiştir.</a:t>
            </a:r>
          </a:p>
          <a:p>
            <a:pPr marL="609600" indent="-609600">
              <a:lnSpc>
                <a:spcPct val="80000"/>
              </a:lnSpc>
              <a:buNone/>
            </a:pPr>
            <a:r>
              <a:rPr lang="tr-TR" altLang="tr-TR" b="1" i="1" dirty="0"/>
              <a:t>En yaygın görülen koloni tipidir. </a:t>
            </a:r>
            <a:endParaRPr lang="tr-TR" altLang="tr-TR" dirty="0"/>
          </a:p>
        </p:txBody>
      </p:sp>
      <p:sp>
        <p:nvSpPr>
          <p:cNvPr id="93188" name="Rectangle 4"/>
          <p:cNvSpPr>
            <a:spLocks noGrp="1" noChangeArrowheads="1"/>
          </p:cNvSpPr>
          <p:nvPr>
            <p:ph sz="quarter" idx="14"/>
          </p:nvPr>
        </p:nvSpPr>
        <p:spPr>
          <a:xfrm>
            <a:off x="6378575" y="1989139"/>
            <a:ext cx="4038600" cy="4530725"/>
          </a:xfrm>
          <a:prstGeom prst="rect">
            <a:avLst/>
          </a:prstGeom>
        </p:spPr>
        <p:txBody>
          <a:bodyPr/>
          <a:lstStyle/>
          <a:p>
            <a:pPr>
              <a:lnSpc>
                <a:spcPct val="80000"/>
              </a:lnSpc>
              <a:buFont typeface="Wingdings" pitchFamily="2" charset="2"/>
              <a:buNone/>
            </a:pPr>
            <a:r>
              <a:rPr lang="tr-TR" altLang="tr-TR" sz="2400" b="1" i="1" dirty="0">
                <a:solidFill>
                  <a:srgbClr val="FF0000"/>
                </a:solidFill>
              </a:rPr>
              <a:t>R koloni:</a:t>
            </a:r>
            <a:r>
              <a:rPr lang="tr-TR" altLang="tr-TR" b="1" i="1" dirty="0"/>
              <a:t> Kenarları girintili çıkıntılı, yüzeyleri buruşuk veya tanecikli, genellikle basık görünümlü kolonilerdir (İngilizce “</a:t>
            </a:r>
            <a:r>
              <a:rPr lang="tr-TR" altLang="tr-TR" b="1" i="1" dirty="0" err="1"/>
              <a:t>rough</a:t>
            </a:r>
            <a:r>
              <a:rPr lang="tr-TR" altLang="tr-TR" b="1" i="1" dirty="0"/>
              <a:t>” = pürüzlü kelimesinden türetilmiştir). </a:t>
            </a:r>
            <a:r>
              <a:rPr lang="tr-TR" altLang="tr-TR" b="1" i="1" dirty="0" err="1"/>
              <a:t>Mycobacterium</a:t>
            </a:r>
            <a:r>
              <a:rPr lang="tr-TR" altLang="tr-TR" b="1" i="1" dirty="0"/>
              <a:t> </a:t>
            </a:r>
            <a:r>
              <a:rPr lang="tr-TR" altLang="tr-TR" b="1" i="1" dirty="0" err="1"/>
              <a:t>tuberculosis</a:t>
            </a:r>
            <a:r>
              <a:rPr lang="tr-TR" altLang="tr-TR" b="1" i="1" dirty="0"/>
              <a:t> ve </a:t>
            </a:r>
            <a:r>
              <a:rPr lang="tr-TR" altLang="tr-TR" b="1" i="1" dirty="0" err="1"/>
              <a:t>Corynebacterium</a:t>
            </a:r>
            <a:r>
              <a:rPr lang="tr-TR" altLang="tr-TR" b="1" i="1" dirty="0"/>
              <a:t> </a:t>
            </a:r>
            <a:r>
              <a:rPr lang="tr-TR" altLang="tr-TR" b="1" i="1" dirty="0" err="1"/>
              <a:t>diphtheriae</a:t>
            </a:r>
            <a:r>
              <a:rPr lang="tr-TR" altLang="tr-TR" b="1" i="1" dirty="0"/>
              <a:t> gibi bakteriler doğal olarak R koloniler oluştururken, normalde S koloni oluşturan bakteriler de, eskimiş kültürlerde veya uygun olmayan koşullarda üretilmeleri sonucunda R koloni oluşturabilir. </a:t>
            </a:r>
            <a:endParaRPr lang="tr-TR" altLang="tr-TR" dirty="0"/>
          </a:p>
        </p:txBody>
      </p:sp>
      <p:pic>
        <p:nvPicPr>
          <p:cNvPr id="93192" name="Picture 8" descr="Oxoid Chromogenic Salmonella 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1" y="5265739"/>
            <a:ext cx="1584325" cy="14763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93194" name="Picture 10" descr="mixed_colony"/>
          <p:cNvPicPr>
            <a:picLocks noChangeAspect="1" noChangeArrowheads="1"/>
          </p:cNvPicPr>
          <p:nvPr/>
        </p:nvPicPr>
        <p:blipFill>
          <a:blip r:embed="rId3">
            <a:extLst>
              <a:ext uri="{28A0092B-C50C-407E-A947-70E740481C1C}">
                <a14:useLocalDpi xmlns:a14="http://schemas.microsoft.com/office/drawing/2010/main" val="0"/>
              </a:ext>
            </a:extLst>
          </a:blip>
          <a:srcRect l="903" r="7222"/>
          <a:stretch>
            <a:fillRect/>
          </a:stretch>
        </p:blipFill>
        <p:spPr bwMode="auto">
          <a:xfrm>
            <a:off x="4513263" y="5280025"/>
            <a:ext cx="1511300" cy="146208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93197" name="Picture 13" desc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5914" y="3495675"/>
            <a:ext cx="2376487" cy="1589088"/>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93198" name="Picture 14" descr="1476-0711-4-18-5">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l="20831" r="17856"/>
          <a:stretch>
            <a:fillRect/>
          </a:stretch>
        </p:blipFill>
        <p:spPr bwMode="auto">
          <a:xfrm>
            <a:off x="9067800" y="115889"/>
            <a:ext cx="1492250" cy="177323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93199" name="Picture 15" descr="TB_Cultur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0464" y="128588"/>
            <a:ext cx="2663825" cy="177641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4860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981200" y="188913"/>
            <a:ext cx="8362950" cy="792162"/>
          </a:xfrm>
        </p:spPr>
        <p:txBody>
          <a:bodyPr/>
          <a:lstStyle/>
          <a:p>
            <a:r>
              <a:rPr lang="tr-TR" altLang="tr-TR" b="1" i="1"/>
              <a:t>Bakteri kolonileri</a:t>
            </a:r>
          </a:p>
        </p:txBody>
      </p:sp>
      <p:sp>
        <p:nvSpPr>
          <p:cNvPr id="94212" name="Rectangle 4"/>
          <p:cNvSpPr>
            <a:spLocks noGrp="1" noChangeArrowheads="1"/>
          </p:cNvSpPr>
          <p:nvPr>
            <p:ph sz="quarter" idx="13"/>
          </p:nvPr>
        </p:nvSpPr>
        <p:spPr>
          <a:xfrm>
            <a:off x="1981201" y="1125538"/>
            <a:ext cx="4835525" cy="5543550"/>
          </a:xfrm>
          <a:prstGeom prst="rect">
            <a:avLst/>
          </a:prstGeom>
        </p:spPr>
        <p:txBody>
          <a:bodyPr/>
          <a:lstStyle/>
          <a:p>
            <a:pPr>
              <a:lnSpc>
                <a:spcPct val="90000"/>
              </a:lnSpc>
              <a:buFont typeface="Wingdings" pitchFamily="2" charset="2"/>
              <a:buNone/>
            </a:pPr>
            <a:r>
              <a:rPr lang="tr-TR" altLang="tr-TR" sz="2400" b="1" i="1" dirty="0">
                <a:solidFill>
                  <a:srgbClr val="FF0000"/>
                </a:solidFill>
              </a:rPr>
              <a:t>Bomba koloni: </a:t>
            </a:r>
            <a:r>
              <a:rPr lang="tr-TR" altLang="tr-TR" sz="2400" b="1" i="1" dirty="0"/>
              <a:t>Bazı bakterilerin (örneğin </a:t>
            </a:r>
            <a:r>
              <a:rPr lang="tr-TR" altLang="tr-TR" sz="2400" b="1" i="1" dirty="0" err="1"/>
              <a:t>Shigella</a:t>
            </a:r>
            <a:r>
              <a:rPr lang="tr-TR" altLang="tr-TR" sz="2400" b="1" i="1" dirty="0"/>
              <a:t> </a:t>
            </a:r>
            <a:r>
              <a:rPr lang="tr-TR" altLang="tr-TR" sz="2400" b="1" i="1" dirty="0" err="1"/>
              <a:t>sonnei</a:t>
            </a:r>
            <a:r>
              <a:rPr lang="tr-TR" altLang="tr-TR" sz="2400" b="1" i="1" dirty="0"/>
              <a:t>) oluşturdukları S kolonisinin bir tarafında, R koloni tipinde bir koloni uzantısı görülür (patlamış bombaya benzetildiğinden dolayı bomba koloni adı verilmiştir). </a:t>
            </a:r>
          </a:p>
          <a:p>
            <a:pPr>
              <a:lnSpc>
                <a:spcPct val="90000"/>
              </a:lnSpc>
              <a:buFont typeface="Wingdings" pitchFamily="2" charset="2"/>
              <a:buNone/>
            </a:pPr>
            <a:endParaRPr lang="tr-TR" altLang="tr-TR" sz="2400" b="1" i="1" dirty="0">
              <a:solidFill>
                <a:schemeClr val="accent1"/>
              </a:solidFill>
              <a:effectLst>
                <a:outerShdw blurRad="38100" dist="38100" dir="2700000" algn="tl">
                  <a:srgbClr val="FFFFFF"/>
                </a:outerShdw>
              </a:effectLst>
            </a:endParaRPr>
          </a:p>
          <a:p>
            <a:pPr>
              <a:lnSpc>
                <a:spcPct val="90000"/>
              </a:lnSpc>
              <a:buFont typeface="Wingdings" pitchFamily="2" charset="2"/>
              <a:buNone/>
            </a:pPr>
            <a:r>
              <a:rPr lang="tr-TR" altLang="tr-TR" sz="2400" b="1" i="1" dirty="0">
                <a:solidFill>
                  <a:srgbClr val="FF0000"/>
                </a:solidFill>
              </a:rPr>
              <a:t>M koloni (</a:t>
            </a:r>
            <a:r>
              <a:rPr lang="tr-TR" altLang="tr-TR" sz="2400" b="1" i="1" dirty="0" err="1">
                <a:solidFill>
                  <a:srgbClr val="FF0000"/>
                </a:solidFill>
              </a:rPr>
              <a:t>mukoid</a:t>
            </a:r>
            <a:r>
              <a:rPr lang="tr-TR" altLang="tr-TR" sz="2400" b="1" i="1" dirty="0">
                <a:solidFill>
                  <a:srgbClr val="FF0000"/>
                </a:solidFill>
              </a:rPr>
              <a:t> koloni): </a:t>
            </a:r>
            <a:r>
              <a:rPr lang="tr-TR" altLang="tr-TR" sz="2400" b="1" i="1" dirty="0"/>
              <a:t>Parlak, sümüksü görünümlü, yapışkan ve </a:t>
            </a:r>
            <a:r>
              <a:rPr lang="tr-TR" altLang="tr-TR" sz="2400" b="1" i="1" dirty="0" err="1"/>
              <a:t>visköz</a:t>
            </a:r>
            <a:r>
              <a:rPr lang="tr-TR" altLang="tr-TR" sz="2400" b="1" i="1" dirty="0"/>
              <a:t> özellikte kolonilerdir. Kapsüllü bakterilerin oluşturdukları tipik koloni şeklidir. </a:t>
            </a:r>
            <a:endParaRPr lang="tr-TR" altLang="tr-TR" sz="2400" dirty="0"/>
          </a:p>
        </p:txBody>
      </p:sp>
      <p:pic>
        <p:nvPicPr>
          <p:cNvPr id="94219" name="Picture 11" descr="fecal%20flora%20fig30"/>
          <p:cNvPicPr>
            <a:picLocks noChangeAspect="1" noChangeArrowheads="1"/>
          </p:cNvPicPr>
          <p:nvPr/>
        </p:nvPicPr>
        <p:blipFill>
          <a:blip r:embed="rId2">
            <a:extLst>
              <a:ext uri="{28A0092B-C50C-407E-A947-70E740481C1C}">
                <a14:useLocalDpi xmlns:a14="http://schemas.microsoft.com/office/drawing/2010/main" val="0"/>
              </a:ext>
            </a:extLst>
          </a:blip>
          <a:srcRect l="14519" t="25163" r="14519" b="14803"/>
          <a:stretch>
            <a:fillRect/>
          </a:stretch>
        </p:blipFill>
        <p:spPr bwMode="auto">
          <a:xfrm>
            <a:off x="7032625" y="981075"/>
            <a:ext cx="3455988" cy="2662238"/>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94222" name="Picture 14" descr="Klebsiella%20pneumoniae%20fig32"/>
          <p:cNvPicPr>
            <a:picLocks noChangeAspect="1" noChangeArrowheads="1"/>
          </p:cNvPicPr>
          <p:nvPr/>
        </p:nvPicPr>
        <p:blipFill>
          <a:blip r:embed="rId3">
            <a:extLst>
              <a:ext uri="{28A0092B-C50C-407E-A947-70E740481C1C}">
                <a14:useLocalDpi xmlns:a14="http://schemas.microsoft.com/office/drawing/2010/main" val="0"/>
              </a:ext>
            </a:extLst>
          </a:blip>
          <a:srcRect l="9370" t="50226" r="9370" b="15695"/>
          <a:stretch>
            <a:fillRect/>
          </a:stretch>
        </p:blipFill>
        <p:spPr bwMode="auto">
          <a:xfrm>
            <a:off x="7032625" y="5341938"/>
            <a:ext cx="3455988" cy="132715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94224" name="Picture 16" descr="MUCOID COLONY-LACTOSE FERMENTER ON MaC-Conkey AGAR"/>
          <p:cNvPicPr>
            <a:picLocks noChangeAspect="1" noChangeArrowheads="1"/>
          </p:cNvPicPr>
          <p:nvPr/>
        </p:nvPicPr>
        <p:blipFill>
          <a:blip r:embed="rId4">
            <a:extLst>
              <a:ext uri="{28A0092B-C50C-407E-A947-70E740481C1C}">
                <a14:useLocalDpi xmlns:a14="http://schemas.microsoft.com/office/drawing/2010/main" val="0"/>
              </a:ext>
            </a:extLst>
          </a:blip>
          <a:srcRect l="18898" b="58705"/>
          <a:stretch>
            <a:fillRect/>
          </a:stretch>
        </p:blipFill>
        <p:spPr bwMode="auto">
          <a:xfrm>
            <a:off x="7032625" y="3835400"/>
            <a:ext cx="3455988" cy="1322388"/>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438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lgn="ctr" eaLnBrk="1" hangingPunct="1">
              <a:defRPr/>
            </a:pPr>
            <a:r>
              <a:rPr lang="tr-TR" altLang="tr-TR" b="1" i="1" dirty="0" err="1" smtClean="0">
                <a:solidFill>
                  <a:srgbClr val="0000FF"/>
                </a:solidFill>
              </a:rPr>
              <a:t>Besiyerleri</a:t>
            </a:r>
            <a:endParaRPr lang="tr-TR" altLang="tr-TR" b="1" i="1" dirty="0" smtClean="0">
              <a:solidFill>
                <a:srgbClr val="0000FF"/>
              </a:solidFill>
            </a:endParaRPr>
          </a:p>
        </p:txBody>
      </p:sp>
      <p:sp>
        <p:nvSpPr>
          <p:cNvPr id="74756" name="Rectangle 4"/>
          <p:cNvSpPr>
            <a:spLocks noGrp="1" noChangeArrowheads="1"/>
          </p:cNvSpPr>
          <p:nvPr>
            <p:ph sz="quarter" idx="13"/>
          </p:nvPr>
        </p:nvSpPr>
        <p:spPr>
          <a:xfrm>
            <a:off x="1981200" y="1600201"/>
            <a:ext cx="4038600" cy="4530725"/>
          </a:xfrm>
          <a:prstGeom prst="rect">
            <a:avLst/>
          </a:prstGeom>
        </p:spPr>
        <p:txBody>
          <a:bodyPr/>
          <a:lstStyle/>
          <a:p>
            <a:pPr eaLnBrk="1" hangingPunct="1">
              <a:defRPr/>
            </a:pPr>
            <a:r>
              <a:rPr lang="tr-TR" altLang="tr-TR" sz="2400" b="1" i="1" dirty="0"/>
              <a:t>Öncelikle ekim yapılacak örneğin nereden alındığının, örnekte bulunabilecek mikroorganizmaların beslenme gereksinimlerinin bilinmesi gerekir. </a:t>
            </a:r>
          </a:p>
          <a:p>
            <a:pPr eaLnBrk="1" hangingPunct="1">
              <a:defRPr/>
            </a:pPr>
            <a:endParaRPr lang="tr-TR" altLang="tr-TR" sz="2400" dirty="0"/>
          </a:p>
        </p:txBody>
      </p:sp>
      <p:sp>
        <p:nvSpPr>
          <p:cNvPr id="74757" name="Rectangle 5"/>
          <p:cNvSpPr>
            <a:spLocks noGrp="1" noChangeArrowheads="1"/>
          </p:cNvSpPr>
          <p:nvPr>
            <p:ph sz="quarter" idx="14"/>
          </p:nvPr>
        </p:nvSpPr>
        <p:spPr>
          <a:xfrm>
            <a:off x="6172201" y="1600201"/>
            <a:ext cx="4244975" cy="4530725"/>
          </a:xfrm>
          <a:prstGeom prst="rect">
            <a:avLst/>
          </a:prstGeom>
        </p:spPr>
        <p:txBody>
          <a:bodyPr/>
          <a:lstStyle/>
          <a:p>
            <a:pPr eaLnBrk="1" hangingPunct="1">
              <a:defRPr/>
            </a:pPr>
            <a:r>
              <a:rPr lang="tr-TR" altLang="tr-TR" sz="2400" b="1" i="1"/>
              <a:t>Adi agar besiyeri çoğu barsak bakterisinin üremesi için uygun bir ortam oluşturur, ancak bazı bakterilerin üretebilmesi için besiyerine zenginleştirici veya inhibe edici bazı maddelerin ilave edilmesi gerekir.</a:t>
            </a:r>
          </a:p>
        </p:txBody>
      </p:sp>
    </p:spTree>
    <p:extLst>
      <p:ext uri="{BB962C8B-B14F-4D97-AF65-F5344CB8AC3E}">
        <p14:creationId xmlns:p14="http://schemas.microsoft.com/office/powerpoint/2010/main" val="3526682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tr-TR" altLang="tr-TR" b="1" i="1"/>
              <a:t>Bakteri kolonileri</a:t>
            </a:r>
          </a:p>
        </p:txBody>
      </p:sp>
      <p:sp>
        <p:nvSpPr>
          <p:cNvPr id="95236" name="Rectangle 4"/>
          <p:cNvSpPr>
            <a:spLocks noGrp="1" noChangeArrowheads="1"/>
          </p:cNvSpPr>
          <p:nvPr>
            <p:ph sz="quarter" idx="13"/>
          </p:nvPr>
        </p:nvSpPr>
        <p:spPr>
          <a:xfrm>
            <a:off x="1774826" y="1484314"/>
            <a:ext cx="4608513" cy="5373687"/>
          </a:xfrm>
          <a:prstGeom prst="rect">
            <a:avLst/>
          </a:prstGeom>
        </p:spPr>
        <p:txBody>
          <a:bodyPr/>
          <a:lstStyle/>
          <a:p>
            <a:pPr>
              <a:lnSpc>
                <a:spcPct val="90000"/>
              </a:lnSpc>
              <a:buFont typeface="Wingdings" pitchFamily="2" charset="2"/>
              <a:buNone/>
            </a:pPr>
            <a:r>
              <a:rPr lang="tr-TR" altLang="tr-TR" sz="2400" b="1" i="1" dirty="0">
                <a:solidFill>
                  <a:srgbClr val="FF0000"/>
                </a:solidFill>
              </a:rPr>
              <a:t>L koloni:</a:t>
            </a:r>
            <a:r>
              <a:rPr lang="tr-TR" altLang="tr-TR" b="1" i="1" dirty="0">
                <a:solidFill>
                  <a:srgbClr val="FF0000"/>
                </a:solidFill>
              </a:rPr>
              <a:t> </a:t>
            </a:r>
            <a:r>
              <a:rPr lang="tr-TR" altLang="tr-TR" b="1" i="1" dirty="0"/>
              <a:t>L-form bakterilerin özel </a:t>
            </a:r>
            <a:r>
              <a:rPr lang="tr-TR" altLang="tr-TR" b="1" i="1" dirty="0" err="1"/>
              <a:t>besiyerlerinde</a:t>
            </a:r>
            <a:r>
              <a:rPr lang="tr-TR" altLang="tr-TR" b="1" i="1" dirty="0"/>
              <a:t> oluşturdukları çok küçük kolonilerdir. Koloni </a:t>
            </a:r>
            <a:r>
              <a:rPr lang="tr-TR" altLang="tr-TR" b="1" i="1" dirty="0" err="1"/>
              <a:t>besiyerinin</a:t>
            </a:r>
            <a:r>
              <a:rPr lang="tr-TR" altLang="tr-TR" b="1" i="1" dirty="0"/>
              <a:t> içerisine doğru girer. </a:t>
            </a:r>
          </a:p>
          <a:p>
            <a:pPr>
              <a:lnSpc>
                <a:spcPct val="90000"/>
              </a:lnSpc>
              <a:buFont typeface="Wingdings" pitchFamily="2" charset="2"/>
              <a:buNone/>
            </a:pPr>
            <a:r>
              <a:rPr lang="tr-TR" altLang="tr-TR" b="1" i="1" dirty="0" err="1"/>
              <a:t>Mycoplasma</a:t>
            </a:r>
            <a:r>
              <a:rPr lang="tr-TR" altLang="tr-TR" b="1" i="1" dirty="0"/>
              <a:t> cinsi içerisinde yer alan türler özel </a:t>
            </a:r>
            <a:r>
              <a:rPr lang="tr-TR" altLang="tr-TR" b="1" i="1" dirty="0" err="1"/>
              <a:t>besiyerlerinde</a:t>
            </a:r>
            <a:r>
              <a:rPr lang="tr-TR" altLang="tr-TR" b="1" i="1" dirty="0"/>
              <a:t> üretildiklerinde çok küçük, yüzeyleri granüllü, ortaları daha koyu görünen (sahanda yumurta görünümü), </a:t>
            </a:r>
            <a:r>
              <a:rPr lang="tr-TR" altLang="tr-TR" b="1" i="1" dirty="0" err="1"/>
              <a:t>besiyeri</a:t>
            </a:r>
            <a:r>
              <a:rPr lang="tr-TR" altLang="tr-TR" b="1" i="1" dirty="0"/>
              <a:t> içerisine doğru uzanmış koloniler oluştururlar. </a:t>
            </a:r>
            <a:r>
              <a:rPr lang="tr-TR" altLang="tr-TR" b="1" i="1" dirty="0" err="1"/>
              <a:t>Ureaplasma</a:t>
            </a:r>
            <a:r>
              <a:rPr lang="tr-TR" altLang="tr-TR" b="1" i="1" dirty="0"/>
              <a:t> türleri ise yine çok küçük ve </a:t>
            </a:r>
            <a:r>
              <a:rPr lang="tr-TR" altLang="tr-TR" b="1" i="1" dirty="0" err="1"/>
              <a:t>besiyeri</a:t>
            </a:r>
            <a:r>
              <a:rPr lang="tr-TR" altLang="tr-TR" b="1" i="1" dirty="0"/>
              <a:t> içerisine uzanan koloniler oluştururlar</a:t>
            </a:r>
            <a:r>
              <a:rPr lang="tr-TR" altLang="tr-TR" dirty="0"/>
              <a:t> </a:t>
            </a:r>
          </a:p>
        </p:txBody>
      </p:sp>
      <p:pic>
        <p:nvPicPr>
          <p:cNvPr id="95239" name="Picture 7" descr="j110010300_9"/>
          <p:cNvPicPr>
            <a:picLocks noChangeAspect="1" noChangeArrowheads="1"/>
          </p:cNvPicPr>
          <p:nvPr/>
        </p:nvPicPr>
        <p:blipFill>
          <a:blip r:embed="rId2">
            <a:extLst>
              <a:ext uri="{28A0092B-C50C-407E-A947-70E740481C1C}">
                <a14:useLocalDpi xmlns:a14="http://schemas.microsoft.com/office/drawing/2010/main" val="0"/>
              </a:ext>
            </a:extLst>
          </a:blip>
          <a:srcRect l="6113" t="14540" r="6113"/>
          <a:stretch>
            <a:fillRect/>
          </a:stretch>
        </p:blipFill>
        <p:spPr bwMode="auto">
          <a:xfrm>
            <a:off x="6364288" y="1628775"/>
            <a:ext cx="4195762" cy="44640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870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981200" y="1"/>
            <a:ext cx="8229600" cy="1052513"/>
          </a:xfrm>
        </p:spPr>
        <p:txBody>
          <a:bodyPr/>
          <a:lstStyle/>
          <a:p>
            <a:pPr algn="ctr"/>
            <a:r>
              <a:rPr lang="tr-TR" altLang="tr-TR" b="1" i="1" dirty="0"/>
              <a:t>Koloni morfolojisi</a:t>
            </a:r>
          </a:p>
        </p:txBody>
      </p:sp>
      <p:pic>
        <p:nvPicPr>
          <p:cNvPr id="97288" name="Picture 8" descr="200px-Candida_albicans_PHIL_3192_lores"/>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l="22145" r="9842"/>
          <a:stretch>
            <a:fillRect/>
          </a:stretch>
        </p:blipFill>
        <p:spPr>
          <a:xfrm>
            <a:off x="1774826" y="1268414"/>
            <a:ext cx="5472113" cy="54006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7289" name="Picture 9" descr="mtbcoloni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9689" y="1831976"/>
            <a:ext cx="2828925" cy="48371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8356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normAutofit fontScale="90000"/>
          </a:bodyPr>
          <a:lstStyle/>
          <a:p>
            <a:r>
              <a:rPr lang="tr-TR" altLang="tr-TR" sz="4000" b="1" i="1"/>
              <a:t>Koloni morfolojisi</a:t>
            </a:r>
            <a:br>
              <a:rPr lang="tr-TR" altLang="tr-TR" sz="4000" b="1" i="1"/>
            </a:br>
            <a:r>
              <a:rPr lang="tr-TR" altLang="tr-TR" sz="3200" b="1" i="1">
                <a:solidFill>
                  <a:schemeClr val="accent1"/>
                </a:solidFill>
              </a:rPr>
              <a:t>Lowenstein- Jensen besiyeri</a:t>
            </a:r>
          </a:p>
        </p:txBody>
      </p:sp>
      <p:pic>
        <p:nvPicPr>
          <p:cNvPr id="120837" name="Picture 5" descr="40-14-MYC"/>
          <p:cNvPicPr>
            <a:picLocks noChangeAspect="1" noChangeArrowheads="1"/>
          </p:cNvPicPr>
          <p:nvPr/>
        </p:nvPicPr>
        <p:blipFill>
          <a:blip r:embed="rId2">
            <a:extLst>
              <a:ext uri="{28A0092B-C50C-407E-A947-70E740481C1C}">
                <a14:useLocalDpi xmlns:a14="http://schemas.microsoft.com/office/drawing/2010/main" val="0"/>
              </a:ext>
            </a:extLst>
          </a:blip>
          <a:srcRect b="10826"/>
          <a:stretch>
            <a:fillRect/>
          </a:stretch>
        </p:blipFill>
        <p:spPr bwMode="auto">
          <a:xfrm>
            <a:off x="1992314" y="1628775"/>
            <a:ext cx="3887787" cy="4895850"/>
          </a:xfrm>
          <a:prstGeom prst="rect">
            <a:avLst/>
          </a:prstGeom>
          <a:noFill/>
          <a:ln w="38100">
            <a:solidFill>
              <a:srgbClr val="99FF33"/>
            </a:solidFill>
            <a:miter lim="800000"/>
            <a:headEnd/>
            <a:tailEnd/>
          </a:ln>
          <a:extLst>
            <a:ext uri="{909E8E84-426E-40DD-AFC4-6F175D3DCCD1}">
              <a14:hiddenFill xmlns:a14="http://schemas.microsoft.com/office/drawing/2010/main">
                <a:solidFill>
                  <a:srgbClr val="FFFFFF"/>
                </a:solidFill>
              </a14:hiddenFill>
            </a:ext>
          </a:extLst>
        </p:spPr>
      </p:pic>
      <p:pic>
        <p:nvPicPr>
          <p:cNvPr id="120839" name="Picture 7" descr="40-08-MYC"/>
          <p:cNvPicPr>
            <a:picLocks noChangeAspect="1" noChangeArrowheads="1"/>
          </p:cNvPicPr>
          <p:nvPr/>
        </p:nvPicPr>
        <p:blipFill>
          <a:blip r:embed="rId3">
            <a:extLst>
              <a:ext uri="{28A0092B-C50C-407E-A947-70E740481C1C}">
                <a14:useLocalDpi xmlns:a14="http://schemas.microsoft.com/office/drawing/2010/main" val="0"/>
              </a:ext>
            </a:extLst>
          </a:blip>
          <a:srcRect b="6908"/>
          <a:stretch>
            <a:fillRect/>
          </a:stretch>
        </p:blipFill>
        <p:spPr bwMode="auto">
          <a:xfrm>
            <a:off x="6384925" y="1628776"/>
            <a:ext cx="3887788" cy="4892675"/>
          </a:xfrm>
          <a:prstGeom prst="rect">
            <a:avLst/>
          </a:prstGeom>
          <a:noFill/>
          <a:ln w="38100">
            <a:solidFill>
              <a:srgbClr val="99FF33"/>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973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normAutofit fontScale="90000"/>
          </a:bodyPr>
          <a:lstStyle/>
          <a:p>
            <a:pPr algn="ctr" eaLnBrk="1" hangingPunct="1">
              <a:defRPr/>
            </a:pPr>
            <a:r>
              <a:rPr lang="tr-TR" altLang="tr-TR" sz="4000" b="1" i="1" dirty="0" err="1">
                <a:solidFill>
                  <a:srgbClr val="0000FF"/>
                </a:solidFill>
              </a:rPr>
              <a:t>İdentifikasyon</a:t>
            </a:r>
            <a:r>
              <a:rPr lang="tr-TR" altLang="tr-TR" sz="4000" b="1" i="1" dirty="0">
                <a:solidFill>
                  <a:srgbClr val="0000FF"/>
                </a:solidFill>
              </a:rPr>
              <a:t> </a:t>
            </a:r>
            <a:r>
              <a:rPr lang="tr-TR" altLang="tr-TR" sz="4000" b="1" i="1" dirty="0"/>
              <a:t/>
            </a:r>
            <a:br>
              <a:rPr lang="tr-TR" altLang="tr-TR" sz="4000" b="1" i="1" dirty="0"/>
            </a:br>
            <a:r>
              <a:rPr lang="tr-TR" altLang="tr-TR" sz="4000" b="1" i="1" dirty="0">
                <a:solidFill>
                  <a:srgbClr val="FF0000"/>
                </a:solidFill>
              </a:rPr>
              <a:t>(</a:t>
            </a:r>
            <a:r>
              <a:rPr lang="tr-TR" altLang="tr-TR" sz="3600" b="1" i="1" dirty="0">
                <a:solidFill>
                  <a:srgbClr val="FF0000"/>
                </a:solidFill>
              </a:rPr>
              <a:t>İzole edilen bakterinin tanımlaması)</a:t>
            </a:r>
          </a:p>
        </p:txBody>
      </p:sp>
      <p:sp>
        <p:nvSpPr>
          <p:cNvPr id="161795" name="Rectangle 3"/>
          <p:cNvSpPr>
            <a:spLocks noGrp="1" noChangeArrowheads="1"/>
          </p:cNvSpPr>
          <p:nvPr>
            <p:ph sz="quarter" idx="13"/>
          </p:nvPr>
        </p:nvSpPr>
        <p:spPr>
          <a:xfrm>
            <a:off x="1981201" y="1600200"/>
            <a:ext cx="4835525" cy="5068888"/>
          </a:xfrm>
          <a:prstGeom prst="rect">
            <a:avLst/>
          </a:prstGeom>
        </p:spPr>
        <p:txBody>
          <a:bodyPr/>
          <a:lstStyle/>
          <a:p>
            <a:pPr eaLnBrk="1" hangingPunct="1">
              <a:lnSpc>
                <a:spcPct val="80000"/>
              </a:lnSpc>
              <a:buFont typeface="Wingdings" pitchFamily="2" charset="2"/>
              <a:buNone/>
              <a:defRPr/>
            </a:pPr>
            <a:r>
              <a:rPr lang="tr-TR" altLang="tr-TR" b="1" i="1" dirty="0" smtClean="0">
                <a:solidFill>
                  <a:srgbClr val="FF0000"/>
                </a:solidFill>
              </a:rPr>
              <a:t>Biyokimyasal testler ve </a:t>
            </a:r>
            <a:r>
              <a:rPr lang="tr-TR" altLang="tr-TR" b="1" i="1" dirty="0" err="1" smtClean="0">
                <a:solidFill>
                  <a:srgbClr val="FF0000"/>
                </a:solidFill>
              </a:rPr>
              <a:t>besiyerleri</a:t>
            </a:r>
            <a:r>
              <a:rPr lang="tr-TR" altLang="tr-TR" b="1" i="1" dirty="0" smtClean="0">
                <a:solidFill>
                  <a:srgbClr val="FF0000"/>
                </a:solidFill>
              </a:rPr>
              <a:t> </a:t>
            </a:r>
          </a:p>
          <a:p>
            <a:pPr eaLnBrk="1" hangingPunct="1">
              <a:lnSpc>
                <a:spcPct val="80000"/>
              </a:lnSpc>
              <a:buFont typeface="Wingdings" pitchFamily="2" charset="2"/>
              <a:buNone/>
              <a:defRPr/>
            </a:pPr>
            <a:r>
              <a:rPr lang="tr-TR" altLang="tr-TR" b="1" i="1" dirty="0"/>
              <a:t>İzole edilen herhangi bir bakteri </a:t>
            </a:r>
          </a:p>
          <a:p>
            <a:pPr lvl="1" eaLnBrk="1" hangingPunct="1">
              <a:lnSpc>
                <a:spcPct val="80000"/>
              </a:lnSpc>
              <a:defRPr/>
            </a:pPr>
            <a:r>
              <a:rPr lang="tr-TR" altLang="tr-TR" sz="2000" b="1" i="1" dirty="0"/>
              <a:t>optimal üreme şartları, </a:t>
            </a:r>
          </a:p>
          <a:p>
            <a:pPr lvl="1" eaLnBrk="1" hangingPunct="1">
              <a:lnSpc>
                <a:spcPct val="80000"/>
              </a:lnSpc>
              <a:defRPr/>
            </a:pPr>
            <a:r>
              <a:rPr lang="tr-TR" altLang="tr-TR" sz="2000" b="1" i="1" dirty="0" err="1"/>
              <a:t>izolman</a:t>
            </a:r>
            <a:r>
              <a:rPr lang="tr-TR" altLang="tr-TR" sz="2000" b="1" i="1" dirty="0"/>
              <a:t> </a:t>
            </a:r>
            <a:r>
              <a:rPr lang="tr-TR" altLang="tr-TR" sz="2000" b="1" i="1" dirty="0" err="1"/>
              <a:t>besiyerinin</a:t>
            </a:r>
            <a:r>
              <a:rPr lang="tr-TR" altLang="tr-TR" sz="2000" b="1" i="1" dirty="0"/>
              <a:t> özelliği</a:t>
            </a:r>
          </a:p>
          <a:p>
            <a:pPr lvl="1" eaLnBrk="1" hangingPunct="1">
              <a:lnSpc>
                <a:spcPct val="80000"/>
              </a:lnSpc>
              <a:defRPr/>
            </a:pPr>
            <a:r>
              <a:rPr lang="tr-TR" altLang="tr-TR" sz="2000" b="1" i="1" dirty="0"/>
              <a:t>koloni morfolojisi, </a:t>
            </a:r>
          </a:p>
          <a:p>
            <a:pPr lvl="1" eaLnBrk="1" hangingPunct="1">
              <a:lnSpc>
                <a:spcPct val="80000"/>
              </a:lnSpc>
              <a:defRPr/>
            </a:pPr>
            <a:r>
              <a:rPr lang="tr-TR" altLang="tr-TR" sz="2000" b="1" i="1" dirty="0"/>
              <a:t>boyanma ve </a:t>
            </a:r>
            <a:r>
              <a:rPr lang="tr-TR" altLang="tr-TR" sz="2000" b="1" i="1" dirty="0" err="1"/>
              <a:t>mikroskopik</a:t>
            </a:r>
            <a:r>
              <a:rPr lang="tr-TR" altLang="tr-TR" sz="2000" b="1" i="1" dirty="0"/>
              <a:t> özellikleri</a:t>
            </a:r>
          </a:p>
          <a:p>
            <a:pPr lvl="1" eaLnBrk="1" hangingPunct="1">
              <a:lnSpc>
                <a:spcPct val="80000"/>
              </a:lnSpc>
              <a:defRPr/>
            </a:pPr>
            <a:r>
              <a:rPr lang="tr-TR" altLang="tr-TR" sz="2000" b="1" i="1" dirty="0"/>
              <a:t>sahip olduğu enzim sistemlerinin</a:t>
            </a:r>
          </a:p>
          <a:p>
            <a:pPr eaLnBrk="1" hangingPunct="1">
              <a:lnSpc>
                <a:spcPct val="80000"/>
              </a:lnSpc>
              <a:buFont typeface="Wingdings" pitchFamily="2" charset="2"/>
              <a:buNone/>
              <a:defRPr/>
            </a:pPr>
            <a:r>
              <a:rPr lang="tr-TR" altLang="tr-TR" b="1" i="1" dirty="0"/>
              <a:t>	tespit edilmesi ile tür ve cins düzeyinde adlandırılabilir. </a:t>
            </a:r>
          </a:p>
          <a:p>
            <a:pPr eaLnBrk="1" hangingPunct="1">
              <a:lnSpc>
                <a:spcPct val="80000"/>
              </a:lnSpc>
              <a:defRPr/>
            </a:pPr>
            <a:r>
              <a:rPr lang="tr-TR" altLang="tr-TR" b="1" i="1" dirty="0"/>
              <a:t>Bakterinin enzim sistemleri biyokimyasal testler ve </a:t>
            </a:r>
            <a:r>
              <a:rPr lang="tr-TR" altLang="tr-TR" b="1" i="1" dirty="0" err="1"/>
              <a:t>identifikasyon</a:t>
            </a:r>
            <a:r>
              <a:rPr lang="tr-TR" altLang="tr-TR" b="1" i="1" dirty="0"/>
              <a:t> </a:t>
            </a:r>
            <a:r>
              <a:rPr lang="tr-TR" altLang="tr-TR" b="1" i="1" dirty="0" err="1"/>
              <a:t>besiyerleri</a:t>
            </a:r>
            <a:r>
              <a:rPr lang="tr-TR" altLang="tr-TR" b="1" i="1" dirty="0"/>
              <a:t> yardımı ile incelenebilir.</a:t>
            </a:r>
          </a:p>
        </p:txBody>
      </p:sp>
      <p:pic>
        <p:nvPicPr>
          <p:cNvPr id="92164" name="Picture 5" descr="catalase"/>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l="19377" t="25836" r="19377" b="25836"/>
          <a:stretch>
            <a:fillRect/>
          </a:stretch>
        </p:blipFill>
        <p:spPr>
          <a:xfrm>
            <a:off x="7004050" y="4221163"/>
            <a:ext cx="3556000" cy="25209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165" name="Picture 6" descr="oxidase%20test"/>
          <p:cNvPicPr>
            <a:picLocks noChangeAspect="1" noChangeArrowheads="1"/>
          </p:cNvPicPr>
          <p:nvPr/>
        </p:nvPicPr>
        <p:blipFill>
          <a:blip r:embed="rId3">
            <a:extLst>
              <a:ext uri="{28A0092B-C50C-407E-A947-70E740481C1C}">
                <a14:useLocalDpi xmlns:a14="http://schemas.microsoft.com/office/drawing/2010/main" val="0"/>
              </a:ext>
            </a:extLst>
          </a:blip>
          <a:srcRect l="2637" r="4614"/>
          <a:stretch>
            <a:fillRect/>
          </a:stretch>
        </p:blipFill>
        <p:spPr bwMode="auto">
          <a:xfrm>
            <a:off x="6959600" y="1508126"/>
            <a:ext cx="3600450" cy="2568575"/>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252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normAutofit fontScale="90000"/>
          </a:bodyPr>
          <a:lstStyle/>
          <a:p>
            <a:pPr eaLnBrk="1" hangingPunct="1">
              <a:defRPr/>
            </a:pPr>
            <a:r>
              <a:rPr lang="tr-TR" altLang="tr-TR" sz="4000" b="1" i="1"/>
              <a:t>İdentifikasyon </a:t>
            </a:r>
            <a:br>
              <a:rPr lang="tr-TR" altLang="tr-TR" sz="4000" b="1" i="1"/>
            </a:br>
            <a:r>
              <a:rPr lang="tr-TR" altLang="tr-TR" sz="3200" b="1" i="1">
                <a:solidFill>
                  <a:schemeClr val="accent1"/>
                </a:solidFill>
              </a:rPr>
              <a:t>Gram boyanma özelliği</a:t>
            </a:r>
          </a:p>
        </p:txBody>
      </p:sp>
      <p:sp>
        <p:nvSpPr>
          <p:cNvPr id="121859" name="Rectangle 3"/>
          <p:cNvSpPr>
            <a:spLocks noGrp="1" noChangeArrowheads="1"/>
          </p:cNvSpPr>
          <p:nvPr>
            <p:ph sz="quarter" idx="13"/>
          </p:nvPr>
        </p:nvSpPr>
        <p:spPr>
          <a:xfrm>
            <a:off x="1981200" y="1600201"/>
            <a:ext cx="8229600" cy="4530725"/>
          </a:xfrm>
          <a:prstGeom prst="rect">
            <a:avLst/>
          </a:prstGeom>
        </p:spPr>
        <p:txBody>
          <a:bodyPr/>
          <a:lstStyle/>
          <a:p>
            <a:pPr eaLnBrk="1" hangingPunct="1">
              <a:buFont typeface="Wingdings" pitchFamily="2" charset="2"/>
              <a:buNone/>
              <a:defRPr/>
            </a:pPr>
            <a:endParaRPr lang="tr-TR" altLang="tr-TR" sz="2400" b="1" i="1"/>
          </a:p>
          <a:p>
            <a:pPr eaLnBrk="1" hangingPunct="1">
              <a:buFont typeface="Wingdings" pitchFamily="2" charset="2"/>
              <a:buNone/>
              <a:defRPr/>
            </a:pPr>
            <a:r>
              <a:rPr lang="tr-TR" altLang="tr-TR" sz="2400" b="1" i="1"/>
              <a:t>Gram pozitif basil</a:t>
            </a:r>
          </a:p>
          <a:p>
            <a:pPr eaLnBrk="1" hangingPunct="1">
              <a:buFont typeface="Wingdings" pitchFamily="2" charset="2"/>
              <a:buNone/>
              <a:defRPr/>
            </a:pPr>
            <a:endParaRPr lang="tr-TR" altLang="tr-TR" sz="2400" b="1" i="1"/>
          </a:p>
          <a:p>
            <a:pPr eaLnBrk="1" hangingPunct="1">
              <a:buFont typeface="Wingdings" pitchFamily="2" charset="2"/>
              <a:buNone/>
              <a:defRPr/>
            </a:pPr>
            <a:endParaRPr lang="tr-TR" altLang="tr-TR" sz="2400" b="1" i="1"/>
          </a:p>
          <a:p>
            <a:pPr eaLnBrk="1" hangingPunct="1">
              <a:buFont typeface="Wingdings" pitchFamily="2" charset="2"/>
              <a:buNone/>
              <a:defRPr/>
            </a:pPr>
            <a:endParaRPr lang="tr-TR" altLang="tr-TR" sz="2400" b="1" i="1"/>
          </a:p>
          <a:p>
            <a:pPr eaLnBrk="1" hangingPunct="1">
              <a:buFont typeface="Wingdings" pitchFamily="2" charset="2"/>
              <a:buNone/>
              <a:defRPr/>
            </a:pPr>
            <a:endParaRPr lang="tr-TR" altLang="tr-TR" sz="2400" b="1" i="1"/>
          </a:p>
          <a:p>
            <a:pPr eaLnBrk="1" hangingPunct="1">
              <a:buFont typeface="Wingdings" pitchFamily="2" charset="2"/>
              <a:buNone/>
              <a:defRPr/>
            </a:pPr>
            <a:endParaRPr lang="tr-TR" altLang="tr-TR" sz="2400" b="1" i="1"/>
          </a:p>
          <a:p>
            <a:pPr eaLnBrk="1" hangingPunct="1">
              <a:buFont typeface="Wingdings" pitchFamily="2" charset="2"/>
              <a:buNone/>
              <a:defRPr/>
            </a:pPr>
            <a:endParaRPr lang="tr-TR" altLang="tr-TR" sz="2400" b="1" i="1"/>
          </a:p>
          <a:p>
            <a:pPr eaLnBrk="1" hangingPunct="1">
              <a:buFont typeface="Wingdings" pitchFamily="2" charset="2"/>
              <a:buNone/>
              <a:defRPr/>
            </a:pPr>
            <a:r>
              <a:rPr lang="tr-TR" altLang="tr-TR" sz="2400" b="1" i="1"/>
              <a:t>					            Gram negatif basil</a:t>
            </a:r>
          </a:p>
        </p:txBody>
      </p:sp>
      <p:pic>
        <p:nvPicPr>
          <p:cNvPr id="93188" name="Picture 5" descr="S"/>
          <p:cNvPicPr>
            <a:picLocks noChangeAspect="1" noChangeArrowheads="1"/>
          </p:cNvPicPr>
          <p:nvPr/>
        </p:nvPicPr>
        <p:blipFill>
          <a:blip r:embed="rId2">
            <a:extLst>
              <a:ext uri="{28A0092B-C50C-407E-A947-70E740481C1C}">
                <a14:useLocalDpi xmlns:a14="http://schemas.microsoft.com/office/drawing/2010/main" val="0"/>
              </a:ext>
            </a:extLst>
          </a:blip>
          <a:srcRect b="23389"/>
          <a:stretch>
            <a:fillRect/>
          </a:stretch>
        </p:blipFill>
        <p:spPr bwMode="auto">
          <a:xfrm>
            <a:off x="1847851" y="3429001"/>
            <a:ext cx="4137025"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Picture 7" descr="300px-Gram_Stain_Anthra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438" y="1450975"/>
            <a:ext cx="4176712"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0" name="Line 8"/>
          <p:cNvSpPr>
            <a:spLocks noChangeShapeType="1"/>
          </p:cNvSpPr>
          <p:nvPr/>
        </p:nvSpPr>
        <p:spPr bwMode="auto">
          <a:xfrm>
            <a:off x="4800601" y="2276475"/>
            <a:ext cx="1223963" cy="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93191" name="Line 10"/>
          <p:cNvSpPr>
            <a:spLocks noChangeShapeType="1"/>
          </p:cNvSpPr>
          <p:nvPr/>
        </p:nvSpPr>
        <p:spPr bwMode="auto">
          <a:xfrm flipH="1">
            <a:off x="6024563" y="5373688"/>
            <a:ext cx="647700" cy="0"/>
          </a:xfrm>
          <a:prstGeom prst="line">
            <a:avLst/>
          </a:prstGeom>
          <a:noFill/>
          <a:ln w="38100">
            <a:solidFill>
              <a:srgbClr val="FF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Tree>
    <p:extLst>
      <p:ext uri="{BB962C8B-B14F-4D97-AF65-F5344CB8AC3E}">
        <p14:creationId xmlns:p14="http://schemas.microsoft.com/office/powerpoint/2010/main" val="1647952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normAutofit fontScale="90000"/>
          </a:bodyPr>
          <a:lstStyle/>
          <a:p>
            <a:pPr eaLnBrk="1" hangingPunct="1">
              <a:defRPr/>
            </a:pPr>
            <a:r>
              <a:rPr lang="tr-TR" altLang="tr-TR" sz="4000" b="1" i="1"/>
              <a:t>İdentifikasyon </a:t>
            </a:r>
            <a:br>
              <a:rPr lang="tr-TR" altLang="tr-TR" sz="4000" b="1" i="1"/>
            </a:br>
            <a:r>
              <a:rPr lang="tr-TR" altLang="tr-TR" sz="3200" b="1" i="1">
                <a:solidFill>
                  <a:schemeClr val="accent1"/>
                </a:solidFill>
              </a:rPr>
              <a:t>Gram boyanma özelliği</a:t>
            </a:r>
          </a:p>
        </p:txBody>
      </p:sp>
      <p:sp>
        <p:nvSpPr>
          <p:cNvPr id="176131" name="Rectangle 3"/>
          <p:cNvSpPr>
            <a:spLocks noGrp="1" noChangeArrowheads="1"/>
          </p:cNvSpPr>
          <p:nvPr>
            <p:ph sz="quarter" idx="13"/>
          </p:nvPr>
        </p:nvSpPr>
        <p:spPr>
          <a:xfrm>
            <a:off x="1981200" y="1600201"/>
            <a:ext cx="8229600" cy="4530725"/>
          </a:xfrm>
          <a:prstGeom prst="rect">
            <a:avLst/>
          </a:prstGeom>
        </p:spPr>
        <p:txBody>
          <a:bodyPr/>
          <a:lstStyle/>
          <a:p>
            <a:pPr eaLnBrk="1" hangingPunct="1">
              <a:buFont typeface="Wingdings" pitchFamily="2" charset="2"/>
              <a:buNone/>
              <a:defRPr/>
            </a:pPr>
            <a:endParaRPr lang="tr-TR" altLang="tr-TR" sz="2400" b="1" i="1"/>
          </a:p>
          <a:p>
            <a:pPr eaLnBrk="1" hangingPunct="1">
              <a:buFont typeface="Wingdings" pitchFamily="2" charset="2"/>
              <a:buNone/>
              <a:defRPr/>
            </a:pPr>
            <a:r>
              <a:rPr lang="tr-TR" altLang="tr-TR" sz="2400" b="1" i="1"/>
              <a:t>	Gram pozitif kok</a:t>
            </a:r>
          </a:p>
          <a:p>
            <a:pPr eaLnBrk="1" hangingPunct="1">
              <a:buFont typeface="Wingdings" pitchFamily="2" charset="2"/>
              <a:buNone/>
              <a:defRPr/>
            </a:pPr>
            <a:endParaRPr lang="tr-TR" altLang="tr-TR" sz="2400" b="1" i="1"/>
          </a:p>
          <a:p>
            <a:pPr eaLnBrk="1" hangingPunct="1">
              <a:buFont typeface="Wingdings" pitchFamily="2" charset="2"/>
              <a:buNone/>
              <a:defRPr/>
            </a:pPr>
            <a:endParaRPr lang="tr-TR" altLang="tr-TR" sz="2400" b="1" i="1"/>
          </a:p>
          <a:p>
            <a:pPr eaLnBrk="1" hangingPunct="1">
              <a:buFont typeface="Wingdings" pitchFamily="2" charset="2"/>
              <a:buNone/>
              <a:defRPr/>
            </a:pPr>
            <a:endParaRPr lang="tr-TR" altLang="tr-TR" sz="2400" b="1" i="1"/>
          </a:p>
          <a:p>
            <a:pPr eaLnBrk="1" hangingPunct="1">
              <a:buFont typeface="Wingdings" pitchFamily="2" charset="2"/>
              <a:buNone/>
              <a:defRPr/>
            </a:pPr>
            <a:endParaRPr lang="tr-TR" altLang="tr-TR" sz="2400" b="1" i="1"/>
          </a:p>
          <a:p>
            <a:pPr eaLnBrk="1" hangingPunct="1">
              <a:buFont typeface="Wingdings" pitchFamily="2" charset="2"/>
              <a:buNone/>
              <a:defRPr/>
            </a:pPr>
            <a:endParaRPr lang="tr-TR" altLang="tr-TR" sz="2400" b="1" i="1"/>
          </a:p>
          <a:p>
            <a:pPr eaLnBrk="1" hangingPunct="1">
              <a:buFont typeface="Wingdings" pitchFamily="2" charset="2"/>
              <a:buNone/>
              <a:defRPr/>
            </a:pPr>
            <a:endParaRPr lang="tr-TR" altLang="tr-TR" sz="2400" b="1" i="1"/>
          </a:p>
          <a:p>
            <a:pPr eaLnBrk="1" hangingPunct="1">
              <a:buFont typeface="Wingdings" pitchFamily="2" charset="2"/>
              <a:buNone/>
              <a:defRPr/>
            </a:pPr>
            <a:r>
              <a:rPr lang="tr-TR" altLang="tr-TR" sz="2400" b="1" i="1"/>
              <a:t>						    Gram negatif kok</a:t>
            </a:r>
          </a:p>
        </p:txBody>
      </p:sp>
      <p:pic>
        <p:nvPicPr>
          <p:cNvPr id="94212" name="Picture 5" descr="gram+s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7800" y="1557338"/>
            <a:ext cx="3760788"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3" name="Picture 9" descr="nrmicro1569-i3"/>
          <p:cNvPicPr>
            <a:picLocks noChangeAspect="1" noChangeArrowheads="1"/>
          </p:cNvPicPr>
          <p:nvPr/>
        </p:nvPicPr>
        <p:blipFill>
          <a:blip r:embed="rId3">
            <a:extLst>
              <a:ext uri="{28A0092B-C50C-407E-A947-70E740481C1C}">
                <a14:useLocalDpi xmlns:a14="http://schemas.microsoft.com/office/drawing/2010/main" val="0"/>
              </a:ext>
            </a:extLst>
          </a:blip>
          <a:srcRect l="934" t="1350" r="934" b="5400"/>
          <a:stretch>
            <a:fillRect/>
          </a:stretch>
        </p:blipFill>
        <p:spPr bwMode="auto">
          <a:xfrm>
            <a:off x="1992314" y="3357564"/>
            <a:ext cx="4103687"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4" name="Line 10"/>
          <p:cNvSpPr>
            <a:spLocks noChangeShapeType="1"/>
          </p:cNvSpPr>
          <p:nvPr/>
        </p:nvSpPr>
        <p:spPr bwMode="auto">
          <a:xfrm>
            <a:off x="4943475" y="2276475"/>
            <a:ext cx="1512888" cy="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94215" name="Line 11"/>
          <p:cNvSpPr>
            <a:spLocks noChangeShapeType="1"/>
          </p:cNvSpPr>
          <p:nvPr/>
        </p:nvSpPr>
        <p:spPr bwMode="auto">
          <a:xfrm flipH="1">
            <a:off x="6167439" y="5373688"/>
            <a:ext cx="720725" cy="0"/>
          </a:xfrm>
          <a:prstGeom prst="line">
            <a:avLst/>
          </a:prstGeom>
          <a:noFill/>
          <a:ln w="38100">
            <a:solidFill>
              <a:srgbClr val="FF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Tree>
    <p:extLst>
      <p:ext uri="{BB962C8B-B14F-4D97-AF65-F5344CB8AC3E}">
        <p14:creationId xmlns:p14="http://schemas.microsoft.com/office/powerpoint/2010/main" val="3263329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1981200" y="1"/>
            <a:ext cx="8229600" cy="1268413"/>
          </a:xfrm>
        </p:spPr>
        <p:txBody>
          <a:bodyPr/>
          <a:lstStyle/>
          <a:p>
            <a:pPr eaLnBrk="1" hangingPunct="1">
              <a:defRPr/>
            </a:pPr>
            <a:r>
              <a:rPr lang="tr-TR" altLang="tr-TR" sz="4000" b="1" i="1"/>
              <a:t>İdentifikasyon </a:t>
            </a:r>
            <a:br>
              <a:rPr lang="tr-TR" altLang="tr-TR" sz="4000" b="1" i="1"/>
            </a:br>
            <a:r>
              <a:rPr lang="tr-TR" altLang="tr-TR" sz="2800" b="1" i="1">
                <a:solidFill>
                  <a:schemeClr val="accent1"/>
                </a:solidFill>
              </a:rPr>
              <a:t>Gram negatif boyanan pleomorfik bakteriler</a:t>
            </a:r>
          </a:p>
        </p:txBody>
      </p:sp>
      <p:sp>
        <p:nvSpPr>
          <p:cNvPr id="177155" name="Rectangle 3"/>
          <p:cNvSpPr>
            <a:spLocks noGrp="1" noChangeArrowheads="1"/>
          </p:cNvSpPr>
          <p:nvPr>
            <p:ph sz="quarter" idx="13"/>
          </p:nvPr>
        </p:nvSpPr>
        <p:spPr>
          <a:xfrm>
            <a:off x="1981200" y="1600201"/>
            <a:ext cx="8229600" cy="4530725"/>
          </a:xfrm>
          <a:prstGeom prst="rect">
            <a:avLst/>
          </a:prstGeom>
        </p:spPr>
        <p:txBody>
          <a:bodyPr/>
          <a:lstStyle/>
          <a:p>
            <a:pPr eaLnBrk="1" hangingPunct="1">
              <a:defRPr/>
            </a:pPr>
            <a:endParaRPr lang="tr-TR" altLang="tr-TR" smtClean="0"/>
          </a:p>
        </p:txBody>
      </p:sp>
      <p:pic>
        <p:nvPicPr>
          <p:cNvPr id="95236" name="Picture 4" descr="gram-s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1" y="1411288"/>
            <a:ext cx="6048375" cy="5257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3146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4" name="Rectangle 4"/>
          <p:cNvSpPr>
            <a:spLocks noGrp="1" noChangeArrowheads="1"/>
          </p:cNvSpPr>
          <p:nvPr>
            <p:ph type="title"/>
          </p:nvPr>
        </p:nvSpPr>
        <p:spPr/>
        <p:txBody>
          <a:bodyPr>
            <a:normAutofit fontScale="90000"/>
          </a:bodyPr>
          <a:lstStyle/>
          <a:p>
            <a:pPr algn="ctr" eaLnBrk="1" hangingPunct="1">
              <a:defRPr/>
            </a:pPr>
            <a:r>
              <a:rPr lang="tr-TR" altLang="tr-TR" sz="4000" b="1" i="1" dirty="0" err="1"/>
              <a:t>İdentifikasyon</a:t>
            </a:r>
            <a:r>
              <a:rPr lang="tr-TR" altLang="tr-TR" sz="4000" b="1" i="1" dirty="0"/>
              <a:t> </a:t>
            </a:r>
            <a:br>
              <a:rPr lang="tr-TR" altLang="tr-TR" sz="4000" b="1" i="1" dirty="0"/>
            </a:br>
            <a:r>
              <a:rPr lang="tr-TR" altLang="tr-TR" sz="4000" b="1" i="1" dirty="0">
                <a:solidFill>
                  <a:srgbClr val="FF0000"/>
                </a:solidFill>
              </a:rPr>
              <a:t>Saf kültür</a:t>
            </a:r>
          </a:p>
        </p:txBody>
      </p:sp>
      <p:sp>
        <p:nvSpPr>
          <p:cNvPr id="168965" name="Rectangle 5"/>
          <p:cNvSpPr>
            <a:spLocks noGrp="1" noChangeArrowheads="1"/>
          </p:cNvSpPr>
          <p:nvPr>
            <p:ph sz="quarter" idx="13"/>
          </p:nvPr>
        </p:nvSpPr>
        <p:spPr>
          <a:xfrm>
            <a:off x="1774825" y="1600200"/>
            <a:ext cx="4465638" cy="5257800"/>
          </a:xfrm>
          <a:prstGeom prst="rect">
            <a:avLst/>
          </a:prstGeom>
        </p:spPr>
        <p:txBody>
          <a:bodyPr/>
          <a:lstStyle/>
          <a:p>
            <a:pPr eaLnBrk="1" hangingPunct="1">
              <a:lnSpc>
                <a:spcPct val="90000"/>
              </a:lnSpc>
              <a:defRPr/>
            </a:pPr>
            <a:r>
              <a:rPr lang="tr-TR" altLang="tr-TR" b="1" i="1"/>
              <a:t>İzole edilen bir bakterinin tanımlanmasında tek koloni temel alınır. Ancak tek bir koloni çok sayıda biyokimyasal testin yapılmasına yetmez. Bu nedenle saf kültür yapılır.</a:t>
            </a:r>
          </a:p>
          <a:p>
            <a:pPr eaLnBrk="1" hangingPunct="1">
              <a:lnSpc>
                <a:spcPct val="90000"/>
              </a:lnSpc>
              <a:defRPr/>
            </a:pPr>
            <a:r>
              <a:rPr lang="tr-TR" altLang="tr-TR" b="1" i="1"/>
              <a:t>Saf kültür:  Bir tek koloniden çok sayıda koloni elde etmek veya bir başka deyiş ile bir tek bakteriden köken alan aynı türdeki bakteri topluluğudur.</a:t>
            </a:r>
          </a:p>
          <a:p>
            <a:pPr eaLnBrk="1" hangingPunct="1">
              <a:lnSpc>
                <a:spcPct val="90000"/>
              </a:lnSpc>
              <a:defRPr/>
            </a:pPr>
            <a:r>
              <a:rPr lang="tr-TR" altLang="tr-TR" b="1" i="1"/>
              <a:t>Klinik örnekten saf kültür elde etmek için, </a:t>
            </a:r>
          </a:p>
          <a:p>
            <a:pPr lvl="1" eaLnBrk="1" hangingPunct="1">
              <a:lnSpc>
                <a:spcPct val="90000"/>
              </a:lnSpc>
              <a:defRPr/>
            </a:pPr>
            <a:r>
              <a:rPr lang="tr-TR" altLang="tr-TR" b="1" i="1"/>
              <a:t>İlk önce örnekten uygun katı  besiyerine tek koloni düşürülür. </a:t>
            </a:r>
          </a:p>
          <a:p>
            <a:pPr lvl="1" eaLnBrk="1" hangingPunct="1">
              <a:lnSpc>
                <a:spcPct val="90000"/>
              </a:lnSpc>
              <a:defRPr/>
            </a:pPr>
            <a:endParaRPr lang="tr-TR" altLang="tr-TR" b="1" i="1"/>
          </a:p>
        </p:txBody>
      </p:sp>
      <p:sp>
        <p:nvSpPr>
          <p:cNvPr id="168966" name="Rectangle 6"/>
          <p:cNvSpPr>
            <a:spLocks noGrp="1" noChangeArrowheads="1"/>
          </p:cNvSpPr>
          <p:nvPr>
            <p:ph sz="quarter" idx="14"/>
          </p:nvPr>
        </p:nvSpPr>
        <p:spPr>
          <a:xfrm>
            <a:off x="6172200" y="1600201"/>
            <a:ext cx="4038600" cy="4530725"/>
          </a:xfrm>
          <a:prstGeom prst="rect">
            <a:avLst/>
          </a:prstGeom>
        </p:spPr>
        <p:txBody>
          <a:bodyPr/>
          <a:lstStyle/>
          <a:p>
            <a:pPr lvl="1" eaLnBrk="1" hangingPunct="1">
              <a:lnSpc>
                <a:spcPct val="90000"/>
              </a:lnSpc>
              <a:defRPr/>
            </a:pPr>
            <a:r>
              <a:rPr lang="tr-TR" altLang="tr-TR" b="1" i="1"/>
              <a:t>Tek tek duran bakteriler inkübasyon süresi boyunca bölünerek çoğalır ve koloni oluştururlar. </a:t>
            </a:r>
          </a:p>
          <a:p>
            <a:pPr lvl="1" eaLnBrk="1" hangingPunct="1">
              <a:lnSpc>
                <a:spcPct val="90000"/>
              </a:lnSpc>
              <a:defRPr/>
            </a:pPr>
            <a:r>
              <a:rPr lang="tr-TR" altLang="tr-TR" b="1" i="1"/>
              <a:t>Değişik amaçlarla saf kültürü yapılmak istenen koloni alınarak uygun sıvı veya katı besiyerine pasajlanır.</a:t>
            </a:r>
          </a:p>
          <a:p>
            <a:pPr lvl="1" eaLnBrk="1" hangingPunct="1">
              <a:lnSpc>
                <a:spcPct val="90000"/>
              </a:lnSpc>
              <a:defRPr/>
            </a:pPr>
            <a:r>
              <a:rPr lang="tr-TR" altLang="tr-TR" b="1" i="1"/>
              <a:t>Eğer pasaj katı ortama yapıldı ise tek koloni düşürme yöntemi ile koloni besiyeri yüzeyine yayılır.</a:t>
            </a:r>
          </a:p>
          <a:p>
            <a:pPr lvl="1" eaLnBrk="1" hangingPunct="1">
              <a:lnSpc>
                <a:spcPct val="90000"/>
              </a:lnSpc>
              <a:defRPr/>
            </a:pPr>
            <a:r>
              <a:rPr lang="tr-TR" altLang="tr-TR" b="1" i="1"/>
              <a:t>Ekim yapılan plak etüve kaldırılıp uygun ısı ve sürede inkübe edilir</a:t>
            </a:r>
          </a:p>
        </p:txBody>
      </p:sp>
    </p:spTree>
    <p:extLst>
      <p:ext uri="{BB962C8B-B14F-4D97-AF65-F5344CB8AC3E}">
        <p14:creationId xmlns:p14="http://schemas.microsoft.com/office/powerpoint/2010/main" val="35300905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2" name="Rectangle 4"/>
          <p:cNvSpPr>
            <a:spLocks noGrp="1" noChangeArrowheads="1"/>
          </p:cNvSpPr>
          <p:nvPr>
            <p:ph type="title"/>
          </p:nvPr>
        </p:nvSpPr>
        <p:spPr>
          <a:xfrm>
            <a:off x="1981200" y="277814"/>
            <a:ext cx="6923088" cy="1139825"/>
          </a:xfrm>
        </p:spPr>
        <p:txBody>
          <a:bodyPr>
            <a:normAutofit fontScale="90000"/>
          </a:bodyPr>
          <a:lstStyle/>
          <a:p>
            <a:pPr algn="ctr" eaLnBrk="1" hangingPunct="1">
              <a:defRPr/>
            </a:pPr>
            <a:r>
              <a:rPr lang="tr-TR" altLang="tr-TR" sz="4000" b="1" i="1" dirty="0" err="1"/>
              <a:t>İdentifikasyon</a:t>
            </a:r>
            <a:r>
              <a:rPr lang="tr-TR" altLang="tr-TR" sz="4000" b="1" i="1" dirty="0"/>
              <a:t> </a:t>
            </a:r>
            <a:r>
              <a:rPr lang="tr-TR" altLang="tr-TR" sz="4000" b="1" i="1" dirty="0" err="1"/>
              <a:t>besiyerleri</a:t>
            </a:r>
            <a:r>
              <a:rPr lang="tr-TR" altLang="tr-TR" sz="4000" b="1" i="1" dirty="0"/>
              <a:t/>
            </a:r>
            <a:br>
              <a:rPr lang="tr-TR" altLang="tr-TR" sz="4000" b="1" i="1" dirty="0"/>
            </a:br>
            <a:r>
              <a:rPr lang="tr-TR" altLang="tr-TR" sz="4000" b="1" i="1" dirty="0"/>
              <a:t> </a:t>
            </a:r>
            <a:r>
              <a:rPr lang="tr-TR" altLang="tr-TR" sz="2800" b="1" i="1" dirty="0">
                <a:solidFill>
                  <a:srgbClr val="FF0000"/>
                </a:solidFill>
              </a:rPr>
              <a:t>(İzole edilen bakterinin tanımlaması)</a:t>
            </a:r>
          </a:p>
        </p:txBody>
      </p:sp>
      <p:sp>
        <p:nvSpPr>
          <p:cNvPr id="165891" name="Rectangle 3"/>
          <p:cNvSpPr>
            <a:spLocks noGrp="1" noChangeArrowheads="1"/>
          </p:cNvSpPr>
          <p:nvPr>
            <p:ph sz="quarter" idx="13"/>
          </p:nvPr>
        </p:nvSpPr>
        <p:spPr>
          <a:xfrm>
            <a:off x="1774826" y="1600201"/>
            <a:ext cx="4244975" cy="4924425"/>
          </a:xfrm>
          <a:prstGeom prst="rect">
            <a:avLst/>
          </a:prstGeom>
        </p:spPr>
        <p:txBody>
          <a:bodyPr/>
          <a:lstStyle/>
          <a:p>
            <a:pPr eaLnBrk="1" hangingPunct="1">
              <a:lnSpc>
                <a:spcPct val="80000"/>
              </a:lnSpc>
              <a:defRPr/>
            </a:pPr>
            <a:r>
              <a:rPr lang="tr-TR" altLang="tr-TR" b="1" i="1" dirty="0"/>
              <a:t>Bakterilerin tanımlanmasında birçok biyokimyasal reaksiyondan yararlanılır. </a:t>
            </a:r>
          </a:p>
          <a:p>
            <a:pPr eaLnBrk="1" hangingPunct="1">
              <a:lnSpc>
                <a:spcPct val="80000"/>
              </a:lnSpc>
              <a:defRPr/>
            </a:pPr>
            <a:r>
              <a:rPr lang="tr-TR" altLang="tr-TR" b="1" i="1" dirty="0"/>
              <a:t>Bu amaçla kullanılan biyokimyasal testlerin birçoğunda testin sonucu, oluşan renk değişikliği ile değerlendirilir.</a:t>
            </a:r>
          </a:p>
          <a:p>
            <a:pPr eaLnBrk="1" hangingPunct="1">
              <a:lnSpc>
                <a:spcPct val="80000"/>
              </a:lnSpc>
              <a:defRPr/>
            </a:pPr>
            <a:r>
              <a:rPr lang="tr-TR" altLang="tr-TR" b="1" i="1" dirty="0" err="1"/>
              <a:t>Besiyerinde</a:t>
            </a:r>
            <a:r>
              <a:rPr lang="tr-TR" altLang="tr-TR" b="1" i="1" dirty="0"/>
              <a:t> renk değişikliğini sağlayan indikatörler (ayıraçlar)'</a:t>
            </a:r>
            <a:r>
              <a:rPr lang="tr-TR" altLang="tr-TR" b="1" i="1" dirty="0" err="1"/>
              <a:t>dir</a:t>
            </a:r>
            <a:r>
              <a:rPr lang="tr-TR" altLang="tr-TR" b="1" i="1" dirty="0"/>
              <a:t>.</a:t>
            </a:r>
          </a:p>
          <a:p>
            <a:pPr eaLnBrk="1" hangingPunct="1">
              <a:lnSpc>
                <a:spcPct val="80000"/>
              </a:lnSpc>
              <a:defRPr/>
            </a:pPr>
            <a:r>
              <a:rPr lang="tr-TR" altLang="tr-TR" b="1" i="1" dirty="0"/>
              <a:t>İndikatörler, ortam şartlarındaki değişikliklere bağlı olarak renk değiştiren maddelerdir. </a:t>
            </a:r>
          </a:p>
          <a:p>
            <a:pPr lvl="1" eaLnBrk="1" hangingPunct="1">
              <a:lnSpc>
                <a:spcPct val="80000"/>
              </a:lnSpc>
              <a:defRPr/>
            </a:pPr>
            <a:r>
              <a:rPr lang="tr-TR" altLang="tr-TR" b="1" i="1" dirty="0" err="1"/>
              <a:t>pH</a:t>
            </a:r>
            <a:r>
              <a:rPr lang="tr-TR" altLang="tr-TR" b="1" i="1" dirty="0"/>
              <a:t> indikatörleri, ortamdaki </a:t>
            </a:r>
            <a:r>
              <a:rPr lang="tr-TR" altLang="tr-TR" b="1" i="1" dirty="0" err="1"/>
              <a:t>pH</a:t>
            </a:r>
            <a:r>
              <a:rPr lang="tr-TR" altLang="tr-TR" b="1" i="1" dirty="0"/>
              <a:t> değişikliklerine göre renk değiştirirler.  </a:t>
            </a:r>
            <a:endParaRPr lang="tr-TR" altLang="tr-TR" dirty="0"/>
          </a:p>
        </p:txBody>
      </p:sp>
      <p:pic>
        <p:nvPicPr>
          <p:cNvPr id="97284" name="Picture 6" descr="Citrates+-"/>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l="3308" t="1680" r="12405" b="4199"/>
          <a:stretch>
            <a:fillRect/>
          </a:stretch>
        </p:blipFill>
        <p:spPr>
          <a:xfrm>
            <a:off x="6527800" y="2282826"/>
            <a:ext cx="3989388" cy="438626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7285" name="Picture 7" descr="citr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50" y="115889"/>
            <a:ext cx="1428750" cy="19716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369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normAutofit fontScale="90000"/>
          </a:bodyPr>
          <a:lstStyle/>
          <a:p>
            <a:pPr algn="ctr">
              <a:defRPr/>
            </a:pPr>
            <a:r>
              <a:rPr lang="tr-TR" altLang="tr-TR" sz="4000" b="1" i="1" dirty="0" err="1"/>
              <a:t>İdentifikasyon</a:t>
            </a:r>
            <a:r>
              <a:rPr lang="tr-TR" altLang="tr-TR" sz="4000" b="1" i="1" dirty="0"/>
              <a:t> </a:t>
            </a:r>
            <a:r>
              <a:rPr lang="tr-TR" altLang="tr-TR" sz="4000" b="1" i="1" dirty="0" err="1"/>
              <a:t>besiyerleri</a:t>
            </a:r>
            <a:r>
              <a:rPr lang="tr-TR" altLang="tr-TR" sz="4000" b="1" i="1" dirty="0"/>
              <a:t/>
            </a:r>
            <a:br>
              <a:rPr lang="tr-TR" altLang="tr-TR" sz="4000" b="1" i="1" dirty="0"/>
            </a:br>
            <a:r>
              <a:rPr lang="tr-TR" altLang="tr-TR" sz="4000" b="1" i="1" dirty="0" err="1">
                <a:solidFill>
                  <a:srgbClr val="FF0000"/>
                </a:solidFill>
              </a:rPr>
              <a:t>İndol</a:t>
            </a:r>
            <a:r>
              <a:rPr lang="tr-TR" altLang="tr-TR" sz="4000" b="1" i="1" dirty="0">
                <a:solidFill>
                  <a:srgbClr val="FF0000"/>
                </a:solidFill>
              </a:rPr>
              <a:t> testi</a:t>
            </a:r>
          </a:p>
        </p:txBody>
      </p:sp>
      <p:pic>
        <p:nvPicPr>
          <p:cNvPr id="98307" name="Picture 10" descr="indole"/>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1774825" y="1628776"/>
            <a:ext cx="3232150" cy="49688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8308" name="Picture 11" descr="indol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276" y="2270126"/>
            <a:ext cx="4968875" cy="375126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202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b="1" i="1" dirty="0" err="1">
                <a:solidFill>
                  <a:srgbClr val="0000FF"/>
                </a:solidFill>
              </a:rPr>
              <a:t>Besiyerleri</a:t>
            </a:r>
            <a:r>
              <a:rPr lang="tr-TR" b="1" i="1" dirty="0">
                <a:solidFill>
                  <a:srgbClr val="0000FF"/>
                </a:solidFill>
              </a:rPr>
              <a:t> çeşitli şekillerde sınıflandırılır</a:t>
            </a:r>
            <a:r>
              <a:rPr lang="tr-TR" b="1" i="1" dirty="0" smtClean="0">
                <a:solidFill>
                  <a:srgbClr val="0000FF"/>
                </a:solidFill>
              </a:rPr>
              <a:t>.</a:t>
            </a:r>
            <a:endParaRPr lang="tr-TR" b="1" i="1" dirty="0">
              <a:solidFill>
                <a:srgbClr val="0000FF"/>
              </a:solidFill>
            </a:endParaRPr>
          </a:p>
        </p:txBody>
      </p:sp>
      <p:sp>
        <p:nvSpPr>
          <p:cNvPr id="3" name="İçerik Yer Tutucusu 2"/>
          <p:cNvSpPr>
            <a:spLocks noGrp="1"/>
          </p:cNvSpPr>
          <p:nvPr>
            <p:ph sz="quarter" idx="13"/>
          </p:nvPr>
        </p:nvSpPr>
        <p:spPr/>
        <p:txBody>
          <a:bodyPr>
            <a:normAutofit/>
          </a:bodyPr>
          <a:lstStyle/>
          <a:p>
            <a:endParaRPr lang="tr-TR" dirty="0"/>
          </a:p>
          <a:p>
            <a:pPr marL="0" indent="0">
              <a:buNone/>
            </a:pPr>
            <a:r>
              <a:rPr lang="tr-TR" b="1" i="1" dirty="0">
                <a:solidFill>
                  <a:srgbClr val="FF0000"/>
                </a:solidFill>
              </a:rPr>
              <a:t>1</a:t>
            </a:r>
            <a:r>
              <a:rPr lang="tr-TR" b="1" i="1" dirty="0" smtClean="0">
                <a:solidFill>
                  <a:srgbClr val="FF0000"/>
                </a:solidFill>
              </a:rPr>
              <a:t>. </a:t>
            </a:r>
            <a:r>
              <a:rPr lang="tr-TR" b="1" i="1" dirty="0">
                <a:solidFill>
                  <a:srgbClr val="FF0000"/>
                </a:solidFill>
              </a:rPr>
              <a:t>Canlı </a:t>
            </a:r>
            <a:r>
              <a:rPr lang="tr-TR" b="1" i="1" dirty="0" err="1">
                <a:solidFill>
                  <a:srgbClr val="FF0000"/>
                </a:solidFill>
              </a:rPr>
              <a:t>besiyerleri</a:t>
            </a:r>
            <a:r>
              <a:rPr lang="tr-TR" b="1" i="1" dirty="0">
                <a:solidFill>
                  <a:srgbClr val="FF0000"/>
                </a:solidFill>
              </a:rPr>
              <a:t>: </a:t>
            </a:r>
            <a:r>
              <a:rPr lang="tr-TR" b="1" i="1" dirty="0" err="1"/>
              <a:t>Virus</a:t>
            </a:r>
            <a:r>
              <a:rPr lang="tr-TR" b="1" i="1" dirty="0"/>
              <a:t> ve </a:t>
            </a:r>
            <a:r>
              <a:rPr lang="tr-TR" b="1" i="1" dirty="0" err="1"/>
              <a:t>riketsiyaları</a:t>
            </a:r>
            <a:r>
              <a:rPr lang="tr-TR" b="1" i="1" dirty="0"/>
              <a:t> üretmek için kullanılır. </a:t>
            </a:r>
          </a:p>
          <a:p>
            <a:endParaRPr lang="tr-TR" b="1" i="1" dirty="0"/>
          </a:p>
          <a:p>
            <a:pPr marL="0" indent="0">
              <a:buNone/>
            </a:pPr>
            <a:r>
              <a:rPr lang="tr-TR" b="1" i="1" dirty="0" smtClean="0">
                <a:solidFill>
                  <a:srgbClr val="FF0000"/>
                </a:solidFill>
              </a:rPr>
              <a:t>2. </a:t>
            </a:r>
            <a:r>
              <a:rPr lang="tr-TR" b="1" i="1" dirty="0">
                <a:solidFill>
                  <a:srgbClr val="FF0000"/>
                </a:solidFill>
              </a:rPr>
              <a:t>Doğal </a:t>
            </a:r>
            <a:r>
              <a:rPr lang="tr-TR" b="1" i="1" dirty="0" err="1">
                <a:solidFill>
                  <a:srgbClr val="FF0000"/>
                </a:solidFill>
              </a:rPr>
              <a:t>besiyerleri</a:t>
            </a:r>
            <a:r>
              <a:rPr lang="tr-TR" b="1" i="1" dirty="0">
                <a:solidFill>
                  <a:srgbClr val="FF0000"/>
                </a:solidFill>
              </a:rPr>
              <a:t>: </a:t>
            </a:r>
            <a:r>
              <a:rPr lang="tr-TR" b="1" i="1" dirty="0"/>
              <a:t>Bileşimlerinde üzüm şırası ve malt suyu gibi doğal ürünler bulunmaktadır.</a:t>
            </a:r>
          </a:p>
          <a:p>
            <a:endParaRPr lang="tr-TR" b="1" i="1" dirty="0"/>
          </a:p>
          <a:p>
            <a:endParaRPr lang="tr-TR" dirty="0"/>
          </a:p>
        </p:txBody>
      </p:sp>
      <p:sp>
        <p:nvSpPr>
          <p:cNvPr id="4" name="İçerik Yer Tutucusu 3"/>
          <p:cNvSpPr>
            <a:spLocks noGrp="1"/>
          </p:cNvSpPr>
          <p:nvPr>
            <p:ph sz="quarter" idx="14"/>
          </p:nvPr>
        </p:nvSpPr>
        <p:spPr>
          <a:xfrm>
            <a:off x="6139815" y="1700808"/>
            <a:ext cx="4251960" cy="4535400"/>
          </a:xfrm>
        </p:spPr>
        <p:txBody>
          <a:bodyPr/>
          <a:lstStyle/>
          <a:p>
            <a:pPr marL="0" indent="0">
              <a:buNone/>
            </a:pPr>
            <a:r>
              <a:rPr lang="tr-TR" b="1" i="1" dirty="0" smtClean="0">
                <a:solidFill>
                  <a:srgbClr val="FF0000"/>
                </a:solidFill>
              </a:rPr>
              <a:t>3. </a:t>
            </a:r>
            <a:r>
              <a:rPr lang="tr-TR" b="1" i="1" dirty="0">
                <a:solidFill>
                  <a:srgbClr val="FF0000"/>
                </a:solidFill>
              </a:rPr>
              <a:t>Sentetik </a:t>
            </a:r>
            <a:r>
              <a:rPr lang="tr-TR" b="1" i="1" dirty="0" err="1">
                <a:solidFill>
                  <a:srgbClr val="FF0000"/>
                </a:solidFill>
              </a:rPr>
              <a:t>besiyerleri</a:t>
            </a:r>
            <a:r>
              <a:rPr lang="tr-TR" b="1" i="1" dirty="0">
                <a:solidFill>
                  <a:srgbClr val="FF0000"/>
                </a:solidFill>
              </a:rPr>
              <a:t>: </a:t>
            </a:r>
            <a:r>
              <a:rPr lang="tr-TR" b="1" i="1" dirty="0"/>
              <a:t>Mikroorganizmaların gereksinim duyduğu maddelerin belirli oranlarda bir araya getirilmesiyle formüle edilen </a:t>
            </a:r>
            <a:r>
              <a:rPr lang="tr-TR" b="1" i="1" dirty="0" err="1"/>
              <a:t>besiyerleridir</a:t>
            </a:r>
            <a:r>
              <a:rPr lang="tr-TR" b="1" i="1" dirty="0"/>
              <a:t>.</a:t>
            </a:r>
          </a:p>
          <a:p>
            <a:endParaRPr lang="tr-TR" dirty="0"/>
          </a:p>
        </p:txBody>
      </p:sp>
    </p:spTree>
    <p:extLst>
      <p:ext uri="{BB962C8B-B14F-4D97-AF65-F5344CB8AC3E}">
        <p14:creationId xmlns:p14="http://schemas.microsoft.com/office/powerpoint/2010/main" val="8504114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extLst>
            <a:ext uri="{91240B29-F687-4F45-9708-019B960494DF}">
              <a14:hiddenLine xmlns:a14="http://schemas.microsoft.com/office/drawing/2010/main" w="9525">
                <a:solidFill>
                  <a:srgbClr val="FF0000"/>
                </a:solidFill>
                <a:miter lim="800000"/>
                <a:headEnd/>
                <a:tailEnd/>
              </a14:hiddenLine>
            </a:ext>
          </a:extLst>
        </p:spPr>
        <p:txBody>
          <a:bodyPr>
            <a:normAutofit fontScale="90000"/>
          </a:bodyPr>
          <a:lstStyle/>
          <a:p>
            <a:pPr algn="ctr">
              <a:defRPr/>
            </a:pPr>
            <a:r>
              <a:rPr lang="tr-TR" altLang="tr-TR" sz="4000" b="1" i="1" dirty="0" err="1"/>
              <a:t>İdentifikasyon</a:t>
            </a:r>
            <a:r>
              <a:rPr lang="tr-TR" altLang="tr-TR" sz="4000" b="1" i="1" dirty="0"/>
              <a:t> </a:t>
            </a:r>
            <a:r>
              <a:rPr lang="tr-TR" altLang="tr-TR" sz="4000" b="1" i="1" dirty="0" err="1"/>
              <a:t>besiyerleri</a:t>
            </a:r>
            <a:r>
              <a:rPr lang="tr-TR" altLang="tr-TR" sz="4000" b="1" i="1" dirty="0"/>
              <a:t/>
            </a:r>
            <a:br>
              <a:rPr lang="tr-TR" altLang="tr-TR" sz="4000" b="1" i="1" dirty="0"/>
            </a:br>
            <a:r>
              <a:rPr lang="tr-TR" altLang="tr-TR" sz="4000" b="1" i="1" dirty="0">
                <a:solidFill>
                  <a:srgbClr val="FF0000"/>
                </a:solidFill>
              </a:rPr>
              <a:t>Metil kırmızısı testi</a:t>
            </a:r>
          </a:p>
        </p:txBody>
      </p:sp>
      <p:pic>
        <p:nvPicPr>
          <p:cNvPr id="99331" name="Picture 4" descr="Methyl%20red"/>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1992313" y="1552576"/>
            <a:ext cx="8280400" cy="51165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007427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normAutofit fontScale="90000"/>
          </a:bodyPr>
          <a:lstStyle/>
          <a:p>
            <a:pPr algn="ctr">
              <a:defRPr/>
            </a:pPr>
            <a:r>
              <a:rPr lang="tr-TR" altLang="tr-TR" sz="4000" b="1" i="1" dirty="0" err="1">
                <a:solidFill>
                  <a:srgbClr val="0000FF"/>
                </a:solidFill>
              </a:rPr>
              <a:t>İdentifikasyon</a:t>
            </a:r>
            <a:r>
              <a:rPr lang="tr-TR" altLang="tr-TR" sz="4000" b="1" i="1" dirty="0">
                <a:solidFill>
                  <a:srgbClr val="0000FF"/>
                </a:solidFill>
              </a:rPr>
              <a:t> </a:t>
            </a:r>
            <a:r>
              <a:rPr lang="tr-TR" altLang="tr-TR" sz="4000" b="1" i="1" dirty="0" err="1">
                <a:solidFill>
                  <a:srgbClr val="0000FF"/>
                </a:solidFill>
              </a:rPr>
              <a:t>besiyerleri</a:t>
            </a:r>
            <a:r>
              <a:rPr lang="tr-TR" altLang="tr-TR" sz="4000" b="1" i="1" dirty="0">
                <a:solidFill>
                  <a:srgbClr val="0000FF"/>
                </a:solidFill>
              </a:rPr>
              <a:t/>
            </a:r>
            <a:br>
              <a:rPr lang="tr-TR" altLang="tr-TR" sz="4000" b="1" i="1" dirty="0">
                <a:solidFill>
                  <a:srgbClr val="0000FF"/>
                </a:solidFill>
              </a:rPr>
            </a:br>
            <a:r>
              <a:rPr lang="tr-TR" altLang="tr-TR" sz="4000" b="1" i="1" dirty="0" err="1">
                <a:solidFill>
                  <a:srgbClr val="FF0000"/>
                </a:solidFill>
              </a:rPr>
              <a:t>Urease</a:t>
            </a:r>
            <a:r>
              <a:rPr lang="tr-TR" altLang="tr-TR" sz="4000" b="1" i="1" dirty="0">
                <a:solidFill>
                  <a:srgbClr val="FF0000"/>
                </a:solidFill>
              </a:rPr>
              <a:t> </a:t>
            </a:r>
            <a:r>
              <a:rPr lang="tr-TR" altLang="tr-TR" sz="4000" b="1" i="1" dirty="0">
                <a:solidFill>
                  <a:schemeClr val="accent1"/>
                </a:solidFill>
              </a:rPr>
              <a:t>                </a:t>
            </a:r>
            <a:r>
              <a:rPr lang="tr-TR" altLang="tr-TR" sz="4000" b="1" i="1" dirty="0">
                <a:solidFill>
                  <a:srgbClr val="FF0000"/>
                </a:solidFill>
              </a:rPr>
              <a:t>Hareket</a:t>
            </a:r>
          </a:p>
        </p:txBody>
      </p:sp>
      <p:pic>
        <p:nvPicPr>
          <p:cNvPr id="100355" name="Picture 4" descr="Urease_Test"/>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l="25836" r="14764"/>
          <a:stretch>
            <a:fillRect/>
          </a:stretch>
        </p:blipFill>
        <p:spPr>
          <a:xfrm>
            <a:off x="1992314" y="1773239"/>
            <a:ext cx="3887787" cy="47386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0356" name="Picture 5" descr="motility"/>
          <p:cNvPicPr>
            <a:picLocks noChangeAspect="1" noChangeArrowheads="1"/>
          </p:cNvPicPr>
          <p:nvPr/>
        </p:nvPicPr>
        <p:blipFill>
          <a:blip r:embed="rId3">
            <a:extLst>
              <a:ext uri="{28A0092B-C50C-407E-A947-70E740481C1C}">
                <a14:useLocalDpi xmlns:a14="http://schemas.microsoft.com/office/drawing/2010/main" val="0"/>
              </a:ext>
            </a:extLst>
          </a:blip>
          <a:srcRect l="5818" r="4156"/>
          <a:stretch>
            <a:fillRect/>
          </a:stretch>
        </p:blipFill>
        <p:spPr bwMode="auto">
          <a:xfrm>
            <a:off x="6311901" y="1773238"/>
            <a:ext cx="3960813" cy="469106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631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981200" y="277813"/>
            <a:ext cx="8229600" cy="1350962"/>
          </a:xfrm>
        </p:spPr>
        <p:txBody>
          <a:bodyPr/>
          <a:lstStyle/>
          <a:p>
            <a:pPr algn="ctr">
              <a:defRPr/>
            </a:pPr>
            <a:r>
              <a:rPr lang="tr-TR" altLang="tr-TR" sz="4000" b="1" i="1" dirty="0" err="1"/>
              <a:t>İdentifikasyonbesiyerleri</a:t>
            </a:r>
            <a:r>
              <a:rPr lang="tr-TR" altLang="tr-TR" sz="4000" b="1" i="1" dirty="0"/>
              <a:t/>
            </a:r>
            <a:br>
              <a:rPr lang="tr-TR" altLang="tr-TR" sz="4000" b="1" i="1" dirty="0"/>
            </a:br>
            <a:r>
              <a:rPr lang="tr-TR" altLang="tr-TR" sz="4000" b="1" i="1" dirty="0">
                <a:solidFill>
                  <a:srgbClr val="FF0000"/>
                </a:solidFill>
              </a:rPr>
              <a:t>TSI </a:t>
            </a:r>
            <a:r>
              <a:rPr lang="tr-TR" altLang="tr-TR" sz="4000" b="1" i="1" dirty="0" err="1">
                <a:solidFill>
                  <a:srgbClr val="FF0000"/>
                </a:solidFill>
              </a:rPr>
              <a:t>besiyeri</a:t>
            </a:r>
            <a:endParaRPr lang="tr-TR" altLang="tr-TR" sz="4000" b="1" i="1" dirty="0">
              <a:solidFill>
                <a:srgbClr val="FF0000"/>
              </a:solidFill>
            </a:endParaRPr>
          </a:p>
        </p:txBody>
      </p:sp>
      <p:sp>
        <p:nvSpPr>
          <p:cNvPr id="98307" name="Rectangle 3"/>
          <p:cNvSpPr>
            <a:spLocks noGrp="1" noChangeArrowheads="1"/>
          </p:cNvSpPr>
          <p:nvPr>
            <p:ph sz="quarter" idx="13"/>
          </p:nvPr>
        </p:nvSpPr>
        <p:spPr>
          <a:xfrm>
            <a:off x="1703388" y="2852739"/>
            <a:ext cx="2305050" cy="2376487"/>
          </a:xfrm>
          <a:prstGeom prst="rect">
            <a:avLst/>
          </a:prstGeom>
        </p:spPr>
        <p:txBody>
          <a:bodyPr/>
          <a:lstStyle/>
          <a:p>
            <a:pPr eaLnBrk="1" hangingPunct="1">
              <a:lnSpc>
                <a:spcPct val="90000"/>
              </a:lnSpc>
              <a:defRPr/>
            </a:pPr>
            <a:r>
              <a:rPr lang="tr-TR" altLang="tr-TR" sz="2400" b="1" i="1">
                <a:solidFill>
                  <a:schemeClr val="accent1"/>
                </a:solidFill>
                <a:effectLst>
                  <a:outerShdw blurRad="38100" dist="38100" dir="2700000" algn="tl">
                    <a:srgbClr val="FFFFFF"/>
                  </a:outerShdw>
                </a:effectLst>
              </a:rPr>
              <a:t>Laktoz</a:t>
            </a:r>
          </a:p>
          <a:p>
            <a:pPr eaLnBrk="1" hangingPunct="1">
              <a:lnSpc>
                <a:spcPct val="90000"/>
              </a:lnSpc>
              <a:defRPr/>
            </a:pPr>
            <a:r>
              <a:rPr lang="tr-TR" altLang="tr-TR" sz="2400" b="1" i="1">
                <a:solidFill>
                  <a:schemeClr val="accent1"/>
                </a:solidFill>
                <a:effectLst>
                  <a:outerShdw blurRad="38100" dist="38100" dir="2700000" algn="tl">
                    <a:srgbClr val="FFFFFF"/>
                  </a:outerShdw>
                </a:effectLst>
              </a:rPr>
              <a:t>Glukoz</a:t>
            </a:r>
          </a:p>
          <a:p>
            <a:pPr eaLnBrk="1" hangingPunct="1">
              <a:lnSpc>
                <a:spcPct val="90000"/>
              </a:lnSpc>
              <a:defRPr/>
            </a:pPr>
            <a:r>
              <a:rPr lang="tr-TR" altLang="tr-TR" sz="2400" b="1" i="1">
                <a:solidFill>
                  <a:schemeClr val="accent1"/>
                </a:solidFill>
                <a:effectLst>
                  <a:outerShdw blurRad="38100" dist="38100" dir="2700000" algn="tl">
                    <a:srgbClr val="FFFFFF"/>
                  </a:outerShdw>
                </a:effectLst>
              </a:rPr>
              <a:t>Sukroz</a:t>
            </a:r>
          </a:p>
          <a:p>
            <a:pPr eaLnBrk="1" hangingPunct="1">
              <a:lnSpc>
                <a:spcPct val="90000"/>
              </a:lnSpc>
              <a:defRPr/>
            </a:pPr>
            <a:r>
              <a:rPr lang="tr-TR" altLang="tr-TR" sz="2400" b="1" i="1">
                <a:solidFill>
                  <a:schemeClr val="accent1"/>
                </a:solidFill>
                <a:effectLst>
                  <a:outerShdw blurRad="38100" dist="38100" dir="2700000" algn="tl">
                    <a:srgbClr val="FFFFFF"/>
                  </a:outerShdw>
                </a:effectLst>
              </a:rPr>
              <a:t>H</a:t>
            </a:r>
            <a:r>
              <a:rPr lang="tr-TR" altLang="tr-TR" sz="2400" b="1" i="1" baseline="-25000">
                <a:solidFill>
                  <a:schemeClr val="accent1"/>
                </a:solidFill>
                <a:effectLst>
                  <a:outerShdw blurRad="38100" dist="38100" dir="2700000" algn="tl">
                    <a:srgbClr val="FFFFFF"/>
                  </a:outerShdw>
                </a:effectLst>
              </a:rPr>
              <a:t>2</a:t>
            </a:r>
            <a:r>
              <a:rPr lang="tr-TR" altLang="tr-TR" sz="2400" b="1" i="1">
                <a:solidFill>
                  <a:schemeClr val="accent1"/>
                </a:solidFill>
                <a:effectLst>
                  <a:outerShdw blurRad="38100" dist="38100" dir="2700000" algn="tl">
                    <a:srgbClr val="FFFFFF"/>
                  </a:outerShdw>
                </a:effectLst>
              </a:rPr>
              <a:t>S yapma</a:t>
            </a:r>
          </a:p>
          <a:p>
            <a:pPr eaLnBrk="1" hangingPunct="1">
              <a:lnSpc>
                <a:spcPct val="90000"/>
              </a:lnSpc>
              <a:defRPr/>
            </a:pPr>
            <a:r>
              <a:rPr lang="tr-TR" altLang="tr-TR" sz="2400" b="1" i="1">
                <a:solidFill>
                  <a:schemeClr val="accent1"/>
                </a:solidFill>
                <a:effectLst>
                  <a:outerShdw blurRad="38100" dist="38100" dir="2700000" algn="tl">
                    <a:srgbClr val="FFFFFF"/>
                  </a:outerShdw>
                </a:effectLst>
              </a:rPr>
              <a:t>Gaz oluşturma</a:t>
            </a:r>
          </a:p>
        </p:txBody>
      </p:sp>
      <p:pic>
        <p:nvPicPr>
          <p:cNvPr id="101380" name="Picture 7" descr="T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6850" y="1771651"/>
            <a:ext cx="6553200" cy="497046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8349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1859356" y="188641"/>
            <a:ext cx="8591550" cy="1066801"/>
          </a:xfrm>
        </p:spPr>
        <p:txBody>
          <a:bodyPr>
            <a:normAutofit fontScale="90000"/>
          </a:bodyPr>
          <a:lstStyle/>
          <a:p>
            <a:pPr algn="ctr">
              <a:defRPr/>
            </a:pPr>
            <a:r>
              <a:rPr lang="tr-TR" altLang="tr-TR" sz="4000" b="1" i="1" dirty="0" err="1"/>
              <a:t>İdentifikasyonbesiyerleri</a:t>
            </a:r>
            <a:r>
              <a:rPr lang="tr-TR" altLang="tr-TR" sz="4000" b="1" i="1" dirty="0"/>
              <a:t/>
            </a:r>
            <a:br>
              <a:rPr lang="tr-TR" altLang="tr-TR" sz="4000" b="1" i="1" dirty="0"/>
            </a:br>
            <a:r>
              <a:rPr lang="tr-TR" altLang="tr-TR" sz="4000" b="1" i="1" dirty="0">
                <a:solidFill>
                  <a:srgbClr val="FF0000"/>
                </a:solidFill>
              </a:rPr>
              <a:t>Tek şeker </a:t>
            </a:r>
            <a:r>
              <a:rPr lang="tr-TR" altLang="tr-TR" sz="4000" b="1" i="1" dirty="0" err="1">
                <a:solidFill>
                  <a:srgbClr val="FF0000"/>
                </a:solidFill>
              </a:rPr>
              <a:t>besiyeri</a:t>
            </a:r>
            <a:endParaRPr lang="tr-TR" altLang="tr-TR" sz="4000" b="1" i="1" dirty="0">
              <a:solidFill>
                <a:srgbClr val="FF0000"/>
              </a:solidFill>
            </a:endParaRPr>
          </a:p>
        </p:txBody>
      </p:sp>
      <p:sp>
        <p:nvSpPr>
          <p:cNvPr id="175107" name="Rectangle 3"/>
          <p:cNvSpPr>
            <a:spLocks noGrp="1" noChangeArrowheads="1"/>
          </p:cNvSpPr>
          <p:nvPr>
            <p:ph sz="quarter" idx="13"/>
          </p:nvPr>
        </p:nvSpPr>
        <p:spPr>
          <a:xfrm>
            <a:off x="1524001" y="3068639"/>
            <a:ext cx="2124075" cy="1728787"/>
          </a:xfrm>
          <a:prstGeom prst="rect">
            <a:avLst/>
          </a:prstGeom>
        </p:spPr>
        <p:txBody>
          <a:bodyPr/>
          <a:lstStyle/>
          <a:p>
            <a:pPr eaLnBrk="1" hangingPunct="1">
              <a:defRPr/>
            </a:pPr>
            <a:r>
              <a:rPr lang="tr-TR" altLang="tr-TR" sz="2400" b="1" i="1"/>
              <a:t>Asit oluşturma</a:t>
            </a:r>
          </a:p>
          <a:p>
            <a:pPr eaLnBrk="1" hangingPunct="1">
              <a:defRPr/>
            </a:pPr>
            <a:r>
              <a:rPr lang="tr-TR" altLang="tr-TR" sz="2400" b="1" i="1"/>
              <a:t>Gaz oluşturma</a:t>
            </a:r>
          </a:p>
        </p:txBody>
      </p:sp>
      <p:pic>
        <p:nvPicPr>
          <p:cNvPr id="102404" name="Picture 4" descr="carb%20fe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4" y="1628776"/>
            <a:ext cx="6696075" cy="49688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3628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1981200" y="277814"/>
            <a:ext cx="8229600" cy="1279525"/>
          </a:xfrm>
        </p:spPr>
        <p:txBody>
          <a:bodyPr>
            <a:normAutofit/>
          </a:bodyPr>
          <a:lstStyle/>
          <a:p>
            <a:pPr algn="ctr" eaLnBrk="1" hangingPunct="1">
              <a:defRPr/>
            </a:pPr>
            <a:r>
              <a:rPr lang="tr-TR" altLang="tr-TR" sz="4000" b="1" i="1" dirty="0" err="1"/>
              <a:t>Antibakteriyel</a:t>
            </a:r>
            <a:r>
              <a:rPr lang="tr-TR" altLang="tr-TR" sz="4000" b="1" i="1" dirty="0"/>
              <a:t> Duyarlılık Testleri</a:t>
            </a:r>
            <a:br>
              <a:rPr lang="tr-TR" altLang="tr-TR" sz="4000" b="1" i="1" dirty="0"/>
            </a:br>
            <a:r>
              <a:rPr lang="tr-TR" altLang="tr-TR" sz="4000" b="1" i="1" dirty="0">
                <a:solidFill>
                  <a:srgbClr val="FF0000"/>
                </a:solidFill>
              </a:rPr>
              <a:t>Disk </a:t>
            </a:r>
            <a:r>
              <a:rPr lang="tr-TR" altLang="tr-TR" sz="4000" b="1" i="1" dirty="0" err="1">
                <a:solidFill>
                  <a:srgbClr val="FF0000"/>
                </a:solidFill>
              </a:rPr>
              <a:t>diffüzyon</a:t>
            </a:r>
            <a:r>
              <a:rPr lang="tr-TR" altLang="tr-TR" sz="4000" b="1" i="1" dirty="0">
                <a:solidFill>
                  <a:srgbClr val="FF0000"/>
                </a:solidFill>
              </a:rPr>
              <a:t> </a:t>
            </a:r>
          </a:p>
        </p:txBody>
      </p:sp>
      <p:sp>
        <p:nvSpPr>
          <p:cNvPr id="151555" name="Rectangle 3"/>
          <p:cNvSpPr>
            <a:spLocks noGrp="1" noChangeArrowheads="1"/>
          </p:cNvSpPr>
          <p:nvPr>
            <p:ph sz="quarter" idx="13"/>
          </p:nvPr>
        </p:nvSpPr>
        <p:spPr>
          <a:xfrm>
            <a:off x="1774826" y="1700214"/>
            <a:ext cx="4321175" cy="4681537"/>
          </a:xfrm>
          <a:prstGeom prst="rect">
            <a:avLst/>
          </a:prstGeom>
        </p:spPr>
        <p:txBody>
          <a:bodyPr/>
          <a:lstStyle/>
          <a:p>
            <a:pPr eaLnBrk="1" hangingPunct="1">
              <a:lnSpc>
                <a:spcPct val="80000"/>
              </a:lnSpc>
              <a:defRPr/>
            </a:pPr>
            <a:r>
              <a:rPr lang="tr-TR" altLang="tr-TR" b="1" i="1"/>
              <a:t>Klinik örneklerden infeksiyon etkenini izole etmek, uygun tedavinin seçimi için her   zaman yeterli olmaz. </a:t>
            </a:r>
          </a:p>
          <a:p>
            <a:pPr eaLnBrk="1" hangingPunct="1">
              <a:lnSpc>
                <a:spcPct val="80000"/>
              </a:lnSpc>
              <a:defRPr/>
            </a:pPr>
            <a:r>
              <a:rPr lang="tr-TR" altLang="tr-TR" b="1" i="1"/>
              <a:t>Birçok bakteri antibakteriyel ajanlara karşı direnç göstermektedir ve bu durum bakteriyel infeksiyonların tedavisini güçleştirmektedir. </a:t>
            </a:r>
          </a:p>
          <a:p>
            <a:pPr eaLnBrk="1" hangingPunct="1">
              <a:lnSpc>
                <a:spcPct val="80000"/>
              </a:lnSpc>
              <a:defRPr/>
            </a:pPr>
            <a:r>
              <a:rPr lang="tr-TR" altLang="tr-TR" b="1" i="1"/>
              <a:t>Antibakteriyel duyarlılık    testleri (antibiyogram), izole edilen bir patojen bakterinin çeşitli antibakteriyel ajanlara karşı duyarlılığını incelemek  için yapılır ve bakteriyel infeksiyonların tedavisinde     yol gösterici olarak büyük  önem taşır. </a:t>
            </a:r>
          </a:p>
        </p:txBody>
      </p:sp>
      <p:sp>
        <p:nvSpPr>
          <p:cNvPr id="151556" name="Rectangle 4"/>
          <p:cNvSpPr>
            <a:spLocks noGrp="1" noChangeArrowheads="1"/>
          </p:cNvSpPr>
          <p:nvPr>
            <p:ph sz="quarter" idx="14"/>
          </p:nvPr>
        </p:nvSpPr>
        <p:spPr>
          <a:xfrm>
            <a:off x="5951538" y="6092826"/>
            <a:ext cx="4392612" cy="360363"/>
          </a:xfrm>
          <a:prstGeom prst="rect">
            <a:avLst/>
          </a:prstGeom>
        </p:spPr>
        <p:txBody>
          <a:bodyPr/>
          <a:lstStyle/>
          <a:p>
            <a:pPr algn="ctr" eaLnBrk="1" hangingPunct="1">
              <a:lnSpc>
                <a:spcPct val="80000"/>
              </a:lnSpc>
              <a:buFont typeface="Wingdings" pitchFamily="2" charset="2"/>
              <a:buNone/>
              <a:defRPr/>
            </a:pPr>
            <a:r>
              <a:rPr lang="tr-TR" altLang="tr-TR" b="1" i="1"/>
              <a:t>Disk difüzyon yöntemi</a:t>
            </a:r>
          </a:p>
        </p:txBody>
      </p:sp>
      <p:pic>
        <p:nvPicPr>
          <p:cNvPr id="103429" name="Picture 6" descr="img0"/>
          <p:cNvPicPr>
            <a:picLocks noChangeAspect="1" noChangeArrowheads="1"/>
          </p:cNvPicPr>
          <p:nvPr/>
        </p:nvPicPr>
        <p:blipFill>
          <a:blip r:embed="rId2">
            <a:extLst>
              <a:ext uri="{28A0092B-C50C-407E-A947-70E740481C1C}">
                <a14:useLocalDpi xmlns:a14="http://schemas.microsoft.com/office/drawing/2010/main" val="0"/>
              </a:ext>
            </a:extLst>
          </a:blip>
          <a:srcRect l="13094" r="16367" b="974"/>
          <a:stretch>
            <a:fillRect/>
          </a:stretch>
        </p:blipFill>
        <p:spPr bwMode="auto">
          <a:xfrm>
            <a:off x="5951538" y="1844675"/>
            <a:ext cx="4392612" cy="414178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8252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normAutofit fontScale="90000"/>
          </a:bodyPr>
          <a:lstStyle/>
          <a:p>
            <a:pPr algn="ctr" eaLnBrk="1" hangingPunct="1">
              <a:defRPr/>
            </a:pPr>
            <a:r>
              <a:rPr lang="tr-TR" altLang="tr-TR" sz="4000" b="1" i="1" dirty="0" err="1"/>
              <a:t>Antibakteriyel</a:t>
            </a:r>
            <a:r>
              <a:rPr lang="tr-TR" altLang="tr-TR" sz="4000" b="1" i="1" dirty="0"/>
              <a:t> Duyarlılık Testleri </a:t>
            </a:r>
            <a:br>
              <a:rPr lang="tr-TR" altLang="tr-TR" sz="4000" b="1" i="1" dirty="0"/>
            </a:br>
            <a:r>
              <a:rPr lang="tr-TR" altLang="tr-TR" sz="4000" b="1" i="1" dirty="0">
                <a:solidFill>
                  <a:srgbClr val="FF0000"/>
                </a:solidFill>
              </a:rPr>
              <a:t>Disk difüzyon yöntemi</a:t>
            </a:r>
          </a:p>
        </p:txBody>
      </p:sp>
      <p:sp>
        <p:nvSpPr>
          <p:cNvPr id="152579" name="Rectangle 3"/>
          <p:cNvSpPr>
            <a:spLocks noGrp="1" noChangeArrowheads="1"/>
          </p:cNvSpPr>
          <p:nvPr>
            <p:ph sz="quarter" idx="13"/>
          </p:nvPr>
        </p:nvSpPr>
        <p:spPr>
          <a:xfrm>
            <a:off x="1774826" y="1600200"/>
            <a:ext cx="4244975" cy="5068888"/>
          </a:xfrm>
          <a:prstGeom prst="rect">
            <a:avLst/>
          </a:prstGeom>
        </p:spPr>
        <p:txBody>
          <a:bodyPr/>
          <a:lstStyle/>
          <a:p>
            <a:pPr eaLnBrk="1" hangingPunct="1">
              <a:lnSpc>
                <a:spcPct val="80000"/>
              </a:lnSpc>
              <a:defRPr/>
            </a:pPr>
            <a:r>
              <a:rPr lang="tr-TR" altLang="tr-TR" sz="2400" b="1" i="1"/>
              <a:t>Bakterilerin antibakteriyellere karşı duyarlılık-dirençlilik paternlerini araştırmak için pratik uygulamada en yaygın kullanılan yöntemdir. </a:t>
            </a:r>
          </a:p>
          <a:p>
            <a:pPr eaLnBrk="1" hangingPunct="1">
              <a:lnSpc>
                <a:spcPct val="80000"/>
              </a:lnSpc>
              <a:defRPr/>
            </a:pPr>
            <a:r>
              <a:rPr lang="tr-TR" altLang="tr-TR" sz="2400" b="1" i="1"/>
              <a:t>Taze bakteri kültüründen antibiyogramı yapılacak bakterinin steril fizyolojik tuzlu su içerisindeki oranı 10</a:t>
            </a:r>
            <a:r>
              <a:rPr lang="tr-TR" altLang="tr-TR" sz="2400" b="1" i="1" baseline="30000"/>
              <a:t>5</a:t>
            </a:r>
            <a:r>
              <a:rPr lang="tr-TR" altLang="tr-TR" sz="2400" b="1" i="1"/>
              <a:t> bakteri / ml olacak şekilde süspansiyonu hazırlanır. </a:t>
            </a:r>
          </a:p>
        </p:txBody>
      </p:sp>
      <p:sp>
        <p:nvSpPr>
          <p:cNvPr id="152580" name="Rectangle 4"/>
          <p:cNvSpPr>
            <a:spLocks noGrp="1" noChangeArrowheads="1"/>
          </p:cNvSpPr>
          <p:nvPr>
            <p:ph sz="quarter" idx="14"/>
          </p:nvPr>
        </p:nvSpPr>
        <p:spPr>
          <a:xfrm>
            <a:off x="6172201" y="1600200"/>
            <a:ext cx="4244975" cy="4997450"/>
          </a:xfrm>
          <a:prstGeom prst="rect">
            <a:avLst/>
          </a:prstGeom>
        </p:spPr>
        <p:txBody>
          <a:bodyPr/>
          <a:lstStyle/>
          <a:p>
            <a:pPr eaLnBrk="1" hangingPunct="1">
              <a:lnSpc>
                <a:spcPct val="80000"/>
              </a:lnSpc>
              <a:defRPr/>
            </a:pPr>
            <a:r>
              <a:rPr lang="tr-TR" altLang="tr-TR" sz="2400" b="1" i="1" dirty="0"/>
              <a:t>Bu  süspansiyon steril bir </a:t>
            </a:r>
            <a:r>
              <a:rPr lang="tr-TR" altLang="tr-TR" sz="2400" b="1" i="1" dirty="0" err="1"/>
              <a:t>eküvyon</a:t>
            </a:r>
            <a:r>
              <a:rPr lang="tr-TR" altLang="tr-TR" sz="2400" b="1" i="1" dirty="0"/>
              <a:t> veya L şeklindeki cam baget yardımı ile </a:t>
            </a:r>
            <a:r>
              <a:rPr lang="tr-TR" altLang="tr-TR" sz="2400" b="1" i="1" dirty="0" err="1">
                <a:solidFill>
                  <a:srgbClr val="FF0000"/>
                </a:solidFill>
              </a:rPr>
              <a:t>Mueller-Hinton</a:t>
            </a:r>
            <a:r>
              <a:rPr lang="tr-TR" altLang="tr-TR" sz="2400" b="1" i="1" dirty="0">
                <a:solidFill>
                  <a:srgbClr val="FF0000"/>
                </a:solidFill>
              </a:rPr>
              <a:t> </a:t>
            </a:r>
            <a:r>
              <a:rPr lang="tr-TR" altLang="tr-TR" sz="2400" b="1" i="1" dirty="0" err="1"/>
              <a:t>agar</a:t>
            </a:r>
            <a:r>
              <a:rPr lang="tr-TR" altLang="tr-TR" sz="2400" b="1" i="1" dirty="0"/>
              <a:t> </a:t>
            </a:r>
            <a:r>
              <a:rPr lang="tr-TR" altLang="tr-TR" sz="2400" b="1" i="1" dirty="0" err="1"/>
              <a:t>besiyerinin</a:t>
            </a:r>
            <a:r>
              <a:rPr lang="tr-TR" altLang="tr-TR" sz="2400" b="1" i="1" dirty="0"/>
              <a:t> yüzeyine homojen olarak yayılır </a:t>
            </a:r>
          </a:p>
          <a:p>
            <a:pPr eaLnBrk="1" hangingPunct="1">
              <a:lnSpc>
                <a:spcPct val="80000"/>
              </a:lnSpc>
              <a:defRPr/>
            </a:pPr>
            <a:r>
              <a:rPr lang="tr-TR" altLang="tr-TR" sz="2400" b="1" i="1" dirty="0"/>
              <a:t>Her birinde standart miktarda antibiyotik bulunan diskler </a:t>
            </a:r>
            <a:r>
              <a:rPr lang="tr-TR" altLang="tr-TR" sz="2400" b="1" i="1" dirty="0" err="1"/>
              <a:t>besiyerinin</a:t>
            </a:r>
            <a:r>
              <a:rPr lang="tr-TR" altLang="tr-TR" sz="2400" b="1" i="1" dirty="0"/>
              <a:t> yüzeyine belirli aralıklarla yerleştirilir ve plaklar oda sıcaklığında 20-30 dakika bekletilir.</a:t>
            </a:r>
            <a:endParaRPr lang="tr-TR" altLang="tr-TR" sz="2400" dirty="0"/>
          </a:p>
        </p:txBody>
      </p:sp>
    </p:spTree>
    <p:extLst>
      <p:ext uri="{BB962C8B-B14F-4D97-AF65-F5344CB8AC3E}">
        <p14:creationId xmlns:p14="http://schemas.microsoft.com/office/powerpoint/2010/main" val="38623080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4" name="Rectangle 4"/>
          <p:cNvSpPr>
            <a:spLocks noGrp="1" noChangeArrowheads="1"/>
          </p:cNvSpPr>
          <p:nvPr>
            <p:ph type="title"/>
          </p:nvPr>
        </p:nvSpPr>
        <p:spPr/>
        <p:txBody>
          <a:bodyPr>
            <a:normAutofit fontScale="90000"/>
          </a:bodyPr>
          <a:lstStyle/>
          <a:p>
            <a:pPr algn="ctr" eaLnBrk="1" hangingPunct="1">
              <a:defRPr/>
            </a:pPr>
            <a:r>
              <a:rPr lang="tr-TR" altLang="tr-TR" sz="4000" b="1" i="1" dirty="0" err="1"/>
              <a:t>Antibakteriyel</a:t>
            </a:r>
            <a:r>
              <a:rPr lang="tr-TR" altLang="tr-TR" sz="4000" b="1" i="1" dirty="0"/>
              <a:t> Duyarlılık Testleri </a:t>
            </a:r>
            <a:br>
              <a:rPr lang="tr-TR" altLang="tr-TR" sz="4000" b="1" i="1" dirty="0"/>
            </a:br>
            <a:r>
              <a:rPr lang="tr-TR" altLang="tr-TR" sz="4000" b="1" i="1" dirty="0">
                <a:solidFill>
                  <a:srgbClr val="FF0000"/>
                </a:solidFill>
              </a:rPr>
              <a:t>Disk difüzyon yöntemi</a:t>
            </a:r>
          </a:p>
        </p:txBody>
      </p:sp>
      <p:sp>
        <p:nvSpPr>
          <p:cNvPr id="163845" name="Rectangle 5"/>
          <p:cNvSpPr>
            <a:spLocks noGrp="1" noChangeArrowheads="1"/>
          </p:cNvSpPr>
          <p:nvPr>
            <p:ph sz="quarter" idx="13"/>
          </p:nvPr>
        </p:nvSpPr>
        <p:spPr>
          <a:xfrm>
            <a:off x="1774826" y="1600200"/>
            <a:ext cx="4244975" cy="5257800"/>
          </a:xfrm>
          <a:prstGeom prst="rect">
            <a:avLst/>
          </a:prstGeom>
        </p:spPr>
        <p:txBody>
          <a:bodyPr/>
          <a:lstStyle/>
          <a:p>
            <a:pPr eaLnBrk="1" hangingPunct="1">
              <a:lnSpc>
                <a:spcPct val="90000"/>
              </a:lnSpc>
              <a:defRPr/>
            </a:pPr>
            <a:r>
              <a:rPr lang="tr-TR" altLang="tr-TR" sz="2300" b="1" i="1"/>
              <a:t>Disklere emdirilmiş haldeki antibiyotikler agar içerisine, gittikçe azalan miktarlarda diffüze olur.</a:t>
            </a:r>
          </a:p>
          <a:p>
            <a:pPr eaLnBrk="1" hangingPunct="1">
              <a:lnSpc>
                <a:spcPct val="90000"/>
              </a:lnSpc>
              <a:defRPr/>
            </a:pPr>
            <a:r>
              <a:rPr lang="tr-TR" altLang="tr-TR" sz="2300" b="1" i="1"/>
              <a:t>Plaklarb etüv kaldırılıp, 18-24 saat inkübe edilir. </a:t>
            </a:r>
          </a:p>
          <a:p>
            <a:pPr eaLnBrk="1" hangingPunct="1">
              <a:lnSpc>
                <a:spcPct val="90000"/>
              </a:lnSpc>
              <a:defRPr/>
            </a:pPr>
            <a:r>
              <a:rPr lang="tr-TR" altLang="tr-TR" sz="2300" b="1" i="1"/>
              <a:t>Bakteri, o antibiyotiğe duyarlı ise diskin etrafında, üremenin olmadığı bir inhibisyon zonu oluşur. </a:t>
            </a:r>
          </a:p>
          <a:p>
            <a:pPr eaLnBrk="1" hangingPunct="1">
              <a:lnSpc>
                <a:spcPct val="90000"/>
              </a:lnSpc>
              <a:defRPr/>
            </a:pPr>
            <a:r>
              <a:rPr lang="tr-TR" altLang="tr-TR" sz="2300" b="1" i="1"/>
              <a:t>Bakterinin duyarlılığı ile inhibisyon zonunun çapı direkt olarak ilişkilidir.</a:t>
            </a:r>
          </a:p>
        </p:txBody>
      </p:sp>
      <p:sp>
        <p:nvSpPr>
          <p:cNvPr id="163846" name="Rectangle 6"/>
          <p:cNvSpPr>
            <a:spLocks noGrp="1" noChangeArrowheads="1"/>
          </p:cNvSpPr>
          <p:nvPr>
            <p:ph sz="quarter" idx="14"/>
          </p:nvPr>
        </p:nvSpPr>
        <p:spPr>
          <a:xfrm>
            <a:off x="6172201" y="1600200"/>
            <a:ext cx="4244975" cy="4997450"/>
          </a:xfrm>
          <a:prstGeom prst="rect">
            <a:avLst/>
          </a:prstGeom>
        </p:spPr>
        <p:txBody>
          <a:bodyPr/>
          <a:lstStyle/>
          <a:p>
            <a:pPr eaLnBrk="1" hangingPunct="1">
              <a:lnSpc>
                <a:spcPct val="90000"/>
              </a:lnSpc>
              <a:defRPr/>
            </a:pPr>
            <a:r>
              <a:rPr lang="tr-TR" altLang="tr-TR" sz="2300" b="1" i="1"/>
              <a:t>İnhibisyon zonunun çapı ölçülür. </a:t>
            </a:r>
          </a:p>
          <a:p>
            <a:pPr eaLnBrk="1" hangingPunct="1">
              <a:lnSpc>
                <a:spcPct val="90000"/>
              </a:lnSpc>
              <a:defRPr/>
            </a:pPr>
            <a:r>
              <a:rPr lang="tr-TR" altLang="tr-TR" sz="2300" b="1" i="1"/>
              <a:t>İnhibisyon zon çapı daha önceden her antibiyotik için belirlenmiş standart değerler ile karşılaştırılıp karar verilir.</a:t>
            </a:r>
          </a:p>
          <a:p>
            <a:pPr eaLnBrk="1" hangingPunct="1">
              <a:lnSpc>
                <a:spcPct val="90000"/>
              </a:lnSpc>
              <a:defRPr/>
            </a:pPr>
            <a:r>
              <a:rPr lang="tr-TR" altLang="tr-TR" sz="2300" b="1" i="1"/>
              <a:t>Disk etrafında inhibisyon zonunun görülmemesi veya zon çapının standart değerlerin altında ölçülmesi bakterinin o antibakteriyele karşı dirençli olduğunu gösterir.</a:t>
            </a:r>
            <a:endParaRPr lang="tr-TR" altLang="tr-TR" sz="2300"/>
          </a:p>
        </p:txBody>
      </p:sp>
    </p:spTree>
    <p:extLst>
      <p:ext uri="{BB962C8B-B14F-4D97-AF65-F5344CB8AC3E}">
        <p14:creationId xmlns:p14="http://schemas.microsoft.com/office/powerpoint/2010/main" val="26744211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992314" y="1"/>
            <a:ext cx="8218487" cy="1412875"/>
          </a:xfrm>
        </p:spPr>
        <p:txBody>
          <a:bodyPr/>
          <a:lstStyle/>
          <a:p>
            <a:pPr algn="ctr" eaLnBrk="1" hangingPunct="1"/>
            <a:r>
              <a:rPr lang="tr-TR" altLang="tr-TR" sz="4000" b="1" i="1" dirty="0" err="1"/>
              <a:t>Antibakteriyel</a:t>
            </a:r>
            <a:r>
              <a:rPr lang="tr-TR" altLang="tr-TR" sz="4000" b="1" i="1" dirty="0"/>
              <a:t> Duyarlılık Testleri</a:t>
            </a:r>
            <a:br>
              <a:rPr lang="tr-TR" altLang="tr-TR" sz="4000" b="1" i="1" dirty="0"/>
            </a:br>
            <a:r>
              <a:rPr lang="tr-TR" altLang="tr-TR" sz="4000" b="1" i="1" dirty="0">
                <a:solidFill>
                  <a:srgbClr val="FF0000"/>
                </a:solidFill>
              </a:rPr>
              <a:t>Disk difüzyon yöntemi</a:t>
            </a:r>
            <a:endParaRPr lang="tr-TR" altLang="tr-TR" sz="4000" i="1" dirty="0">
              <a:solidFill>
                <a:srgbClr val="FF0000"/>
              </a:solidFill>
            </a:endParaRPr>
          </a:p>
        </p:txBody>
      </p:sp>
      <p:sp>
        <p:nvSpPr>
          <p:cNvPr id="106499" name="Rectangle 3"/>
          <p:cNvSpPr>
            <a:spLocks noGrp="1" noChangeArrowheads="1"/>
          </p:cNvSpPr>
          <p:nvPr>
            <p:ph sz="quarter" idx="13"/>
          </p:nvPr>
        </p:nvSpPr>
        <p:spPr>
          <a:xfrm>
            <a:off x="1703389" y="4724400"/>
            <a:ext cx="8713787" cy="1989138"/>
          </a:xfrm>
          <a:prstGeom prst="rect">
            <a:avLst/>
          </a:prstGeom>
        </p:spPr>
        <p:txBody>
          <a:bodyPr>
            <a:normAutofit/>
          </a:bodyPr>
          <a:lstStyle/>
          <a:p>
            <a:pPr eaLnBrk="1" hangingPunct="1">
              <a:lnSpc>
                <a:spcPct val="80000"/>
              </a:lnSpc>
              <a:buFontTx/>
              <a:buNone/>
            </a:pPr>
            <a:r>
              <a:rPr lang="tr-TR" altLang="tr-TR" sz="1800" b="1" i="1"/>
              <a:t>A) Antibakteriyel duyarlılık paterni incelenecek bakterinin steril fizyolojik tuzlu su içerisinde, 105 bakteri/ml olacak şekilde süspansiyonu hazırlanır ve Mueller-Hinton agar besiyerinin yüzeyine homojen olarak yayılır</a:t>
            </a:r>
          </a:p>
          <a:p>
            <a:pPr eaLnBrk="1" hangingPunct="1">
              <a:lnSpc>
                <a:spcPct val="80000"/>
              </a:lnSpc>
              <a:buFontTx/>
              <a:buNone/>
            </a:pPr>
            <a:r>
              <a:rPr lang="tr-TR" altLang="tr-TR" sz="1800" b="1" i="1"/>
              <a:t>B) Diskler besiyerinin yüzeyine belirli aralıklarla yerleştirilir ve inkübasyona bırakılır.</a:t>
            </a:r>
          </a:p>
          <a:p>
            <a:pPr eaLnBrk="1" hangingPunct="1">
              <a:lnSpc>
                <a:spcPct val="80000"/>
              </a:lnSpc>
              <a:buFontTx/>
              <a:buNone/>
            </a:pPr>
            <a:r>
              <a:rPr lang="tr-TR" altLang="tr-TR" sz="1800" b="1" i="1"/>
              <a:t>C) 18-24 saatlik inkübasyonu takiben, oluşan inhibisyon zonu değerlendirilir. İnhibisyon zonu oluşmaması, bakterinin o antibiyotiğe dirençli olduğunu gösterir</a:t>
            </a:r>
          </a:p>
        </p:txBody>
      </p:sp>
      <p:sp>
        <p:nvSpPr>
          <p:cNvPr id="106500" name="Oval 17"/>
          <p:cNvSpPr>
            <a:spLocks noChangeArrowheads="1"/>
          </p:cNvSpPr>
          <p:nvPr/>
        </p:nvSpPr>
        <p:spPr bwMode="auto">
          <a:xfrm>
            <a:off x="2711450" y="1412875"/>
            <a:ext cx="2305050" cy="2160588"/>
          </a:xfrm>
          <a:prstGeom prst="ellipse">
            <a:avLst/>
          </a:prstGeom>
          <a:solidFill>
            <a:srgbClr val="FFFFFF"/>
          </a:solidFill>
          <a:ln w="44450" cmpd="thickThin">
            <a:solidFill>
              <a:srgbClr val="0000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grpSp>
        <p:nvGrpSpPr>
          <p:cNvPr id="106501" name="Group 19"/>
          <p:cNvGrpSpPr>
            <a:grpSpLocks/>
          </p:cNvGrpSpPr>
          <p:nvPr/>
        </p:nvGrpSpPr>
        <p:grpSpPr bwMode="auto">
          <a:xfrm>
            <a:off x="1847851" y="2205039"/>
            <a:ext cx="2087563" cy="1800225"/>
            <a:chOff x="1773" y="2218"/>
            <a:chExt cx="2911" cy="2206"/>
          </a:xfrm>
        </p:grpSpPr>
        <p:sp>
          <p:nvSpPr>
            <p:cNvPr id="106539" name="Freeform 20"/>
            <p:cNvSpPr>
              <a:spLocks/>
            </p:cNvSpPr>
            <p:nvPr/>
          </p:nvSpPr>
          <p:spPr bwMode="auto">
            <a:xfrm>
              <a:off x="2909" y="2218"/>
              <a:ext cx="1775" cy="2160"/>
            </a:xfrm>
            <a:custGeom>
              <a:avLst/>
              <a:gdLst>
                <a:gd name="T0" fmla="*/ 0 w 1775"/>
                <a:gd name="T1" fmla="*/ 2160 h 2160"/>
                <a:gd name="T2" fmla="*/ 1349 w 1775"/>
                <a:gd name="T3" fmla="*/ 540 h 2160"/>
                <a:gd name="T4" fmla="*/ 1775 w 1775"/>
                <a:gd name="T5" fmla="*/ 360 h 2160"/>
                <a:gd name="T6" fmla="*/ 1349 w 1775"/>
                <a:gd name="T7" fmla="*/ 0 h 2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75" h="2160">
                  <a:moveTo>
                    <a:pt x="0" y="2160"/>
                  </a:moveTo>
                  <a:lnTo>
                    <a:pt x="1349" y="540"/>
                  </a:lnTo>
                  <a:lnTo>
                    <a:pt x="1775" y="360"/>
                  </a:lnTo>
                  <a:lnTo>
                    <a:pt x="1349" y="0"/>
                  </a:lnTo>
                </a:path>
              </a:pathLst>
            </a:custGeom>
            <a:noFill/>
            <a:ln w="571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06540" name="AutoShape 21"/>
            <p:cNvSpPr>
              <a:spLocks noChangeArrowheads="1"/>
            </p:cNvSpPr>
            <p:nvPr/>
          </p:nvSpPr>
          <p:spPr bwMode="auto">
            <a:xfrm rot="5400000">
              <a:off x="1205" y="3231"/>
              <a:ext cx="1846" cy="540"/>
            </a:xfrm>
            <a:prstGeom prst="roundRect">
              <a:avLst>
                <a:gd name="adj" fmla="val 50000"/>
              </a:avLst>
            </a:prstGeom>
            <a:solidFill>
              <a:srgbClr val="FFFFFF"/>
            </a:solidFill>
            <a:ln w="12700">
              <a:solidFill>
                <a:srgbClr val="0000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sp>
          <p:nvSpPr>
            <p:cNvPr id="106541" name="Rectangle 22"/>
            <p:cNvSpPr>
              <a:spLocks noChangeArrowheads="1"/>
            </p:cNvSpPr>
            <p:nvPr/>
          </p:nvSpPr>
          <p:spPr bwMode="auto">
            <a:xfrm>
              <a:off x="1773" y="2578"/>
              <a:ext cx="710" cy="36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sp>
          <p:nvSpPr>
            <p:cNvPr id="106542" name="Line 23"/>
            <p:cNvSpPr>
              <a:spLocks noChangeShapeType="1"/>
            </p:cNvSpPr>
            <p:nvPr/>
          </p:nvSpPr>
          <p:spPr bwMode="auto">
            <a:xfrm>
              <a:off x="1845" y="3658"/>
              <a:ext cx="56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06543" name="AutoShape 24"/>
            <p:cNvSpPr>
              <a:spLocks noChangeArrowheads="1"/>
            </p:cNvSpPr>
            <p:nvPr/>
          </p:nvSpPr>
          <p:spPr bwMode="auto">
            <a:xfrm>
              <a:off x="2037" y="2398"/>
              <a:ext cx="710" cy="540"/>
            </a:xfrm>
            <a:custGeom>
              <a:avLst/>
              <a:gdLst>
                <a:gd name="T0" fmla="*/ 497 w 21600"/>
                <a:gd name="T1" fmla="*/ 0 h 21600"/>
                <a:gd name="T2" fmla="*/ 497 w 21600"/>
                <a:gd name="T3" fmla="*/ 304 h 21600"/>
                <a:gd name="T4" fmla="*/ 106 w 21600"/>
                <a:gd name="T5" fmla="*/ 540 h 21600"/>
                <a:gd name="T6" fmla="*/ 710 w 21600"/>
                <a:gd name="T7" fmla="*/ 152 h 21600"/>
                <a:gd name="T8" fmla="*/ 17694720 60000 65536"/>
                <a:gd name="T9" fmla="*/ 5898240 60000 65536"/>
                <a:gd name="T10" fmla="*/ 5898240 60000 65536"/>
                <a:gd name="T11" fmla="*/ 0 60000 65536"/>
                <a:gd name="T12" fmla="*/ 12412 w 21600"/>
                <a:gd name="T13" fmla="*/ 2920 h 21600"/>
                <a:gd name="T14" fmla="*/ 18223 w 21600"/>
                <a:gd name="T15" fmla="*/ 924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FF"/>
            </a:solidFill>
            <a:ln w="9525">
              <a:solidFill>
                <a:srgbClr val="000000"/>
              </a:solidFill>
              <a:miter lim="800000"/>
              <a:headEnd/>
              <a:tailEnd/>
            </a:ln>
          </p:spPr>
          <p:txBody>
            <a:bodyPr/>
            <a:lstStyle/>
            <a:p>
              <a:endParaRPr lang="tr-TR"/>
            </a:p>
          </p:txBody>
        </p:sp>
      </p:grpSp>
      <p:grpSp>
        <p:nvGrpSpPr>
          <p:cNvPr id="106502" name="Group 25"/>
          <p:cNvGrpSpPr>
            <a:grpSpLocks/>
          </p:cNvGrpSpPr>
          <p:nvPr/>
        </p:nvGrpSpPr>
        <p:grpSpPr bwMode="auto">
          <a:xfrm>
            <a:off x="5159375" y="1412876"/>
            <a:ext cx="2376488" cy="2232025"/>
            <a:chOff x="7344" y="1749"/>
            <a:chExt cx="2448" cy="2448"/>
          </a:xfrm>
        </p:grpSpPr>
        <p:sp>
          <p:nvSpPr>
            <p:cNvPr id="106530" name="Oval 26"/>
            <p:cNvSpPr>
              <a:spLocks noChangeArrowheads="1"/>
            </p:cNvSpPr>
            <p:nvPr/>
          </p:nvSpPr>
          <p:spPr bwMode="auto">
            <a:xfrm>
              <a:off x="7344" y="1749"/>
              <a:ext cx="2448" cy="2448"/>
            </a:xfrm>
            <a:prstGeom prst="ellipse">
              <a:avLst/>
            </a:prstGeom>
            <a:solidFill>
              <a:srgbClr val="FFFFFF"/>
            </a:solidFill>
            <a:ln w="44450" cmpd="thickThin">
              <a:solidFill>
                <a:srgbClr val="0000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grpSp>
          <p:nvGrpSpPr>
            <p:cNvPr id="106531" name="Group 27"/>
            <p:cNvGrpSpPr>
              <a:grpSpLocks/>
            </p:cNvGrpSpPr>
            <p:nvPr/>
          </p:nvGrpSpPr>
          <p:grpSpPr bwMode="auto">
            <a:xfrm>
              <a:off x="7737" y="2138"/>
              <a:ext cx="1633" cy="1620"/>
              <a:chOff x="7737" y="2138"/>
              <a:chExt cx="1633" cy="1620"/>
            </a:xfrm>
          </p:grpSpPr>
          <p:sp>
            <p:nvSpPr>
              <p:cNvPr id="106532" name="Oval 28"/>
              <p:cNvSpPr>
                <a:spLocks noChangeArrowheads="1"/>
              </p:cNvSpPr>
              <p:nvPr/>
            </p:nvSpPr>
            <p:spPr bwMode="auto">
              <a:xfrm>
                <a:off x="9157" y="2678"/>
                <a:ext cx="213" cy="180"/>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sp>
            <p:nvSpPr>
              <p:cNvPr id="106533" name="Oval 29"/>
              <p:cNvSpPr>
                <a:spLocks noChangeArrowheads="1"/>
              </p:cNvSpPr>
              <p:nvPr/>
            </p:nvSpPr>
            <p:spPr bwMode="auto">
              <a:xfrm>
                <a:off x="8660" y="2138"/>
                <a:ext cx="213" cy="180"/>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sp>
            <p:nvSpPr>
              <p:cNvPr id="106534" name="Oval 30"/>
              <p:cNvSpPr>
                <a:spLocks noChangeArrowheads="1"/>
              </p:cNvSpPr>
              <p:nvPr/>
            </p:nvSpPr>
            <p:spPr bwMode="auto">
              <a:xfrm>
                <a:off x="8944" y="3398"/>
                <a:ext cx="213" cy="180"/>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sp>
            <p:nvSpPr>
              <p:cNvPr id="106535" name="Oval 31"/>
              <p:cNvSpPr>
                <a:spLocks noChangeArrowheads="1"/>
              </p:cNvSpPr>
              <p:nvPr/>
            </p:nvSpPr>
            <p:spPr bwMode="auto">
              <a:xfrm>
                <a:off x="8092" y="3578"/>
                <a:ext cx="213" cy="180"/>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sp>
            <p:nvSpPr>
              <p:cNvPr id="106536" name="Oval 32"/>
              <p:cNvSpPr>
                <a:spLocks noChangeArrowheads="1"/>
              </p:cNvSpPr>
              <p:nvPr/>
            </p:nvSpPr>
            <p:spPr bwMode="auto">
              <a:xfrm>
                <a:off x="7737" y="3038"/>
                <a:ext cx="213" cy="180"/>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sp>
            <p:nvSpPr>
              <p:cNvPr id="106537" name="Oval 33"/>
              <p:cNvSpPr>
                <a:spLocks noChangeArrowheads="1"/>
              </p:cNvSpPr>
              <p:nvPr/>
            </p:nvSpPr>
            <p:spPr bwMode="auto">
              <a:xfrm>
                <a:off x="7950" y="2318"/>
                <a:ext cx="213" cy="180"/>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sp>
            <p:nvSpPr>
              <p:cNvPr id="106538" name="Oval 34"/>
              <p:cNvSpPr>
                <a:spLocks noChangeArrowheads="1"/>
              </p:cNvSpPr>
              <p:nvPr/>
            </p:nvSpPr>
            <p:spPr bwMode="auto">
              <a:xfrm>
                <a:off x="8447" y="2858"/>
                <a:ext cx="213" cy="180"/>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grpSp>
      </p:grpSp>
      <p:grpSp>
        <p:nvGrpSpPr>
          <p:cNvPr id="106503" name="Group 35"/>
          <p:cNvGrpSpPr>
            <a:grpSpLocks/>
          </p:cNvGrpSpPr>
          <p:nvPr/>
        </p:nvGrpSpPr>
        <p:grpSpPr bwMode="auto">
          <a:xfrm>
            <a:off x="7680326" y="1412876"/>
            <a:ext cx="2303463" cy="2232025"/>
            <a:chOff x="2057" y="4478"/>
            <a:chExt cx="2448" cy="2448"/>
          </a:xfrm>
        </p:grpSpPr>
        <p:sp>
          <p:nvSpPr>
            <p:cNvPr id="106516" name="Oval 36" descr="25%"/>
            <p:cNvSpPr>
              <a:spLocks noChangeArrowheads="1"/>
            </p:cNvSpPr>
            <p:nvPr/>
          </p:nvSpPr>
          <p:spPr bwMode="auto">
            <a:xfrm>
              <a:off x="2057" y="4478"/>
              <a:ext cx="2448" cy="2448"/>
            </a:xfrm>
            <a:prstGeom prst="ellipse">
              <a:avLst/>
            </a:prstGeom>
            <a:pattFill prst="pct25">
              <a:fgClr>
                <a:srgbClr val="000000"/>
              </a:fgClr>
              <a:bgClr>
                <a:srgbClr val="FFFFFF"/>
              </a:bgClr>
            </a:pattFill>
            <a:ln w="44450" cmpd="thickThin">
              <a:solidFill>
                <a:srgbClr val="0000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sp>
          <p:nvSpPr>
            <p:cNvPr id="106517" name="Oval 37"/>
            <p:cNvSpPr>
              <a:spLocks noChangeArrowheads="1"/>
            </p:cNvSpPr>
            <p:nvPr/>
          </p:nvSpPr>
          <p:spPr bwMode="auto">
            <a:xfrm>
              <a:off x="2554" y="4838"/>
              <a:ext cx="497" cy="54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sp>
          <p:nvSpPr>
            <p:cNvPr id="106518" name="Oval 38"/>
            <p:cNvSpPr>
              <a:spLocks noChangeArrowheads="1"/>
            </p:cNvSpPr>
            <p:nvPr/>
          </p:nvSpPr>
          <p:spPr bwMode="auto">
            <a:xfrm>
              <a:off x="3771" y="5238"/>
              <a:ext cx="470" cy="48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sp>
          <p:nvSpPr>
            <p:cNvPr id="106519" name="Oval 39"/>
            <p:cNvSpPr>
              <a:spLocks noChangeArrowheads="1"/>
            </p:cNvSpPr>
            <p:nvPr/>
          </p:nvSpPr>
          <p:spPr bwMode="auto">
            <a:xfrm>
              <a:off x="2605" y="5998"/>
              <a:ext cx="710" cy="72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sp>
          <p:nvSpPr>
            <p:cNvPr id="106520" name="Oval 40"/>
            <p:cNvSpPr>
              <a:spLocks noChangeArrowheads="1"/>
            </p:cNvSpPr>
            <p:nvPr/>
          </p:nvSpPr>
          <p:spPr bwMode="auto">
            <a:xfrm>
              <a:off x="3620" y="6008"/>
              <a:ext cx="355" cy="36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sp>
          <p:nvSpPr>
            <p:cNvPr id="106521" name="Oval 41"/>
            <p:cNvSpPr>
              <a:spLocks noChangeArrowheads="1"/>
            </p:cNvSpPr>
            <p:nvPr/>
          </p:nvSpPr>
          <p:spPr bwMode="auto">
            <a:xfrm>
              <a:off x="3051" y="5378"/>
              <a:ext cx="497" cy="54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grpSp>
          <p:nvGrpSpPr>
            <p:cNvPr id="106522" name="Group 42"/>
            <p:cNvGrpSpPr>
              <a:grpSpLocks/>
            </p:cNvGrpSpPr>
            <p:nvPr/>
          </p:nvGrpSpPr>
          <p:grpSpPr bwMode="auto">
            <a:xfrm>
              <a:off x="2483" y="4838"/>
              <a:ext cx="1633" cy="1620"/>
              <a:chOff x="7737" y="2138"/>
              <a:chExt cx="1633" cy="1620"/>
            </a:xfrm>
          </p:grpSpPr>
          <p:sp>
            <p:nvSpPr>
              <p:cNvPr id="106523" name="Oval 43"/>
              <p:cNvSpPr>
                <a:spLocks noChangeArrowheads="1"/>
              </p:cNvSpPr>
              <p:nvPr/>
            </p:nvSpPr>
            <p:spPr bwMode="auto">
              <a:xfrm>
                <a:off x="9157" y="2678"/>
                <a:ext cx="213" cy="180"/>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sp>
            <p:nvSpPr>
              <p:cNvPr id="106524" name="Oval 44"/>
              <p:cNvSpPr>
                <a:spLocks noChangeArrowheads="1"/>
              </p:cNvSpPr>
              <p:nvPr/>
            </p:nvSpPr>
            <p:spPr bwMode="auto">
              <a:xfrm>
                <a:off x="8660" y="2138"/>
                <a:ext cx="213" cy="180"/>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sp>
            <p:nvSpPr>
              <p:cNvPr id="106525" name="Oval 45"/>
              <p:cNvSpPr>
                <a:spLocks noChangeArrowheads="1"/>
              </p:cNvSpPr>
              <p:nvPr/>
            </p:nvSpPr>
            <p:spPr bwMode="auto">
              <a:xfrm>
                <a:off x="8944" y="3398"/>
                <a:ext cx="213" cy="180"/>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sp>
            <p:nvSpPr>
              <p:cNvPr id="106526" name="Oval 46"/>
              <p:cNvSpPr>
                <a:spLocks noChangeArrowheads="1"/>
              </p:cNvSpPr>
              <p:nvPr/>
            </p:nvSpPr>
            <p:spPr bwMode="auto">
              <a:xfrm>
                <a:off x="8092" y="3578"/>
                <a:ext cx="213" cy="180"/>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sp>
            <p:nvSpPr>
              <p:cNvPr id="106527" name="Oval 47"/>
              <p:cNvSpPr>
                <a:spLocks noChangeArrowheads="1"/>
              </p:cNvSpPr>
              <p:nvPr/>
            </p:nvSpPr>
            <p:spPr bwMode="auto">
              <a:xfrm>
                <a:off x="7737" y="3038"/>
                <a:ext cx="213" cy="180"/>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sp>
            <p:nvSpPr>
              <p:cNvPr id="106528" name="Oval 48"/>
              <p:cNvSpPr>
                <a:spLocks noChangeArrowheads="1"/>
              </p:cNvSpPr>
              <p:nvPr/>
            </p:nvSpPr>
            <p:spPr bwMode="auto">
              <a:xfrm>
                <a:off x="7950" y="2318"/>
                <a:ext cx="213" cy="180"/>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sp>
            <p:nvSpPr>
              <p:cNvPr id="106529" name="Oval 49"/>
              <p:cNvSpPr>
                <a:spLocks noChangeArrowheads="1"/>
              </p:cNvSpPr>
              <p:nvPr/>
            </p:nvSpPr>
            <p:spPr bwMode="auto">
              <a:xfrm>
                <a:off x="8447" y="2858"/>
                <a:ext cx="213" cy="180"/>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grpSp>
      </p:grpSp>
      <p:sp>
        <p:nvSpPr>
          <p:cNvPr id="106504" name="Line 50"/>
          <p:cNvSpPr>
            <a:spLocks noChangeShapeType="1"/>
          </p:cNvSpPr>
          <p:nvPr/>
        </p:nvSpPr>
        <p:spPr bwMode="auto">
          <a:xfrm>
            <a:off x="2244726" y="3097213"/>
            <a:ext cx="6762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06505" name="Line 51"/>
          <p:cNvSpPr>
            <a:spLocks noChangeShapeType="1"/>
          </p:cNvSpPr>
          <p:nvPr/>
        </p:nvSpPr>
        <p:spPr bwMode="auto">
          <a:xfrm>
            <a:off x="2425700" y="3122613"/>
            <a:ext cx="585788"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06506" name="Rectangle 52"/>
          <p:cNvSpPr>
            <a:spLocks noChangeArrowheads="1"/>
          </p:cNvSpPr>
          <p:nvPr/>
        </p:nvSpPr>
        <p:spPr bwMode="auto">
          <a:xfrm>
            <a:off x="1524001" y="28553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sp>
        <p:nvSpPr>
          <p:cNvPr id="154677" name="Rectangle 53"/>
          <p:cNvSpPr>
            <a:spLocks noChangeArrowheads="1"/>
          </p:cNvSpPr>
          <p:nvPr/>
        </p:nvSpPr>
        <p:spPr bwMode="auto">
          <a:xfrm>
            <a:off x="7391401" y="3856039"/>
            <a:ext cx="30257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defRPr/>
            </a:pPr>
            <a:r>
              <a:rPr lang="tr-TR" altLang="tr-TR" sz="1600" b="1" i="1">
                <a:effectLst>
                  <a:outerShdw blurRad="38100" dist="38100" dir="2700000" algn="tl">
                    <a:srgbClr val="C0C0C0"/>
                  </a:outerShdw>
                </a:effectLst>
                <a:cs typeface="Times New Roman" pitchFamily="18" charset="0"/>
              </a:rPr>
              <a:t>İnhibisyon zonu</a:t>
            </a:r>
          </a:p>
          <a:p>
            <a:pPr algn="ctr">
              <a:defRPr/>
            </a:pPr>
            <a:r>
              <a:rPr lang="tr-TR" altLang="tr-TR" sz="1600" b="1" i="1">
                <a:effectLst>
                  <a:outerShdw blurRad="38100" dist="38100" dir="2700000" algn="tl">
                    <a:srgbClr val="C0C0C0"/>
                  </a:outerShdw>
                </a:effectLst>
                <a:cs typeface="Times New Roman" pitchFamily="18" charset="0"/>
              </a:rPr>
              <a:t>(Bu antibiyotiğe duyarlı)</a:t>
            </a:r>
            <a:endParaRPr lang="tr-TR" altLang="tr-TR" sz="1600" b="1" i="1">
              <a:effectLst>
                <a:outerShdw blurRad="38100" dist="38100" dir="2700000" algn="tl">
                  <a:srgbClr val="C0C0C0"/>
                </a:outerShdw>
              </a:effectLst>
            </a:endParaRPr>
          </a:p>
        </p:txBody>
      </p:sp>
      <p:sp>
        <p:nvSpPr>
          <p:cNvPr id="154678" name="Rectangle 54"/>
          <p:cNvSpPr>
            <a:spLocks noChangeArrowheads="1"/>
          </p:cNvSpPr>
          <p:nvPr/>
        </p:nvSpPr>
        <p:spPr bwMode="auto">
          <a:xfrm>
            <a:off x="9258301" y="3523248"/>
            <a:ext cx="126348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r>
              <a:rPr lang="tr-TR" altLang="tr-TR" sz="1600" b="1" i="1">
                <a:effectLst>
                  <a:outerShdw blurRad="38100" dist="38100" dir="2700000" algn="tl">
                    <a:srgbClr val="C0C0C0"/>
                  </a:outerShdw>
                </a:effectLst>
                <a:cs typeface="Times New Roman" pitchFamily="18" charset="0"/>
              </a:rPr>
              <a:t>Üreme alanı</a:t>
            </a:r>
            <a:r>
              <a:rPr lang="tr-TR" altLang="tr-TR" sz="1100"/>
              <a:t> </a:t>
            </a:r>
            <a:endParaRPr lang="tr-TR" altLang="tr-TR"/>
          </a:p>
        </p:txBody>
      </p:sp>
      <p:sp>
        <p:nvSpPr>
          <p:cNvPr id="106509" name="Line 55"/>
          <p:cNvSpPr>
            <a:spLocks noChangeShapeType="1"/>
          </p:cNvSpPr>
          <p:nvPr/>
        </p:nvSpPr>
        <p:spPr bwMode="auto">
          <a:xfrm flipV="1">
            <a:off x="8543925" y="3284538"/>
            <a:ext cx="0" cy="57626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06510" name="Line 56"/>
          <p:cNvSpPr>
            <a:spLocks noChangeShapeType="1"/>
          </p:cNvSpPr>
          <p:nvPr/>
        </p:nvSpPr>
        <p:spPr bwMode="auto">
          <a:xfrm flipH="1" flipV="1">
            <a:off x="9048750" y="3213101"/>
            <a:ext cx="647700" cy="360363"/>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54681" name="Rectangle 57"/>
          <p:cNvSpPr>
            <a:spLocks noChangeArrowheads="1"/>
          </p:cNvSpPr>
          <p:nvPr/>
        </p:nvSpPr>
        <p:spPr bwMode="auto">
          <a:xfrm>
            <a:off x="2566988" y="1412875"/>
            <a:ext cx="3241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tr-TR" altLang="tr-TR" b="1" i="1">
                <a:effectLst>
                  <a:outerShdw blurRad="38100" dist="38100" dir="2700000" algn="tl">
                    <a:srgbClr val="C0C0C0"/>
                  </a:outerShdw>
                </a:effectLst>
              </a:rPr>
              <a:t>A</a:t>
            </a:r>
          </a:p>
        </p:txBody>
      </p:sp>
      <p:sp>
        <p:nvSpPr>
          <p:cNvPr id="154682" name="Rectangle 58"/>
          <p:cNvSpPr>
            <a:spLocks noChangeArrowheads="1"/>
          </p:cNvSpPr>
          <p:nvPr/>
        </p:nvSpPr>
        <p:spPr bwMode="auto">
          <a:xfrm>
            <a:off x="4224338" y="3762376"/>
            <a:ext cx="266541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defRPr/>
            </a:pPr>
            <a:r>
              <a:rPr lang="tr-TR" altLang="tr-TR" sz="1600" b="1" i="1">
                <a:effectLst>
                  <a:outerShdw blurRad="38100" dist="38100" dir="2700000" algn="tl">
                    <a:srgbClr val="C0C0C0"/>
                  </a:outerShdw>
                </a:effectLst>
                <a:cs typeface="Times New Roman" pitchFamily="18" charset="0"/>
              </a:rPr>
              <a:t>İnhibisyon alanı yok</a:t>
            </a:r>
          </a:p>
          <a:p>
            <a:pPr algn="ctr">
              <a:defRPr/>
            </a:pPr>
            <a:r>
              <a:rPr lang="tr-TR" altLang="tr-TR" sz="1600" b="1" i="1">
                <a:effectLst>
                  <a:outerShdw blurRad="38100" dist="38100" dir="2700000" algn="tl">
                    <a:srgbClr val="C0C0C0"/>
                  </a:outerShdw>
                </a:effectLst>
                <a:cs typeface="Times New Roman" pitchFamily="18" charset="0"/>
              </a:rPr>
              <a:t>(Bu antibiyotiğe dirençli)</a:t>
            </a:r>
            <a:endParaRPr lang="tr-TR" altLang="tr-TR" sz="1600" b="1" i="1">
              <a:effectLst>
                <a:outerShdw blurRad="38100" dist="38100" dir="2700000" algn="tl">
                  <a:srgbClr val="C0C0C0"/>
                </a:outerShdw>
              </a:effectLst>
            </a:endParaRPr>
          </a:p>
        </p:txBody>
      </p:sp>
      <p:sp>
        <p:nvSpPr>
          <p:cNvPr id="106513" name="Line 59"/>
          <p:cNvSpPr>
            <a:spLocks noChangeShapeType="1"/>
          </p:cNvSpPr>
          <p:nvPr/>
        </p:nvSpPr>
        <p:spPr bwMode="auto">
          <a:xfrm flipV="1">
            <a:off x="6600825" y="2708275"/>
            <a:ext cx="1511300" cy="129698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54684" name="Rectangle 60"/>
          <p:cNvSpPr>
            <a:spLocks noChangeArrowheads="1"/>
          </p:cNvSpPr>
          <p:nvPr/>
        </p:nvSpPr>
        <p:spPr bwMode="auto">
          <a:xfrm>
            <a:off x="4872038" y="1412875"/>
            <a:ext cx="31451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tr-TR" altLang="tr-TR" b="1" i="1">
                <a:effectLst>
                  <a:outerShdw blurRad="38100" dist="38100" dir="2700000" algn="tl">
                    <a:srgbClr val="C0C0C0"/>
                  </a:outerShdw>
                </a:effectLst>
              </a:rPr>
              <a:t>B</a:t>
            </a:r>
          </a:p>
        </p:txBody>
      </p:sp>
      <p:sp>
        <p:nvSpPr>
          <p:cNvPr id="154685" name="Rectangle 61"/>
          <p:cNvSpPr>
            <a:spLocks noChangeArrowheads="1"/>
          </p:cNvSpPr>
          <p:nvPr/>
        </p:nvSpPr>
        <p:spPr bwMode="auto">
          <a:xfrm>
            <a:off x="7535863" y="1412875"/>
            <a:ext cx="3048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tr-TR" altLang="tr-TR" b="1" i="1">
                <a:effectLst>
                  <a:outerShdw blurRad="38100" dist="38100" dir="2700000" algn="tl">
                    <a:srgbClr val="C0C0C0"/>
                  </a:outerShdw>
                </a:effectLst>
              </a:rPr>
              <a:t>C</a:t>
            </a:r>
          </a:p>
        </p:txBody>
      </p:sp>
    </p:spTree>
    <p:extLst>
      <p:ext uri="{BB962C8B-B14F-4D97-AF65-F5344CB8AC3E}">
        <p14:creationId xmlns:p14="http://schemas.microsoft.com/office/powerpoint/2010/main" val="6948652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normAutofit fontScale="90000"/>
          </a:bodyPr>
          <a:lstStyle/>
          <a:p>
            <a:pPr algn="ctr" eaLnBrk="1" hangingPunct="1">
              <a:defRPr/>
            </a:pPr>
            <a:r>
              <a:rPr lang="tr-TR" altLang="tr-TR" sz="4000" b="1" i="1" dirty="0" err="1"/>
              <a:t>Antibakteriyel</a:t>
            </a:r>
            <a:r>
              <a:rPr lang="tr-TR" altLang="tr-TR" sz="4000" b="1" i="1" dirty="0"/>
              <a:t> Duyarlılık Testleri</a:t>
            </a:r>
            <a:br>
              <a:rPr lang="tr-TR" altLang="tr-TR" sz="4000" b="1" i="1" dirty="0"/>
            </a:br>
            <a:r>
              <a:rPr lang="tr-TR" altLang="tr-TR" sz="4000" b="1" i="1" dirty="0">
                <a:solidFill>
                  <a:srgbClr val="FF0000"/>
                </a:solidFill>
              </a:rPr>
              <a:t>E - test</a:t>
            </a:r>
          </a:p>
        </p:txBody>
      </p:sp>
      <p:pic>
        <p:nvPicPr>
          <p:cNvPr id="107523" name="Picture 5" descr="3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9" y="1982788"/>
            <a:ext cx="5545137" cy="396716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07524" name="Picture 7" descr="inhibit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213" y="1555750"/>
            <a:ext cx="2747962" cy="511333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884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pPr algn="ctr" eaLnBrk="1" hangingPunct="1">
              <a:defRPr/>
            </a:pPr>
            <a:r>
              <a:rPr lang="tr-TR" altLang="tr-TR" sz="3600" b="1" i="1" dirty="0" err="1">
                <a:solidFill>
                  <a:srgbClr val="0000FF"/>
                </a:solidFill>
              </a:rPr>
              <a:t>Besiyerlerinin</a:t>
            </a:r>
            <a:r>
              <a:rPr lang="tr-TR" altLang="tr-TR" sz="3600" b="1" i="1" dirty="0">
                <a:solidFill>
                  <a:srgbClr val="0000FF"/>
                </a:solidFill>
              </a:rPr>
              <a:t> sınıflandırılması</a:t>
            </a:r>
            <a:br>
              <a:rPr lang="tr-TR" altLang="tr-TR" sz="3600" b="1" i="1" dirty="0">
                <a:solidFill>
                  <a:srgbClr val="0000FF"/>
                </a:solidFill>
              </a:rPr>
            </a:br>
            <a:r>
              <a:rPr lang="tr-TR" altLang="tr-TR" sz="3600" b="1" i="1" dirty="0">
                <a:solidFill>
                  <a:srgbClr val="FF0000"/>
                </a:solidFill>
              </a:rPr>
              <a:t>İçeriklerine göre</a:t>
            </a:r>
            <a:endParaRPr lang="tr-TR" altLang="tr-TR" sz="3600" i="1" dirty="0">
              <a:solidFill>
                <a:srgbClr val="FF0000"/>
              </a:solidFill>
            </a:endParaRPr>
          </a:p>
        </p:txBody>
      </p:sp>
      <p:sp>
        <p:nvSpPr>
          <p:cNvPr id="51203" name="Rectangle 3"/>
          <p:cNvSpPr>
            <a:spLocks noGrp="1" noChangeArrowheads="1"/>
          </p:cNvSpPr>
          <p:nvPr>
            <p:ph sz="quarter" idx="13"/>
          </p:nvPr>
        </p:nvSpPr>
        <p:spPr>
          <a:xfrm>
            <a:off x="1774826" y="1600200"/>
            <a:ext cx="4244975" cy="5068888"/>
          </a:xfrm>
          <a:prstGeom prst="rect">
            <a:avLst/>
          </a:prstGeom>
        </p:spPr>
        <p:txBody>
          <a:bodyPr/>
          <a:lstStyle/>
          <a:p>
            <a:pPr eaLnBrk="1" hangingPunct="1">
              <a:lnSpc>
                <a:spcPct val="90000"/>
              </a:lnSpc>
              <a:defRPr/>
            </a:pPr>
            <a:r>
              <a:rPr lang="tr-TR" altLang="tr-TR" sz="2400" b="1" i="1"/>
              <a:t>Bakterileri in-vitro ortamda üretmek için yüzlerce farklı besiyeri mevcuttur. </a:t>
            </a:r>
          </a:p>
          <a:p>
            <a:pPr eaLnBrk="1" hangingPunct="1">
              <a:lnSpc>
                <a:spcPct val="90000"/>
              </a:lnSpc>
              <a:defRPr/>
            </a:pPr>
            <a:r>
              <a:rPr lang="tr-TR" altLang="tr-TR" sz="2400" b="1" i="1"/>
              <a:t>Bunlardan bazıları çok sayıda farklı bakterilerin üremesi için elverişli ortam teşkil ederken, bazıları sadece tek bir tür bakterinin üremesine izin verir. </a:t>
            </a:r>
          </a:p>
        </p:txBody>
      </p:sp>
      <p:sp>
        <p:nvSpPr>
          <p:cNvPr id="51204" name="Rectangle 4"/>
          <p:cNvSpPr>
            <a:spLocks noGrp="1" noChangeArrowheads="1"/>
          </p:cNvSpPr>
          <p:nvPr>
            <p:ph sz="quarter" idx="14"/>
          </p:nvPr>
        </p:nvSpPr>
        <p:spPr>
          <a:xfrm>
            <a:off x="6172201" y="1600200"/>
            <a:ext cx="4244975" cy="5068888"/>
          </a:xfrm>
          <a:prstGeom prst="rect">
            <a:avLst/>
          </a:prstGeom>
        </p:spPr>
        <p:txBody>
          <a:bodyPr/>
          <a:lstStyle/>
          <a:p>
            <a:pPr eaLnBrk="1" hangingPunct="1">
              <a:lnSpc>
                <a:spcPct val="90000"/>
              </a:lnSpc>
              <a:defRPr/>
            </a:pPr>
            <a:r>
              <a:rPr lang="tr-TR" altLang="tr-TR" sz="2400" b="1" i="1"/>
              <a:t>Bazıları substratların metabolizması sonucu oluşan pH değişikliklerini tespit etmek için pH indikatörleri içerirken, </a:t>
            </a:r>
          </a:p>
          <a:p>
            <a:pPr eaLnBrk="1" hangingPunct="1">
              <a:lnSpc>
                <a:spcPct val="90000"/>
              </a:lnSpc>
              <a:defRPr/>
            </a:pPr>
            <a:r>
              <a:rPr lang="tr-TR" altLang="tr-TR" sz="2400" b="1" i="1"/>
              <a:t>Bazıları bakterilerin kapsül veya spor oluşturmalarını kolaylaştıran maddeler içerir.</a:t>
            </a:r>
          </a:p>
        </p:txBody>
      </p:sp>
    </p:spTree>
    <p:extLst>
      <p:ext uri="{BB962C8B-B14F-4D97-AF65-F5344CB8AC3E}">
        <p14:creationId xmlns:p14="http://schemas.microsoft.com/office/powerpoint/2010/main" val="3995467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normAutofit fontScale="90000"/>
          </a:bodyPr>
          <a:lstStyle/>
          <a:p>
            <a:pPr algn="ctr" eaLnBrk="1" hangingPunct="1">
              <a:defRPr/>
            </a:pPr>
            <a:r>
              <a:rPr lang="tr-TR" altLang="tr-TR" sz="3600" b="1" i="1" dirty="0" err="1">
                <a:solidFill>
                  <a:srgbClr val="0000FF"/>
                </a:solidFill>
              </a:rPr>
              <a:t>Besiyerlerinin</a:t>
            </a:r>
            <a:r>
              <a:rPr lang="tr-TR" altLang="tr-TR" sz="3600" b="1" i="1" dirty="0">
                <a:solidFill>
                  <a:srgbClr val="0000FF"/>
                </a:solidFill>
              </a:rPr>
              <a:t> sınıflandırılması</a:t>
            </a:r>
            <a:br>
              <a:rPr lang="tr-TR" altLang="tr-TR" sz="3600" b="1" i="1" dirty="0">
                <a:solidFill>
                  <a:srgbClr val="0000FF"/>
                </a:solidFill>
              </a:rPr>
            </a:br>
            <a:r>
              <a:rPr lang="tr-TR" altLang="tr-TR" sz="3600" b="1" i="1" dirty="0">
                <a:solidFill>
                  <a:srgbClr val="FF0000"/>
                </a:solidFill>
              </a:rPr>
              <a:t>İçeriklerine göre</a:t>
            </a:r>
          </a:p>
        </p:txBody>
      </p:sp>
      <p:sp>
        <p:nvSpPr>
          <p:cNvPr id="76804" name="Rectangle 4"/>
          <p:cNvSpPr>
            <a:spLocks noGrp="1" noChangeArrowheads="1"/>
          </p:cNvSpPr>
          <p:nvPr>
            <p:ph sz="quarter" idx="13"/>
          </p:nvPr>
        </p:nvSpPr>
        <p:spPr>
          <a:xfrm>
            <a:off x="1981200" y="1600201"/>
            <a:ext cx="4038600" cy="4530725"/>
          </a:xfrm>
          <a:prstGeom prst="rect">
            <a:avLst/>
          </a:prstGeom>
        </p:spPr>
        <p:txBody>
          <a:bodyPr/>
          <a:lstStyle/>
          <a:p>
            <a:pPr eaLnBrk="1" hangingPunct="1">
              <a:lnSpc>
                <a:spcPct val="90000"/>
              </a:lnSpc>
              <a:buFont typeface="Wingdings" pitchFamily="2" charset="2"/>
              <a:buNone/>
              <a:defRPr/>
            </a:pPr>
            <a:r>
              <a:rPr lang="tr-TR" altLang="tr-TR" b="1" i="1" dirty="0" smtClean="0">
                <a:solidFill>
                  <a:srgbClr val="FF0000"/>
                </a:solidFill>
                <a:effectLst>
                  <a:outerShdw blurRad="38100" dist="38100" dir="2700000" algn="tl">
                    <a:srgbClr val="FFFFFF"/>
                  </a:outerShdw>
                </a:effectLst>
              </a:rPr>
              <a:t>1) Sentetik </a:t>
            </a:r>
            <a:r>
              <a:rPr lang="tr-TR" altLang="tr-TR" b="1" i="1" dirty="0" err="1" smtClean="0">
                <a:solidFill>
                  <a:srgbClr val="FF0000"/>
                </a:solidFill>
                <a:effectLst>
                  <a:outerShdw blurRad="38100" dist="38100" dir="2700000" algn="tl">
                    <a:srgbClr val="FFFFFF"/>
                  </a:outerShdw>
                </a:effectLst>
              </a:rPr>
              <a:t>besiyerleri</a:t>
            </a:r>
            <a:endParaRPr lang="tr-TR" altLang="tr-TR" b="1" i="1" dirty="0" smtClean="0">
              <a:solidFill>
                <a:srgbClr val="FF0000"/>
              </a:solidFill>
              <a:effectLst>
                <a:outerShdw blurRad="38100" dist="38100" dir="2700000" algn="tl">
                  <a:srgbClr val="FFFFFF"/>
                </a:outerShdw>
              </a:effectLst>
            </a:endParaRPr>
          </a:p>
          <a:p>
            <a:pPr eaLnBrk="1" hangingPunct="1">
              <a:lnSpc>
                <a:spcPct val="90000"/>
              </a:lnSpc>
              <a:defRPr/>
            </a:pPr>
            <a:r>
              <a:rPr lang="tr-TR" altLang="tr-TR" sz="2400" b="1" i="1" dirty="0"/>
              <a:t>Belirli miktarlarda saf kimyasal maddeler kullanılarak hazırlanan, yapısı ve içeriği tam olarak bilinen </a:t>
            </a:r>
            <a:r>
              <a:rPr lang="tr-TR" altLang="tr-TR" sz="2400" b="1" i="1" dirty="0" err="1"/>
              <a:t>besiyerlerine</a:t>
            </a:r>
            <a:r>
              <a:rPr lang="tr-TR" altLang="tr-TR" sz="2400" b="1" i="1" dirty="0"/>
              <a:t> "kimyasal olarak tanımlanmış" veya “sentetik” </a:t>
            </a:r>
            <a:r>
              <a:rPr lang="tr-TR" altLang="tr-TR" sz="2400" b="1" i="1" dirty="0" err="1"/>
              <a:t>besiyerleri</a:t>
            </a:r>
            <a:r>
              <a:rPr lang="tr-TR" altLang="tr-TR" sz="2400" b="1" i="1" dirty="0"/>
              <a:t> denir. </a:t>
            </a:r>
          </a:p>
          <a:p>
            <a:pPr eaLnBrk="1" hangingPunct="1">
              <a:lnSpc>
                <a:spcPct val="90000"/>
              </a:lnSpc>
              <a:defRPr/>
            </a:pPr>
            <a:endParaRPr lang="tr-TR" altLang="tr-TR" sz="2400" dirty="0"/>
          </a:p>
        </p:txBody>
      </p:sp>
      <p:sp>
        <p:nvSpPr>
          <p:cNvPr id="76805" name="Rectangle 5"/>
          <p:cNvSpPr>
            <a:spLocks noGrp="1" noChangeArrowheads="1"/>
          </p:cNvSpPr>
          <p:nvPr>
            <p:ph sz="quarter" idx="14"/>
          </p:nvPr>
        </p:nvSpPr>
        <p:spPr>
          <a:xfrm>
            <a:off x="6172200" y="2066926"/>
            <a:ext cx="4038600" cy="4530725"/>
          </a:xfrm>
          <a:prstGeom prst="rect">
            <a:avLst/>
          </a:prstGeom>
        </p:spPr>
        <p:txBody>
          <a:bodyPr/>
          <a:lstStyle/>
          <a:p>
            <a:pPr eaLnBrk="1" hangingPunct="1">
              <a:lnSpc>
                <a:spcPct val="90000"/>
              </a:lnSpc>
              <a:defRPr/>
            </a:pPr>
            <a:r>
              <a:rPr lang="tr-TR" altLang="tr-TR" sz="2400" b="1" i="1"/>
              <a:t>Bu tür besiyerleri genellikle, besiyerine belirli kimyasal maddeleri ilave etmek veya çıkartmak suretiyle, bir bakterinin esansiyel ihtiyaçlarını belirlemek, bakterilerin metabolizmalarını incelemek ve biyolojik ürünlerini saf olarak elde etmek amacıyla kullanılır.  </a:t>
            </a:r>
            <a:endParaRPr lang="tr-TR" altLang="tr-TR" sz="2400"/>
          </a:p>
        </p:txBody>
      </p:sp>
    </p:spTree>
    <p:extLst>
      <p:ext uri="{BB962C8B-B14F-4D97-AF65-F5344CB8AC3E}">
        <p14:creationId xmlns:p14="http://schemas.microsoft.com/office/powerpoint/2010/main" val="2956863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p:txBody>
          <a:bodyPr>
            <a:normAutofit fontScale="90000"/>
          </a:bodyPr>
          <a:lstStyle/>
          <a:p>
            <a:pPr algn="ctr" eaLnBrk="1" hangingPunct="1">
              <a:defRPr/>
            </a:pPr>
            <a:r>
              <a:rPr lang="tr-TR" altLang="tr-TR" sz="3600" b="1" i="1" dirty="0" err="1">
                <a:solidFill>
                  <a:srgbClr val="0000FF"/>
                </a:solidFill>
              </a:rPr>
              <a:t>Besiyerlerinin</a:t>
            </a:r>
            <a:r>
              <a:rPr lang="tr-TR" altLang="tr-TR" sz="3600" b="1" i="1" dirty="0">
                <a:solidFill>
                  <a:srgbClr val="0000FF"/>
                </a:solidFill>
              </a:rPr>
              <a:t> sınıflandırılması</a:t>
            </a:r>
            <a:br>
              <a:rPr lang="tr-TR" altLang="tr-TR" sz="3600" b="1" i="1" dirty="0">
                <a:solidFill>
                  <a:srgbClr val="0000FF"/>
                </a:solidFill>
              </a:rPr>
            </a:br>
            <a:r>
              <a:rPr lang="tr-TR" altLang="tr-TR" sz="3600" b="1" i="1" dirty="0">
                <a:solidFill>
                  <a:srgbClr val="FF0000"/>
                </a:solidFill>
              </a:rPr>
              <a:t>İçeriklerine göre</a:t>
            </a:r>
          </a:p>
        </p:txBody>
      </p:sp>
      <p:sp>
        <p:nvSpPr>
          <p:cNvPr id="48133" name="Rectangle 5"/>
          <p:cNvSpPr>
            <a:spLocks noGrp="1" noChangeArrowheads="1"/>
          </p:cNvSpPr>
          <p:nvPr>
            <p:ph sz="quarter" idx="13"/>
          </p:nvPr>
        </p:nvSpPr>
        <p:spPr>
          <a:xfrm>
            <a:off x="1774826" y="1600201"/>
            <a:ext cx="4244975" cy="4530725"/>
          </a:xfrm>
          <a:prstGeom prst="rect">
            <a:avLst/>
          </a:prstGeom>
        </p:spPr>
        <p:txBody>
          <a:bodyPr/>
          <a:lstStyle/>
          <a:p>
            <a:pPr eaLnBrk="1" hangingPunct="1">
              <a:buFont typeface="Wingdings" pitchFamily="2" charset="2"/>
              <a:buNone/>
              <a:defRPr/>
            </a:pPr>
            <a:r>
              <a:rPr lang="tr-TR" altLang="tr-TR" b="1" i="1" dirty="0" smtClean="0">
                <a:solidFill>
                  <a:srgbClr val="FF0000"/>
                </a:solidFill>
              </a:rPr>
              <a:t>2. </a:t>
            </a:r>
            <a:r>
              <a:rPr lang="tr-TR" altLang="tr-TR" b="1" i="1" dirty="0" err="1" smtClean="0">
                <a:solidFill>
                  <a:srgbClr val="FF0000"/>
                </a:solidFill>
              </a:rPr>
              <a:t>Semisentetik</a:t>
            </a:r>
            <a:r>
              <a:rPr lang="tr-TR" altLang="tr-TR" b="1" i="1" dirty="0" smtClean="0">
                <a:solidFill>
                  <a:srgbClr val="FF0000"/>
                </a:solidFill>
              </a:rPr>
              <a:t> </a:t>
            </a:r>
            <a:r>
              <a:rPr lang="tr-TR" altLang="tr-TR" b="1" i="1" dirty="0" err="1" smtClean="0">
                <a:solidFill>
                  <a:srgbClr val="FF0000"/>
                </a:solidFill>
              </a:rPr>
              <a:t>besiyerleri</a:t>
            </a:r>
            <a:r>
              <a:rPr lang="tr-TR" altLang="tr-TR" b="1" i="1" dirty="0" smtClean="0">
                <a:solidFill>
                  <a:srgbClr val="FF0000"/>
                </a:solidFill>
              </a:rPr>
              <a:t>:</a:t>
            </a:r>
          </a:p>
          <a:p>
            <a:pPr eaLnBrk="1" hangingPunct="1">
              <a:defRPr/>
            </a:pPr>
            <a:r>
              <a:rPr lang="tr-TR" altLang="tr-TR" sz="2400" b="1" i="1" dirty="0"/>
              <a:t>Belirli oranlarda kimyasal maddeler ile miktarı belli olmayan çeşitli organik maddeler içerir, bu nedenle bu </a:t>
            </a:r>
            <a:r>
              <a:rPr lang="tr-TR" altLang="tr-TR" sz="2400" b="1" i="1" dirty="0" err="1"/>
              <a:t>besiyerlerinin</a:t>
            </a:r>
            <a:r>
              <a:rPr lang="tr-TR" altLang="tr-TR" sz="2400" b="1" i="1" dirty="0"/>
              <a:t> de içeriği tam olarak tanımlanmamıştır. </a:t>
            </a:r>
          </a:p>
        </p:txBody>
      </p:sp>
      <p:sp>
        <p:nvSpPr>
          <p:cNvPr id="48134" name="Rectangle 6"/>
          <p:cNvSpPr>
            <a:spLocks noGrp="1" noChangeArrowheads="1"/>
          </p:cNvSpPr>
          <p:nvPr>
            <p:ph sz="quarter" idx="14"/>
          </p:nvPr>
        </p:nvSpPr>
        <p:spPr>
          <a:xfrm>
            <a:off x="6172200" y="1600201"/>
            <a:ext cx="4038600" cy="4530725"/>
          </a:xfrm>
          <a:prstGeom prst="rect">
            <a:avLst/>
          </a:prstGeom>
        </p:spPr>
        <p:txBody>
          <a:bodyPr/>
          <a:lstStyle/>
          <a:p>
            <a:pPr eaLnBrk="1" hangingPunct="1">
              <a:buFont typeface="Wingdings" pitchFamily="2" charset="2"/>
              <a:buNone/>
              <a:defRPr/>
            </a:pPr>
            <a:r>
              <a:rPr lang="tr-TR" altLang="tr-TR" b="1" i="1" dirty="0" smtClean="0">
                <a:solidFill>
                  <a:srgbClr val="FF0000"/>
                </a:solidFill>
              </a:rPr>
              <a:t>3. </a:t>
            </a:r>
            <a:r>
              <a:rPr lang="tr-TR" altLang="tr-TR" b="1" i="1" dirty="0" err="1" smtClean="0">
                <a:solidFill>
                  <a:srgbClr val="FF0000"/>
                </a:solidFill>
              </a:rPr>
              <a:t>Non</a:t>
            </a:r>
            <a:r>
              <a:rPr lang="tr-TR" altLang="tr-TR" b="1" i="1" dirty="0" smtClean="0">
                <a:solidFill>
                  <a:srgbClr val="FF0000"/>
                </a:solidFill>
              </a:rPr>
              <a:t>-sentetik </a:t>
            </a:r>
            <a:r>
              <a:rPr lang="tr-TR" altLang="tr-TR" b="1" i="1" dirty="0" err="1" smtClean="0">
                <a:solidFill>
                  <a:srgbClr val="FF0000"/>
                </a:solidFill>
              </a:rPr>
              <a:t>besiyerleri</a:t>
            </a:r>
            <a:r>
              <a:rPr lang="tr-TR" altLang="tr-TR" b="1" i="1" dirty="0" smtClean="0">
                <a:solidFill>
                  <a:srgbClr val="FF0000"/>
                </a:solidFill>
              </a:rPr>
              <a:t>:</a:t>
            </a:r>
          </a:p>
          <a:p>
            <a:pPr eaLnBrk="1" hangingPunct="1">
              <a:defRPr/>
            </a:pPr>
            <a:r>
              <a:rPr lang="tr-TR" altLang="tr-TR" sz="2400" b="1" i="1" dirty="0"/>
              <a:t>İçinde miktarı belli olmayan çeşitli organik maddeler bulunur, bu grupta yer alan </a:t>
            </a:r>
            <a:r>
              <a:rPr lang="tr-TR" altLang="tr-TR" sz="2400" b="1" i="1" dirty="0" err="1"/>
              <a:t>besiyerlerinin</a:t>
            </a:r>
            <a:r>
              <a:rPr lang="tr-TR" altLang="tr-TR" sz="2400" b="1" i="1" dirty="0"/>
              <a:t> içeriği tam olarak belli değildir</a:t>
            </a:r>
          </a:p>
        </p:txBody>
      </p:sp>
    </p:spTree>
    <p:extLst>
      <p:ext uri="{BB962C8B-B14F-4D97-AF65-F5344CB8AC3E}">
        <p14:creationId xmlns:p14="http://schemas.microsoft.com/office/powerpoint/2010/main" val="629747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pPr algn="ctr" eaLnBrk="1" hangingPunct="1">
              <a:defRPr/>
            </a:pPr>
            <a:r>
              <a:rPr lang="tr-TR" altLang="tr-TR" sz="3600" b="1" i="1" dirty="0" err="1">
                <a:solidFill>
                  <a:srgbClr val="0000FF"/>
                </a:solidFill>
              </a:rPr>
              <a:t>Besiyerlerinin</a:t>
            </a:r>
            <a:r>
              <a:rPr lang="tr-TR" altLang="tr-TR" sz="3600" b="1" i="1" dirty="0">
                <a:solidFill>
                  <a:srgbClr val="0000FF"/>
                </a:solidFill>
              </a:rPr>
              <a:t> sınıflandırılması</a:t>
            </a:r>
            <a:br>
              <a:rPr lang="tr-TR" altLang="tr-TR" sz="3600" b="1" i="1" dirty="0">
                <a:solidFill>
                  <a:srgbClr val="0000FF"/>
                </a:solidFill>
              </a:rPr>
            </a:br>
            <a:r>
              <a:rPr lang="tr-TR" altLang="tr-TR" sz="3600" b="1" i="1" dirty="0">
                <a:solidFill>
                  <a:srgbClr val="FF0000"/>
                </a:solidFill>
              </a:rPr>
              <a:t> Genel üretim </a:t>
            </a:r>
            <a:r>
              <a:rPr lang="tr-TR" altLang="tr-TR" sz="3600" b="1" i="1" dirty="0" err="1">
                <a:solidFill>
                  <a:srgbClr val="FF0000"/>
                </a:solidFill>
              </a:rPr>
              <a:t>besiyerleri</a:t>
            </a:r>
            <a:r>
              <a:rPr lang="tr-TR" altLang="tr-TR" sz="3600" b="1" i="1" dirty="0">
                <a:solidFill>
                  <a:srgbClr val="FF0000"/>
                </a:solidFill>
              </a:rPr>
              <a:t>:</a:t>
            </a:r>
          </a:p>
        </p:txBody>
      </p:sp>
      <p:sp>
        <p:nvSpPr>
          <p:cNvPr id="49155" name="Rectangle 3"/>
          <p:cNvSpPr>
            <a:spLocks noGrp="1" noChangeArrowheads="1"/>
          </p:cNvSpPr>
          <p:nvPr>
            <p:ph sz="quarter" idx="13"/>
          </p:nvPr>
        </p:nvSpPr>
        <p:spPr>
          <a:xfrm>
            <a:off x="1774826" y="1557338"/>
            <a:ext cx="4244975" cy="5256212"/>
          </a:xfrm>
          <a:prstGeom prst="rect">
            <a:avLst/>
          </a:prstGeom>
        </p:spPr>
        <p:txBody>
          <a:bodyPr/>
          <a:lstStyle/>
          <a:p>
            <a:pPr eaLnBrk="1" hangingPunct="1">
              <a:lnSpc>
                <a:spcPct val="80000"/>
              </a:lnSpc>
              <a:defRPr/>
            </a:pPr>
            <a:r>
              <a:rPr lang="tr-TR" altLang="tr-TR" b="1" i="1"/>
              <a:t>Rutin mikrobiyoloji laboratuvarlarında bakterileri üretmek için, doğal ürünlerden yararlanılarak hazırlanan "genel üretim besiyerleri" (ampirik besiyerleri) kullanılır. </a:t>
            </a:r>
          </a:p>
          <a:p>
            <a:pPr eaLnBrk="1" hangingPunct="1">
              <a:lnSpc>
                <a:spcPct val="80000"/>
              </a:lnSpc>
              <a:defRPr/>
            </a:pPr>
            <a:r>
              <a:rPr lang="tr-TR" altLang="tr-TR" b="1" i="1"/>
              <a:t>Besiyerlerine şekerler, aminoasidler, vitaminler ve tuzlar içeren kompleks doğal ürünler ve kimyasal maddeler </a:t>
            </a:r>
          </a:p>
          <a:p>
            <a:pPr lvl="1" eaLnBrk="1" hangingPunct="1">
              <a:lnSpc>
                <a:spcPct val="80000"/>
              </a:lnSpc>
              <a:defRPr/>
            </a:pPr>
            <a:r>
              <a:rPr lang="tr-TR" altLang="tr-TR" b="1" i="1"/>
              <a:t>et suyu, </a:t>
            </a:r>
          </a:p>
          <a:p>
            <a:pPr lvl="1" eaLnBrk="1" hangingPunct="1">
              <a:lnSpc>
                <a:spcPct val="80000"/>
              </a:lnSpc>
              <a:defRPr/>
            </a:pPr>
            <a:r>
              <a:rPr lang="tr-TR" altLang="tr-TR" b="1" i="1"/>
              <a:t>et ekstraktı, </a:t>
            </a:r>
          </a:p>
          <a:p>
            <a:pPr lvl="1" eaLnBrk="1" hangingPunct="1">
              <a:lnSpc>
                <a:spcPct val="80000"/>
              </a:lnSpc>
              <a:defRPr/>
            </a:pPr>
            <a:r>
              <a:rPr lang="tr-TR" altLang="tr-TR" b="1" i="1"/>
              <a:t>pepton (pepsin, tripsin, papain gibi enzimlerle kısmen parçalanmış proteinler), </a:t>
            </a:r>
          </a:p>
          <a:p>
            <a:pPr lvl="1" eaLnBrk="1" hangingPunct="1">
              <a:lnSpc>
                <a:spcPct val="80000"/>
              </a:lnSpc>
              <a:defRPr/>
            </a:pPr>
            <a:r>
              <a:rPr lang="tr-TR" altLang="tr-TR" b="1" i="1"/>
              <a:t>maya ekstraktı, </a:t>
            </a:r>
          </a:p>
          <a:p>
            <a:pPr lvl="1" eaLnBrk="1" hangingPunct="1">
              <a:lnSpc>
                <a:spcPct val="80000"/>
              </a:lnSpc>
              <a:defRPr/>
            </a:pPr>
            <a:r>
              <a:rPr lang="tr-TR" altLang="tr-TR" b="1" i="1"/>
              <a:t>kan, serum, </a:t>
            </a:r>
          </a:p>
          <a:p>
            <a:pPr lvl="1" eaLnBrk="1" hangingPunct="1">
              <a:lnSpc>
                <a:spcPct val="80000"/>
              </a:lnSpc>
              <a:defRPr/>
            </a:pPr>
            <a:r>
              <a:rPr lang="tr-TR" altLang="tr-TR" b="1" i="1"/>
              <a:t>süt verilebilir.</a:t>
            </a:r>
          </a:p>
          <a:p>
            <a:pPr eaLnBrk="1" hangingPunct="1">
              <a:lnSpc>
                <a:spcPct val="80000"/>
              </a:lnSpc>
              <a:buFont typeface="Wingdings" pitchFamily="2" charset="2"/>
              <a:buNone/>
              <a:defRPr/>
            </a:pPr>
            <a:r>
              <a:rPr lang="tr-TR" altLang="tr-TR" b="1" i="1"/>
              <a:t>	ilave edilir.</a:t>
            </a:r>
          </a:p>
        </p:txBody>
      </p:sp>
      <p:sp>
        <p:nvSpPr>
          <p:cNvPr id="49156" name="Rectangle 4"/>
          <p:cNvSpPr>
            <a:spLocks noGrp="1" noChangeArrowheads="1"/>
          </p:cNvSpPr>
          <p:nvPr>
            <p:ph sz="quarter" idx="14"/>
          </p:nvPr>
        </p:nvSpPr>
        <p:spPr>
          <a:xfrm>
            <a:off x="6172201" y="1557338"/>
            <a:ext cx="4316413" cy="5256212"/>
          </a:xfrm>
          <a:prstGeom prst="rect">
            <a:avLst/>
          </a:prstGeom>
        </p:spPr>
        <p:txBody>
          <a:bodyPr/>
          <a:lstStyle/>
          <a:p>
            <a:pPr eaLnBrk="1" hangingPunct="1">
              <a:lnSpc>
                <a:spcPct val="80000"/>
              </a:lnSpc>
              <a:defRPr/>
            </a:pPr>
            <a:r>
              <a:rPr lang="tr-TR" altLang="tr-TR" b="1" i="1" dirty="0"/>
              <a:t>Bu tür </a:t>
            </a:r>
            <a:r>
              <a:rPr lang="tr-TR" altLang="tr-TR" b="1" i="1" dirty="0" err="1"/>
              <a:t>besiyerleri</a:t>
            </a:r>
            <a:r>
              <a:rPr lang="tr-TR" altLang="tr-TR" b="1" i="1" dirty="0"/>
              <a:t> doğal ürünlerden hazırlanmış çok sayıda kompleks organik maddeler içerdiğinden dolayı, kimyasal içerikleri kesin olarak tanımlanmamıştır. </a:t>
            </a:r>
          </a:p>
          <a:p>
            <a:pPr eaLnBrk="1" hangingPunct="1">
              <a:lnSpc>
                <a:spcPct val="80000"/>
              </a:lnSpc>
              <a:defRPr/>
            </a:pPr>
            <a:r>
              <a:rPr lang="tr-TR" altLang="tr-TR" b="1" i="1" dirty="0" err="1"/>
              <a:t>Besiyerlerine</a:t>
            </a:r>
            <a:r>
              <a:rPr lang="tr-TR" altLang="tr-TR" b="1" i="1" dirty="0"/>
              <a:t> ilave edilen bu doğal ürünler çok sayıda bakterinin üremesini </a:t>
            </a:r>
            <a:r>
              <a:rPr lang="tr-TR" altLang="tr-TR" b="1" i="1" dirty="0" err="1"/>
              <a:t>stimüle</a:t>
            </a:r>
            <a:r>
              <a:rPr lang="tr-TR" altLang="tr-TR" b="1" i="1" dirty="0"/>
              <a:t> eder. </a:t>
            </a:r>
          </a:p>
          <a:p>
            <a:pPr eaLnBrk="1" hangingPunct="1">
              <a:lnSpc>
                <a:spcPct val="80000"/>
              </a:lnSpc>
              <a:defRPr/>
            </a:pPr>
            <a:r>
              <a:rPr lang="tr-TR" altLang="tr-TR" b="1" i="1" dirty="0"/>
              <a:t>İnsanlar için patojen olan veya normal florada bulunan bakterilerin çoğu bu tür </a:t>
            </a:r>
            <a:r>
              <a:rPr lang="tr-TR" altLang="tr-TR" b="1" i="1" dirty="0" err="1"/>
              <a:t>besiyerlerinde</a:t>
            </a:r>
            <a:r>
              <a:rPr lang="tr-TR" altLang="tr-TR" b="1" i="1" dirty="0"/>
              <a:t> üreyebilir. </a:t>
            </a:r>
          </a:p>
          <a:p>
            <a:pPr eaLnBrk="1" hangingPunct="1">
              <a:lnSpc>
                <a:spcPct val="80000"/>
              </a:lnSpc>
              <a:defRPr/>
            </a:pPr>
            <a:endParaRPr lang="tr-TR" altLang="tr-TR" dirty="0"/>
          </a:p>
        </p:txBody>
      </p:sp>
    </p:spTree>
    <p:extLst>
      <p:ext uri="{BB962C8B-B14F-4D97-AF65-F5344CB8AC3E}">
        <p14:creationId xmlns:p14="http://schemas.microsoft.com/office/powerpoint/2010/main" val="4278561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noChangeArrowheads="1"/>
          </p:cNvSpPr>
          <p:nvPr>
            <p:ph type="title"/>
          </p:nvPr>
        </p:nvSpPr>
        <p:spPr/>
        <p:txBody>
          <a:bodyPr>
            <a:normAutofit fontScale="90000"/>
          </a:bodyPr>
          <a:lstStyle/>
          <a:p>
            <a:pPr algn="ctr" eaLnBrk="1" hangingPunct="1">
              <a:defRPr/>
            </a:pPr>
            <a:r>
              <a:rPr lang="tr-TR" altLang="tr-TR" sz="3600" b="1" i="1" dirty="0" err="1">
                <a:solidFill>
                  <a:srgbClr val="0000FF"/>
                </a:solidFill>
              </a:rPr>
              <a:t>Besiyerlerinin</a:t>
            </a:r>
            <a:r>
              <a:rPr lang="tr-TR" altLang="tr-TR" sz="3600" b="1" i="1" dirty="0">
                <a:solidFill>
                  <a:srgbClr val="0000FF"/>
                </a:solidFill>
              </a:rPr>
              <a:t> sınıflandırılması</a:t>
            </a:r>
            <a:br>
              <a:rPr lang="tr-TR" altLang="tr-TR" sz="3600" b="1" i="1" dirty="0">
                <a:solidFill>
                  <a:srgbClr val="0000FF"/>
                </a:solidFill>
              </a:rPr>
            </a:br>
            <a:r>
              <a:rPr lang="tr-TR" altLang="tr-TR" sz="3600" b="1" i="1" dirty="0"/>
              <a:t> </a:t>
            </a:r>
            <a:r>
              <a:rPr lang="tr-TR" altLang="tr-TR" sz="3600" b="1" i="1" dirty="0">
                <a:solidFill>
                  <a:srgbClr val="FF0000"/>
                </a:solidFill>
              </a:rPr>
              <a:t>Genel üretim </a:t>
            </a:r>
            <a:r>
              <a:rPr lang="tr-TR" altLang="tr-TR" sz="3600" b="1" i="1" dirty="0" err="1">
                <a:solidFill>
                  <a:srgbClr val="FF0000"/>
                </a:solidFill>
              </a:rPr>
              <a:t>besiyerleri</a:t>
            </a:r>
            <a:r>
              <a:rPr lang="tr-TR" altLang="tr-TR" sz="3600" b="1" i="1" dirty="0">
                <a:solidFill>
                  <a:srgbClr val="FF0000"/>
                </a:solidFill>
              </a:rPr>
              <a:t>:</a:t>
            </a:r>
          </a:p>
        </p:txBody>
      </p:sp>
      <p:sp>
        <p:nvSpPr>
          <p:cNvPr id="50181" name="Rectangle 5"/>
          <p:cNvSpPr>
            <a:spLocks noGrp="1" noChangeArrowheads="1"/>
          </p:cNvSpPr>
          <p:nvPr>
            <p:ph sz="quarter" idx="13"/>
          </p:nvPr>
        </p:nvSpPr>
        <p:spPr>
          <a:xfrm>
            <a:off x="1775520" y="1600201"/>
            <a:ext cx="4464496" cy="4530725"/>
          </a:xfrm>
          <a:prstGeom prst="rect">
            <a:avLst/>
          </a:prstGeom>
        </p:spPr>
        <p:txBody>
          <a:bodyPr/>
          <a:lstStyle/>
          <a:p>
            <a:pPr eaLnBrk="1" hangingPunct="1">
              <a:buFont typeface="Wingdings" pitchFamily="2" charset="2"/>
              <a:buNone/>
              <a:defRPr/>
            </a:pPr>
            <a:r>
              <a:rPr lang="tr-TR" altLang="tr-TR" sz="2400" b="1" i="1" dirty="0">
                <a:solidFill>
                  <a:srgbClr val="FF0000"/>
                </a:solidFill>
              </a:rPr>
              <a:t>A) Temel </a:t>
            </a:r>
            <a:r>
              <a:rPr lang="tr-TR" altLang="tr-TR" sz="2400" b="1" i="1" dirty="0" err="1">
                <a:solidFill>
                  <a:srgbClr val="FF0000"/>
                </a:solidFill>
              </a:rPr>
              <a:t>Besiyerleri</a:t>
            </a:r>
            <a:r>
              <a:rPr lang="tr-TR" altLang="tr-TR" sz="2400" b="1" i="1" dirty="0">
                <a:solidFill>
                  <a:srgbClr val="FF0000"/>
                </a:solidFill>
              </a:rPr>
              <a:t>:</a:t>
            </a:r>
          </a:p>
          <a:p>
            <a:pPr eaLnBrk="1" hangingPunct="1">
              <a:buFont typeface="Wingdings" pitchFamily="2" charset="2"/>
              <a:buNone/>
              <a:defRPr/>
            </a:pPr>
            <a:r>
              <a:rPr lang="tr-TR" altLang="tr-TR" sz="2400" b="1" i="1" dirty="0"/>
              <a:t>Birçok bakterinin üremesine olanak veren </a:t>
            </a:r>
            <a:r>
              <a:rPr lang="tr-TR" altLang="tr-TR" sz="2400" b="1" i="1" dirty="0" err="1"/>
              <a:t>besiyerleridir</a:t>
            </a:r>
            <a:r>
              <a:rPr lang="tr-TR" altLang="tr-TR" sz="2400" b="1" i="1" dirty="0"/>
              <a:t>. </a:t>
            </a:r>
          </a:p>
          <a:p>
            <a:pPr eaLnBrk="1" hangingPunct="1">
              <a:defRPr/>
            </a:pPr>
            <a:r>
              <a:rPr lang="tr-TR" altLang="tr-TR" sz="2400" b="1" i="1" dirty="0" err="1"/>
              <a:t>Peptonlu</a:t>
            </a:r>
            <a:r>
              <a:rPr lang="tr-TR" altLang="tr-TR" sz="2400" b="1" i="1" dirty="0"/>
              <a:t> su: Tuz, su ve pepton </a:t>
            </a:r>
          </a:p>
          <a:p>
            <a:pPr eaLnBrk="1" hangingPunct="1">
              <a:defRPr/>
            </a:pPr>
            <a:r>
              <a:rPr lang="tr-TR" altLang="tr-TR" sz="2400" b="1" i="1" dirty="0" err="1"/>
              <a:t>Buyyon</a:t>
            </a:r>
            <a:r>
              <a:rPr lang="tr-TR" altLang="tr-TR" sz="2400" b="1" i="1" dirty="0"/>
              <a:t>: </a:t>
            </a:r>
            <a:r>
              <a:rPr lang="tr-TR" altLang="tr-TR" sz="2400" b="1" i="1" dirty="0" err="1"/>
              <a:t>etsuyu</a:t>
            </a:r>
            <a:r>
              <a:rPr lang="tr-TR" altLang="tr-TR" sz="2400" b="1" i="1" dirty="0"/>
              <a:t>, pepton ve tuz </a:t>
            </a:r>
          </a:p>
          <a:p>
            <a:pPr eaLnBrk="1" hangingPunct="1">
              <a:defRPr/>
            </a:pPr>
            <a:r>
              <a:rPr lang="tr-TR" altLang="tr-TR" sz="2400" b="1" i="1" dirty="0"/>
              <a:t>Adi </a:t>
            </a:r>
            <a:r>
              <a:rPr lang="tr-TR" altLang="tr-TR" sz="2400" b="1" i="1" dirty="0" err="1"/>
              <a:t>agar</a:t>
            </a:r>
            <a:r>
              <a:rPr lang="tr-TR" altLang="tr-TR" sz="2400" b="1" i="1" dirty="0"/>
              <a:t>: </a:t>
            </a:r>
            <a:r>
              <a:rPr lang="tr-TR" altLang="tr-TR" sz="2400" b="1" i="1" dirty="0" err="1"/>
              <a:t>buyyon</a:t>
            </a:r>
            <a:r>
              <a:rPr lang="tr-TR" altLang="tr-TR" sz="2400" b="1" i="1" dirty="0"/>
              <a:t>  içine </a:t>
            </a:r>
            <a:r>
              <a:rPr lang="tr-TR" altLang="tr-TR" sz="2400" b="1" i="1" dirty="0" err="1"/>
              <a:t>agar</a:t>
            </a:r>
            <a:r>
              <a:rPr lang="tr-TR" altLang="tr-TR" sz="2400" b="1" i="1" dirty="0"/>
              <a:t> ilave edilmesi ile hazırlanan </a:t>
            </a:r>
            <a:r>
              <a:rPr lang="tr-TR" altLang="tr-TR" sz="2400" b="1" i="1" dirty="0" err="1"/>
              <a:t>besiyeri</a:t>
            </a:r>
            <a:endParaRPr lang="tr-TR" altLang="tr-TR" sz="2400" b="1" i="1" dirty="0"/>
          </a:p>
        </p:txBody>
      </p:sp>
      <p:sp>
        <p:nvSpPr>
          <p:cNvPr id="50182" name="Rectangle 6"/>
          <p:cNvSpPr>
            <a:spLocks noGrp="1" noChangeArrowheads="1"/>
          </p:cNvSpPr>
          <p:nvPr>
            <p:ph sz="quarter" idx="14"/>
          </p:nvPr>
        </p:nvSpPr>
        <p:spPr>
          <a:xfrm>
            <a:off x="6312025" y="1600201"/>
            <a:ext cx="4244975" cy="4525963"/>
          </a:xfrm>
          <a:prstGeom prst="rect">
            <a:avLst/>
          </a:prstGeom>
        </p:spPr>
        <p:txBody>
          <a:bodyPr/>
          <a:lstStyle/>
          <a:p>
            <a:pPr eaLnBrk="1" hangingPunct="1">
              <a:buFont typeface="Wingdings" pitchFamily="2" charset="2"/>
              <a:buNone/>
              <a:defRPr/>
            </a:pPr>
            <a:r>
              <a:rPr lang="tr-TR" altLang="tr-TR" sz="2400" b="1" i="1" dirty="0">
                <a:solidFill>
                  <a:srgbClr val="FF0000"/>
                </a:solidFill>
              </a:rPr>
              <a:t>B) Zenginleştirilmiş </a:t>
            </a:r>
            <a:r>
              <a:rPr lang="tr-TR" altLang="tr-TR" sz="2400" b="1" i="1" dirty="0" err="1">
                <a:solidFill>
                  <a:srgbClr val="FF0000"/>
                </a:solidFill>
              </a:rPr>
              <a:t>besiyerleri</a:t>
            </a:r>
            <a:r>
              <a:rPr lang="tr-TR" altLang="tr-TR" sz="2400" b="1" i="1" dirty="0">
                <a:solidFill>
                  <a:srgbClr val="FF0000"/>
                </a:solidFill>
              </a:rPr>
              <a:t>:</a:t>
            </a:r>
          </a:p>
          <a:p>
            <a:pPr eaLnBrk="1" hangingPunct="1">
              <a:defRPr/>
            </a:pPr>
            <a:r>
              <a:rPr lang="tr-TR" altLang="tr-TR" sz="2400" b="1" i="1" dirty="0"/>
              <a:t>Temel </a:t>
            </a:r>
            <a:r>
              <a:rPr lang="tr-TR" altLang="tr-TR" sz="2400" b="1" i="1" dirty="0" err="1"/>
              <a:t>besiyerleri</a:t>
            </a:r>
            <a:r>
              <a:rPr lang="tr-TR" altLang="tr-TR" sz="2400" b="1" i="1" dirty="0"/>
              <a:t> kan, serum, </a:t>
            </a:r>
            <a:r>
              <a:rPr lang="tr-TR" altLang="tr-TR" sz="2400" b="1" i="1" dirty="0" err="1"/>
              <a:t>haben</a:t>
            </a:r>
            <a:r>
              <a:rPr lang="tr-TR" altLang="tr-TR" sz="2400" b="1" i="1" dirty="0"/>
              <a:t> sıvısı, yumurta gibi besleyici maddeler ilave edilerek zenginleştirilebilir. </a:t>
            </a:r>
          </a:p>
          <a:p>
            <a:pPr eaLnBrk="1" hangingPunct="1">
              <a:defRPr/>
            </a:pPr>
            <a:r>
              <a:rPr lang="tr-TR" altLang="tr-TR" sz="2400" b="1" i="1" dirty="0"/>
              <a:t>Temel </a:t>
            </a:r>
            <a:r>
              <a:rPr lang="tr-TR" altLang="tr-TR" sz="2400" b="1" i="1" dirty="0" err="1"/>
              <a:t>besiyerlerinde</a:t>
            </a:r>
            <a:r>
              <a:rPr lang="tr-TR" altLang="tr-TR" sz="2400" b="1" i="1" dirty="0"/>
              <a:t> üremeyen bazı bakterilerin üretilmesi amacıyla </a:t>
            </a:r>
            <a:r>
              <a:rPr lang="tr-TR" altLang="tr-TR" sz="2400" b="1" i="1" dirty="0" err="1"/>
              <a:t>kulanılır</a:t>
            </a:r>
            <a:r>
              <a:rPr lang="tr-TR" altLang="tr-TR" sz="2400" b="1" i="1" dirty="0"/>
              <a:t>.</a:t>
            </a:r>
            <a:endParaRPr lang="tr-TR" altLang="tr-TR" sz="2400" dirty="0"/>
          </a:p>
        </p:txBody>
      </p:sp>
    </p:spTree>
    <p:extLst>
      <p:ext uri="{BB962C8B-B14F-4D97-AF65-F5344CB8AC3E}">
        <p14:creationId xmlns:p14="http://schemas.microsoft.com/office/powerpoint/2010/main" val="384363701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2684</Words>
  <Application>Microsoft Office PowerPoint</Application>
  <PresentationFormat>Geniş ekran</PresentationFormat>
  <Paragraphs>273</Paragraphs>
  <Slides>48</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48</vt:i4>
      </vt:variant>
    </vt:vector>
  </HeadingPairs>
  <TitlesOfParts>
    <vt:vector size="55" baseType="lpstr">
      <vt:lpstr>Arial</vt:lpstr>
      <vt:lpstr>Arial Narrow</vt:lpstr>
      <vt:lpstr>Calibri</vt:lpstr>
      <vt:lpstr>Calibri Light</vt:lpstr>
      <vt:lpstr>Times New Roman</vt:lpstr>
      <vt:lpstr>Wingdings</vt:lpstr>
      <vt:lpstr>Office Teması</vt:lpstr>
      <vt:lpstr>Bakterilerin Üremesi</vt:lpstr>
      <vt:lpstr>Besiyerleri</vt:lpstr>
      <vt:lpstr>Besiyerleri</vt:lpstr>
      <vt:lpstr>Besiyerleri çeşitli şekillerde sınıflandırılır.</vt:lpstr>
      <vt:lpstr>Besiyerlerinin sınıflandırılması İçeriklerine göre</vt:lpstr>
      <vt:lpstr>Besiyerlerinin sınıflandırılması İçeriklerine göre</vt:lpstr>
      <vt:lpstr>Besiyerlerinin sınıflandırılması İçeriklerine göre</vt:lpstr>
      <vt:lpstr>Besiyerlerinin sınıflandırılması  Genel üretim besiyerleri:</vt:lpstr>
      <vt:lpstr>Besiyerlerinin sınıflandırılması  Genel üretim besiyerleri:</vt:lpstr>
      <vt:lpstr>Besiyerlerinin sınıflandırılması  Özel amaçlı besiyerleri </vt:lpstr>
      <vt:lpstr>Seçici besiyeri</vt:lpstr>
      <vt:lpstr>Seçici besiyerleri  (Salmonella ve Shigella spp.)</vt:lpstr>
      <vt:lpstr>Besiyerlerinin sınıflandırılması  Özel amaçlı besiyerleri</vt:lpstr>
      <vt:lpstr>Besiyerlerinin sınıflandırılması Özel amaçlı besiyerleri</vt:lpstr>
      <vt:lpstr>Besiyerlerinin sınıflandırılması Fiziksel özelliklerine göre</vt:lpstr>
      <vt:lpstr>Besiyerlerinin sınıflandırılması Fiziksel özelliklerine göre</vt:lpstr>
      <vt:lpstr>Mikrobiyoloji laboratuvarlarında sık kullanılan bazı besiyerleri</vt:lpstr>
      <vt:lpstr>Mikrobiyoloji laboratuvarlarında sık kullanılan bazı besiyerleri  Et suyu ve Buyyon</vt:lpstr>
      <vt:lpstr>Mikrobiyoloji laboratuvarlarında sık kullanılan bazı besiyerleri</vt:lpstr>
      <vt:lpstr>Mikrobiyoloji laboratuvarlarında sık kullanılan bazı besiyerleri</vt:lpstr>
      <vt:lpstr>Hemoliz</vt:lpstr>
      <vt:lpstr>Hemoliz</vt:lpstr>
      <vt:lpstr>Hemoliz tipleri</vt:lpstr>
      <vt:lpstr>Hemoliz</vt:lpstr>
      <vt:lpstr>Mikroorganizmaların identifikasyon yöntemleri</vt:lpstr>
      <vt:lpstr>Besiyerlerinde bakterilerin üreme özellikleri</vt:lpstr>
      <vt:lpstr>Sıvı materyallerin kantitatif olarak ekilmesi</vt:lpstr>
      <vt:lpstr>Bakteri kolonileri</vt:lpstr>
      <vt:lpstr>Bakteri kolonileri</vt:lpstr>
      <vt:lpstr>Bakteri kolonileri</vt:lpstr>
      <vt:lpstr>Koloni morfolojisi</vt:lpstr>
      <vt:lpstr>Koloni morfolojisi Lowenstein- Jensen besiyeri</vt:lpstr>
      <vt:lpstr>İdentifikasyon  (İzole edilen bakterinin tanımlaması)</vt:lpstr>
      <vt:lpstr>İdentifikasyon  Gram boyanma özelliği</vt:lpstr>
      <vt:lpstr>İdentifikasyon  Gram boyanma özelliği</vt:lpstr>
      <vt:lpstr>İdentifikasyon  Gram negatif boyanan pleomorfik bakteriler</vt:lpstr>
      <vt:lpstr>İdentifikasyon  Saf kültür</vt:lpstr>
      <vt:lpstr>İdentifikasyon besiyerleri  (İzole edilen bakterinin tanımlaması)</vt:lpstr>
      <vt:lpstr>İdentifikasyon besiyerleri İndol testi</vt:lpstr>
      <vt:lpstr>İdentifikasyon besiyerleri Metil kırmızısı testi</vt:lpstr>
      <vt:lpstr>İdentifikasyon besiyerleri Urease                 Hareket</vt:lpstr>
      <vt:lpstr>İdentifikasyonbesiyerleri TSI besiyeri</vt:lpstr>
      <vt:lpstr>İdentifikasyonbesiyerleri Tek şeker besiyeri</vt:lpstr>
      <vt:lpstr>Antibakteriyel Duyarlılık Testleri Disk diffüzyon </vt:lpstr>
      <vt:lpstr>Antibakteriyel Duyarlılık Testleri  Disk difüzyon yöntemi</vt:lpstr>
      <vt:lpstr>Antibakteriyel Duyarlılık Testleri  Disk difüzyon yöntemi</vt:lpstr>
      <vt:lpstr>Antibakteriyel Duyarlılık Testleri Disk difüzyon yöntemi</vt:lpstr>
      <vt:lpstr>Antibakteriyel Duyarlılık Testleri E - test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Bakterilerin Üremesi</dc:title>
  <dc:creator>Windows Kullanıcısı</dc:creator>
  <cp:lastModifiedBy>Windows Kullanıcısı</cp:lastModifiedBy>
  <cp:revision>2</cp:revision>
  <dcterms:created xsi:type="dcterms:W3CDTF">2020-05-12T08:03:28Z</dcterms:created>
  <dcterms:modified xsi:type="dcterms:W3CDTF">2020-05-12T08:47:41Z</dcterms:modified>
</cp:coreProperties>
</file>