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5" r:id="rId9"/>
    <p:sldId id="266" r:id="rId10"/>
    <p:sldId id="267"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6" d="100"/>
          <a:sy n="86" d="100"/>
        </p:scale>
        <p:origin x="-109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31.10.2017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31.10.2017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31.10.2017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31.10.2017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31.10.2017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31.10.2017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31.10.2017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31.10.2017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31.10.2017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31.10.2017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31.10.2017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31.10.2017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ctrTitle"/>
          </p:nvPr>
        </p:nvSpPr>
        <p:spPr>
          <a:xfrm>
            <a:off x="1172817" y="1510748"/>
            <a:ext cx="6858000" cy="2943433"/>
          </a:xfrm>
        </p:spPr>
        <p:txBody>
          <a:bodyPr>
            <a:normAutofit fontScale="90000"/>
          </a:bodyPr>
          <a:lstStyle/>
          <a:p>
            <a:r>
              <a:rPr lang="tr-TR" b="1" dirty="0" smtClean="0"/>
              <a:t>SHB-419 DAYANIŞMA MODELLERİ</a:t>
            </a:r>
            <a:br>
              <a:rPr lang="tr-TR" b="1" dirty="0" smtClean="0"/>
            </a:br>
            <a:r>
              <a:rPr lang="tr-TR" b="1" dirty="0" smtClean="0"/>
              <a:t>TOPLUMLA </a:t>
            </a:r>
            <a:r>
              <a:rPr lang="tr-TR" b="1" dirty="0" smtClean="0"/>
              <a:t>SOSYAL HİZMET VE</a:t>
            </a:r>
            <a:r>
              <a:rPr lang="tr-TR" b="1" dirty="0" smtClean="0"/>
              <a:t> </a:t>
            </a:r>
            <a:r>
              <a:rPr lang="tr-TR" b="1" dirty="0" smtClean="0"/>
              <a:t>DAYANIŞMA </a:t>
            </a:r>
            <a:r>
              <a:rPr lang="tr-TR" b="1" dirty="0"/>
              <a:t/>
            </a:r>
            <a:br>
              <a:rPr lang="tr-TR" b="1" dirty="0"/>
            </a:br>
            <a:r>
              <a:rPr lang="tr-TR" dirty="0" smtClean="0"/>
              <a:t>DOÇ.DR.FİLİZ YILDIRIM</a:t>
            </a:r>
            <a:endParaRPr lang="tr-TR" sz="2000" dirty="0"/>
          </a:p>
        </p:txBody>
      </p:sp>
    </p:spTree>
    <p:extLst>
      <p:ext uri="{BB962C8B-B14F-4D97-AF65-F5344CB8AC3E}">
        <p14:creationId xmlns="" xmlns:p14="http://schemas.microsoft.com/office/powerpoint/2010/main" val="28550545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571472" y="142852"/>
            <a:ext cx="7832543" cy="7848302"/>
          </a:xfrm>
          <a:prstGeom prst="rect">
            <a:avLst/>
          </a:prstGeom>
          <a:noFill/>
        </p:spPr>
        <p:txBody>
          <a:bodyPr wrap="square" rtlCol="0">
            <a:spAutoFit/>
          </a:bodyPr>
          <a:lstStyle/>
          <a:p>
            <a:pPr algn="ctr"/>
            <a:r>
              <a:rPr lang="tr-TR" sz="2400" b="1" dirty="0" smtClean="0"/>
              <a:t>Yararlanılan Kaynaklar</a:t>
            </a:r>
          </a:p>
          <a:p>
            <a:pPr algn="just"/>
            <a:endParaRPr lang="tr-TR" sz="2400" dirty="0" smtClean="0"/>
          </a:p>
          <a:p>
            <a:pPr algn="just"/>
            <a:r>
              <a:rPr lang="tr-TR" sz="2400" dirty="0" smtClean="0"/>
              <a:t>Akbaş, E. </a:t>
            </a:r>
            <a:r>
              <a:rPr lang="tr-TR" sz="2400" dirty="0"/>
              <a:t>(2016</a:t>
            </a:r>
            <a:r>
              <a:rPr lang="tr-TR" sz="2400" dirty="0" smtClean="0"/>
              <a:t>). </a:t>
            </a:r>
            <a:r>
              <a:rPr lang="tr-TR" sz="2400" dirty="0"/>
              <a:t>Toplum ve Sosyal Hizmet, İstanbul Üniversitesi AUZEF, Türkçe Ders Kitabı</a:t>
            </a:r>
            <a:r>
              <a:rPr lang="tr-TR" sz="2400" dirty="0" smtClean="0"/>
              <a:t>.</a:t>
            </a:r>
          </a:p>
          <a:p>
            <a:pPr algn="just"/>
            <a:endParaRPr lang="tr-TR" sz="2400" dirty="0"/>
          </a:p>
          <a:p>
            <a:pPr algn="just"/>
            <a:r>
              <a:rPr lang="tr-TR" sz="2400" dirty="0" err="1" smtClean="0"/>
              <a:t>Atasü</a:t>
            </a:r>
            <a:r>
              <a:rPr lang="tr-TR" sz="2400" dirty="0" smtClean="0"/>
              <a:t>-Topçuoğlu, R. (2013). Sosyal Çalışma Yöntemleri. İçinde İlhan Tomanbay (</a:t>
            </a:r>
            <a:r>
              <a:rPr lang="tr-TR" sz="2400" dirty="0" err="1" smtClean="0"/>
              <a:t>Edt</a:t>
            </a:r>
            <a:r>
              <a:rPr lang="tr-TR" sz="2400" dirty="0" smtClean="0"/>
              <a:t>.), Sosyal Hizmet Uygulamaları (s. 30-57). Eskişehir: Anadolu Üniversitesi. </a:t>
            </a:r>
          </a:p>
          <a:p>
            <a:pPr algn="just"/>
            <a:endParaRPr lang="tr-TR" sz="2400" dirty="0"/>
          </a:p>
          <a:p>
            <a:pPr algn="just"/>
            <a:r>
              <a:rPr lang="tr-TR" sz="2400" dirty="0" smtClean="0"/>
              <a:t>Kara, M. A. (2016). Toplumsal Dayanışma Kavramı Temelinde İmece Kültürü: Tirebolu-Doğankent Yöresi Örneği. </a:t>
            </a:r>
            <a:r>
              <a:rPr lang="en-US" sz="2400" i="1" dirty="0" smtClean="0"/>
              <a:t>The Journal of Academic Social Science Studies </a:t>
            </a:r>
            <a:r>
              <a:rPr lang="tr-TR" sz="2400" dirty="0" smtClean="0"/>
              <a:t>, 53, 377-386. </a:t>
            </a:r>
          </a:p>
          <a:p>
            <a:pPr algn="just"/>
            <a:endParaRPr lang="tr-TR" sz="2400" dirty="0"/>
          </a:p>
          <a:p>
            <a:pPr algn="just"/>
            <a:r>
              <a:rPr lang="tr-TR" sz="2400" dirty="0" smtClean="0"/>
              <a:t>Keçeci, G. (2017). Makro Sosyal Hizmet Uygulamasında Kullanılan Modeller, Teknikler ve Sosyal Hizmet Uzmanlarının Rolleri. </a:t>
            </a:r>
            <a:r>
              <a:rPr lang="tr-TR" sz="2400" i="1" dirty="0" smtClean="0"/>
              <a:t>Toplum ve Sosyal Hizmet</a:t>
            </a:r>
            <a:r>
              <a:rPr lang="tr-TR" sz="2400" dirty="0" smtClean="0"/>
              <a:t>, 28(1), 187-201. </a:t>
            </a:r>
          </a:p>
          <a:p>
            <a:pPr algn="ctr"/>
            <a:endParaRPr lang="tr-TR" sz="2400" b="1" dirty="0" smtClean="0"/>
          </a:p>
          <a:p>
            <a:pPr algn="just"/>
            <a:endParaRPr lang="tr-TR" sz="2400" b="1" dirty="0" smtClean="0"/>
          </a:p>
          <a:p>
            <a:pPr algn="just"/>
            <a:endParaRPr lang="tr-TR" sz="2400" b="1" dirty="0" smtClean="0"/>
          </a:p>
          <a:p>
            <a:pPr algn="just"/>
            <a:endParaRPr lang="tr-TR" sz="2400" b="1" dirty="0" smtClean="0"/>
          </a:p>
          <a:p>
            <a:endParaRPr lang="tr-TR" sz="2400" dirty="0" smtClean="0"/>
          </a:p>
        </p:txBody>
      </p:sp>
    </p:spTree>
    <p:extLst>
      <p:ext uri="{BB962C8B-B14F-4D97-AF65-F5344CB8AC3E}">
        <p14:creationId xmlns="" xmlns:p14="http://schemas.microsoft.com/office/powerpoint/2010/main" val="4365207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1161621" y="756331"/>
            <a:ext cx="7029450" cy="3046988"/>
          </a:xfrm>
          <a:prstGeom prst="rect">
            <a:avLst/>
          </a:prstGeom>
          <a:noFill/>
        </p:spPr>
        <p:txBody>
          <a:bodyPr wrap="square" rtlCol="0">
            <a:spAutoFit/>
          </a:bodyPr>
          <a:lstStyle/>
          <a:p>
            <a:r>
              <a:rPr lang="tr-TR" sz="2400" b="1" dirty="0" smtClean="0"/>
              <a:t>Toplum Kavramı</a:t>
            </a:r>
          </a:p>
          <a:p>
            <a:pPr algn="just"/>
            <a:endParaRPr lang="tr-TR" sz="2400" dirty="0" smtClean="0"/>
          </a:p>
          <a:p>
            <a:pPr algn="just"/>
            <a:r>
              <a:rPr lang="tr-TR" sz="2400" dirty="0" smtClean="0"/>
              <a:t>Endüstri Devriminin dönüştürdüğü toplumsal yapıyı anlamak üzere sosyal bilimcilerin en yaygın </a:t>
            </a:r>
            <a:r>
              <a:rPr lang="tr-TR" sz="2400" dirty="0" err="1" smtClean="0"/>
              <a:t>kategorizasyonlarından</a:t>
            </a:r>
            <a:r>
              <a:rPr lang="tr-TR" sz="2400" dirty="0" smtClean="0"/>
              <a:t> biri </a:t>
            </a:r>
            <a:r>
              <a:rPr lang="tr-TR" sz="2400" b="1" dirty="0" smtClean="0"/>
              <a:t>topluluk ve toplum ayrımı</a:t>
            </a:r>
            <a:r>
              <a:rPr lang="tr-TR" sz="2400" dirty="0" smtClean="0"/>
              <a:t>dır. </a:t>
            </a:r>
            <a:r>
              <a:rPr lang="tr-TR" sz="2400" b="1" dirty="0" smtClean="0"/>
              <a:t>Endüstrileşme öncesi kırsal alanlarda ilişkiler daha birincil</a:t>
            </a:r>
            <a:r>
              <a:rPr lang="tr-TR" sz="2400" dirty="0" smtClean="0"/>
              <a:t>dir, </a:t>
            </a:r>
            <a:r>
              <a:rPr lang="tr-TR" sz="2400" b="1" dirty="0" smtClean="0"/>
              <a:t>mesafeler yakındır ve dayanışmanın formu cemaat</a:t>
            </a:r>
            <a:r>
              <a:rPr lang="tr-TR" sz="2400" dirty="0"/>
              <a:t>tir </a:t>
            </a:r>
            <a:r>
              <a:rPr lang="tr-TR" sz="2400" dirty="0" smtClean="0"/>
              <a:t>(Akbaş, 2016).</a:t>
            </a:r>
          </a:p>
        </p:txBody>
      </p:sp>
    </p:spTree>
    <p:extLst>
      <p:ext uri="{BB962C8B-B14F-4D97-AF65-F5344CB8AC3E}">
        <p14:creationId xmlns="" xmlns:p14="http://schemas.microsoft.com/office/powerpoint/2010/main" val="16771021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1191438" y="1143957"/>
            <a:ext cx="7029450" cy="3416320"/>
          </a:xfrm>
          <a:prstGeom prst="rect">
            <a:avLst/>
          </a:prstGeom>
          <a:noFill/>
        </p:spPr>
        <p:txBody>
          <a:bodyPr wrap="square" rtlCol="0">
            <a:spAutoFit/>
          </a:bodyPr>
          <a:lstStyle/>
          <a:p>
            <a:r>
              <a:rPr lang="tr-TR" sz="2400" b="1" dirty="0" smtClean="0"/>
              <a:t>Toplum Kavramı –Mekanik Dayanışma</a:t>
            </a:r>
          </a:p>
          <a:p>
            <a:pPr algn="just"/>
            <a:endParaRPr lang="tr-TR" sz="2400" dirty="0" smtClean="0"/>
          </a:p>
          <a:p>
            <a:pPr algn="just"/>
            <a:r>
              <a:rPr lang="tr-TR" sz="2400" dirty="0" smtClean="0"/>
              <a:t>Durkheim topluluk ve toplum arasındaki ayrımını mekanik ve organik dayanışma kavramlarıyla açıklar. Buna göre, </a:t>
            </a:r>
            <a:r>
              <a:rPr lang="tr-TR" sz="2400" b="1" dirty="0" smtClean="0"/>
              <a:t>cemaat yapılarında dayanışmanın formu mekanik</a:t>
            </a:r>
            <a:r>
              <a:rPr lang="tr-TR" sz="2400" dirty="0" smtClean="0"/>
              <a:t>tir. </a:t>
            </a:r>
            <a:r>
              <a:rPr lang="tr-TR" sz="2400" b="1" dirty="0" smtClean="0"/>
              <a:t>Mekanik dayanışmayı sağlayan şey gelenekler</a:t>
            </a:r>
            <a:r>
              <a:rPr lang="tr-TR" sz="2400" dirty="0" smtClean="0"/>
              <a:t>dir. </a:t>
            </a:r>
            <a:r>
              <a:rPr lang="tr-TR" sz="2400" b="1" dirty="0" smtClean="0"/>
              <a:t>Bireycilik yerine cemaatin çıkarları ve bağları</a:t>
            </a:r>
            <a:r>
              <a:rPr lang="tr-TR" sz="2400" dirty="0" smtClean="0"/>
              <a:t> önemlidir. </a:t>
            </a:r>
            <a:r>
              <a:rPr lang="tr-TR" sz="2400" b="1" dirty="0" smtClean="0"/>
              <a:t>İmece </a:t>
            </a:r>
            <a:r>
              <a:rPr lang="tr-TR" sz="2400" dirty="0" smtClean="0"/>
              <a:t>usulü bir dayanışma vardır (Akbaş, 2016). </a:t>
            </a:r>
          </a:p>
        </p:txBody>
      </p:sp>
    </p:spTree>
    <p:extLst>
      <p:ext uri="{BB962C8B-B14F-4D97-AF65-F5344CB8AC3E}">
        <p14:creationId xmlns="" xmlns:p14="http://schemas.microsoft.com/office/powerpoint/2010/main" val="16771021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1191438" y="1143957"/>
            <a:ext cx="7029450" cy="4524315"/>
          </a:xfrm>
          <a:prstGeom prst="rect">
            <a:avLst/>
          </a:prstGeom>
          <a:noFill/>
        </p:spPr>
        <p:txBody>
          <a:bodyPr wrap="square" rtlCol="0">
            <a:spAutoFit/>
          </a:bodyPr>
          <a:lstStyle/>
          <a:p>
            <a:r>
              <a:rPr lang="tr-TR" sz="2400" b="1" dirty="0" smtClean="0"/>
              <a:t>İmece ve İmece Örnekleri</a:t>
            </a:r>
          </a:p>
          <a:p>
            <a:pPr algn="just"/>
            <a:endParaRPr lang="tr-TR" sz="2400" dirty="0" smtClean="0"/>
          </a:p>
          <a:p>
            <a:pPr algn="just"/>
            <a:r>
              <a:rPr lang="tr-TR" sz="2400" dirty="0" smtClean="0"/>
              <a:t>İmece, </a:t>
            </a:r>
            <a:r>
              <a:rPr lang="tr-TR" sz="2400" b="1" dirty="0" smtClean="0"/>
              <a:t>bir köy ya da köy topluluğu içinde işlerin gönüllü ya da zorunlu olarak ve elbirliği içinde yapılması </a:t>
            </a:r>
            <a:r>
              <a:rPr lang="tr-TR" sz="2400" dirty="0" smtClean="0"/>
              <a:t>anlamına gelir. Köyün herhangi bir sorununun giderilmesi karar verilmişse, köydeki her ev iş gücü açığını karşılamak zorundadır. Bir konu için para toplanması karar alınmışsa, her ev maddi gücünün el verdiği oranda maddi katkı yapmak zorundadır. </a:t>
            </a:r>
            <a:r>
              <a:rPr lang="tr-TR" sz="2400" b="1" dirty="0" smtClean="0"/>
              <a:t>İmece köy veya küçük kasabalarda yazılı olmayan hukuka dayalı, herkes tarafından kabul gören bir dayanışma örgütü</a:t>
            </a:r>
            <a:r>
              <a:rPr lang="tr-TR" sz="2400" dirty="0" smtClean="0"/>
              <a:t>dür (Kara, 2016). </a:t>
            </a:r>
          </a:p>
        </p:txBody>
      </p:sp>
    </p:spTree>
    <p:extLst>
      <p:ext uri="{BB962C8B-B14F-4D97-AF65-F5344CB8AC3E}">
        <p14:creationId xmlns="" xmlns:p14="http://schemas.microsoft.com/office/powerpoint/2010/main" val="16771021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594911" y="571079"/>
            <a:ext cx="7832543" cy="4154984"/>
          </a:xfrm>
          <a:prstGeom prst="rect">
            <a:avLst/>
          </a:prstGeom>
          <a:noFill/>
        </p:spPr>
        <p:txBody>
          <a:bodyPr wrap="square" rtlCol="0">
            <a:spAutoFit/>
          </a:bodyPr>
          <a:lstStyle/>
          <a:p>
            <a:pPr algn="just"/>
            <a:endParaRPr lang="tr-TR" sz="2400" dirty="0" smtClean="0"/>
          </a:p>
          <a:p>
            <a:r>
              <a:rPr lang="tr-TR" sz="2400" b="1" dirty="0" smtClean="0"/>
              <a:t>Toplum Kavramı-Organik Dayanışma</a:t>
            </a:r>
          </a:p>
          <a:p>
            <a:endParaRPr lang="tr-TR" sz="2400" b="1" dirty="0" smtClean="0"/>
          </a:p>
          <a:p>
            <a:pPr algn="just"/>
            <a:r>
              <a:rPr lang="tr-TR" sz="2400" dirty="0" smtClean="0"/>
              <a:t>İşbölümünün artması ise organik dayanışmayı ortaya çıkaracaktır. Cemaatin çıkarları yerine </a:t>
            </a:r>
            <a:r>
              <a:rPr lang="tr-TR" sz="2400" b="1" dirty="0" smtClean="0"/>
              <a:t>bireyin çıkarları </a:t>
            </a:r>
            <a:r>
              <a:rPr lang="tr-TR" sz="2400" dirty="0" smtClean="0"/>
              <a:t>öne çıkar. Geleneksel bağlar zayıflar ve toplumda </a:t>
            </a:r>
            <a:r>
              <a:rPr lang="tr-TR" sz="2400" b="1" dirty="0" smtClean="0"/>
              <a:t>uzmanlaşma</a:t>
            </a:r>
            <a:r>
              <a:rPr lang="tr-TR" sz="2400" dirty="0" smtClean="0"/>
              <a:t> ortaya çıkar. </a:t>
            </a:r>
            <a:r>
              <a:rPr lang="tr-TR" sz="2400" b="1" dirty="0" smtClean="0"/>
              <a:t>Geleneksel toplumlarda uzmanlaşma sınırlıdır, zira üretimin biçimi ve alanı sınırlıdır</a:t>
            </a:r>
            <a:r>
              <a:rPr lang="tr-TR" sz="2400" dirty="0" smtClean="0"/>
              <a:t>. Yüksek bir organizasyona ihtiyaç yoktur (</a:t>
            </a:r>
            <a:r>
              <a:rPr lang="tr-TR" sz="2400" dirty="0" err="1" smtClean="0"/>
              <a:t>Durkheim</a:t>
            </a:r>
            <a:r>
              <a:rPr lang="tr-TR" sz="2400" dirty="0" smtClean="0"/>
              <a:t>, 1893’ten aktaran Akbaş, 2016).</a:t>
            </a:r>
          </a:p>
          <a:p>
            <a:pPr algn="just"/>
            <a:endParaRPr lang="tr-TR" sz="2400" dirty="0" smtClean="0"/>
          </a:p>
        </p:txBody>
      </p:sp>
    </p:spTree>
    <p:extLst>
      <p:ext uri="{BB962C8B-B14F-4D97-AF65-F5344CB8AC3E}">
        <p14:creationId xmlns="" xmlns:p14="http://schemas.microsoft.com/office/powerpoint/2010/main" val="16771021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594911" y="571080"/>
            <a:ext cx="7832543" cy="4154984"/>
          </a:xfrm>
          <a:prstGeom prst="rect">
            <a:avLst/>
          </a:prstGeom>
          <a:noFill/>
        </p:spPr>
        <p:txBody>
          <a:bodyPr wrap="square" rtlCol="0">
            <a:spAutoFit/>
          </a:bodyPr>
          <a:lstStyle/>
          <a:p>
            <a:pPr algn="just"/>
            <a:endParaRPr lang="tr-TR" sz="2400" dirty="0" smtClean="0"/>
          </a:p>
          <a:p>
            <a:pPr algn="just"/>
            <a:r>
              <a:rPr lang="tr-TR" sz="2400" b="1" dirty="0" err="1" smtClean="0"/>
              <a:t>Toennies</a:t>
            </a:r>
            <a:r>
              <a:rPr lang="tr-TR" sz="2400" b="1" dirty="0" smtClean="0"/>
              <a:t>-Cemiyet-Cemaat</a:t>
            </a:r>
          </a:p>
          <a:p>
            <a:pPr algn="just"/>
            <a:endParaRPr lang="tr-TR" sz="2400" dirty="0" smtClean="0"/>
          </a:p>
          <a:p>
            <a:pPr algn="just"/>
            <a:r>
              <a:rPr lang="tr-TR" sz="2400" dirty="0" err="1" smtClean="0"/>
              <a:t>Durkheim’ın</a:t>
            </a:r>
            <a:r>
              <a:rPr lang="tr-TR" sz="2400" dirty="0" smtClean="0"/>
              <a:t> yaptığına benzer bir ayrımı da </a:t>
            </a:r>
            <a:r>
              <a:rPr lang="tr-TR" sz="2400" dirty="0" err="1" smtClean="0"/>
              <a:t>Toennies</a:t>
            </a:r>
            <a:r>
              <a:rPr lang="tr-TR" sz="2400" dirty="0" smtClean="0"/>
              <a:t> (1887)</a:t>
            </a:r>
            <a:r>
              <a:rPr lang="tr-TR" sz="2400" dirty="0">
                <a:solidFill>
                  <a:prstClr val="black"/>
                </a:solidFill>
              </a:rPr>
              <a:t> yapmıştır</a:t>
            </a:r>
            <a:r>
              <a:rPr lang="tr-TR" sz="2400" dirty="0" smtClean="0"/>
              <a:t> . </a:t>
            </a:r>
            <a:r>
              <a:rPr lang="tr-TR" sz="2400" dirty="0" err="1" smtClean="0"/>
              <a:t>Gesellschaft</a:t>
            </a:r>
            <a:r>
              <a:rPr lang="tr-TR" sz="2400" dirty="0" smtClean="0"/>
              <a:t> (cemiyet) ve </a:t>
            </a:r>
            <a:r>
              <a:rPr lang="tr-TR" sz="2400" dirty="0" err="1" smtClean="0"/>
              <a:t>Gemeinschaft</a:t>
            </a:r>
            <a:r>
              <a:rPr lang="tr-TR" sz="2400" dirty="0" smtClean="0"/>
              <a:t> (cemaat) kavramlarıyla Toennies, </a:t>
            </a:r>
            <a:r>
              <a:rPr lang="tr-TR" sz="2400" b="1" dirty="0" smtClean="0"/>
              <a:t>Avrupa’nın modernleşmesinin bir</a:t>
            </a:r>
            <a:r>
              <a:rPr lang="tr-TR" sz="2400" dirty="0" smtClean="0"/>
              <a:t> </a:t>
            </a:r>
            <a:r>
              <a:rPr lang="tr-TR" sz="2400" b="1" dirty="0" smtClean="0"/>
              <a:t>rasyonalizasyon süreci içinde cemaatten cemiyete geçiş olduğunu ileri </a:t>
            </a:r>
            <a:r>
              <a:rPr lang="tr-TR" sz="2400" dirty="0" smtClean="0"/>
              <a:t>sürer. Buna göre toplumu oluşturan şey </a:t>
            </a:r>
            <a:r>
              <a:rPr lang="tr-TR" sz="2400" b="1" dirty="0" smtClean="0"/>
              <a:t>modernleşme olgusu</a:t>
            </a:r>
            <a:r>
              <a:rPr lang="tr-TR" sz="2400" dirty="0" smtClean="0"/>
              <a:t>dur (Akbaş, 2016).</a:t>
            </a:r>
          </a:p>
          <a:p>
            <a:pPr algn="just"/>
            <a:endParaRPr lang="tr-TR" sz="2400" dirty="0" smtClean="0"/>
          </a:p>
          <a:p>
            <a:pPr algn="just"/>
            <a:endParaRPr lang="tr-TR" sz="2400" dirty="0" smtClean="0"/>
          </a:p>
        </p:txBody>
      </p:sp>
    </p:spTree>
    <p:extLst>
      <p:ext uri="{BB962C8B-B14F-4D97-AF65-F5344CB8AC3E}">
        <p14:creationId xmlns="" xmlns:p14="http://schemas.microsoft.com/office/powerpoint/2010/main" val="16771021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594911" y="571079"/>
            <a:ext cx="7832543" cy="2677656"/>
          </a:xfrm>
          <a:prstGeom prst="rect">
            <a:avLst/>
          </a:prstGeom>
          <a:noFill/>
        </p:spPr>
        <p:txBody>
          <a:bodyPr wrap="square" rtlCol="0">
            <a:spAutoFit/>
          </a:bodyPr>
          <a:lstStyle/>
          <a:p>
            <a:pPr algn="just"/>
            <a:endParaRPr lang="tr-TR" sz="2400" dirty="0" smtClean="0"/>
          </a:p>
          <a:p>
            <a:pPr algn="just"/>
            <a:r>
              <a:rPr lang="tr-TR" sz="2400" dirty="0" smtClean="0"/>
              <a:t>Sosyal hizmet mesleği cemaat/topluluk yerine cemiyet/toplum yapısının bir aktörüdür. Sosyal hizmet mesleğinin doğasını belirleyen şey veya başka bir ifadeyle ontolojisini oluşturan şey </a:t>
            </a:r>
            <a:r>
              <a:rPr lang="tr-TR" sz="2400" b="1" dirty="0" smtClean="0"/>
              <a:t>modernleşme ve kentleşmenin ardından ortaya çıkan toplum olgusu</a:t>
            </a:r>
            <a:r>
              <a:rPr lang="tr-TR" sz="2400" dirty="0" smtClean="0"/>
              <a:t>dur (Akbaş, 2016). </a:t>
            </a:r>
          </a:p>
          <a:p>
            <a:pPr algn="just"/>
            <a:endParaRPr lang="tr-TR" sz="2400" dirty="0" smtClean="0"/>
          </a:p>
        </p:txBody>
      </p:sp>
    </p:spTree>
    <p:extLst>
      <p:ext uri="{BB962C8B-B14F-4D97-AF65-F5344CB8AC3E}">
        <p14:creationId xmlns="" xmlns:p14="http://schemas.microsoft.com/office/powerpoint/2010/main" val="16771021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446184" y="769383"/>
            <a:ext cx="7832543" cy="7478970"/>
          </a:xfrm>
          <a:prstGeom prst="rect">
            <a:avLst/>
          </a:prstGeom>
          <a:noFill/>
        </p:spPr>
        <p:txBody>
          <a:bodyPr wrap="square" rtlCol="0">
            <a:spAutoFit/>
          </a:bodyPr>
          <a:lstStyle/>
          <a:p>
            <a:pPr algn="ctr"/>
            <a:r>
              <a:rPr lang="tr-TR" sz="2400" b="1" dirty="0" smtClean="0"/>
              <a:t>DAYANIŞMA </a:t>
            </a:r>
            <a:r>
              <a:rPr lang="tr-TR" sz="2400" b="1" dirty="0" smtClean="0"/>
              <a:t>VE SOSYAL HİZMET (Akbaş, 2016)</a:t>
            </a:r>
          </a:p>
          <a:p>
            <a:pPr algn="ctr"/>
            <a:endParaRPr lang="tr-TR" sz="2400" b="1" dirty="0" smtClean="0"/>
          </a:p>
          <a:p>
            <a:pPr algn="ctr"/>
            <a:r>
              <a:rPr lang="tr-TR" sz="2400" b="1" dirty="0" smtClean="0"/>
              <a:t>TOPLUMLA </a:t>
            </a:r>
            <a:r>
              <a:rPr lang="tr-TR" sz="2400" b="1" dirty="0" smtClean="0"/>
              <a:t>SOSYAL </a:t>
            </a:r>
            <a:r>
              <a:rPr lang="tr-TR" sz="2400" b="1" dirty="0" smtClean="0"/>
              <a:t>HİZMET</a:t>
            </a:r>
          </a:p>
          <a:p>
            <a:pPr algn="ctr"/>
            <a:endParaRPr lang="tr-TR" sz="2400" b="1" dirty="0"/>
          </a:p>
          <a:p>
            <a:pPr algn="just"/>
            <a:r>
              <a:rPr lang="tr-TR" sz="2400" dirty="0" smtClean="0"/>
              <a:t>Toplumla çalışma/makro sosyal hizmet uygulaması genel olarak toplumların/toplulukların ilerici bir değişim için eşitlik, adalet, kalkınma gibi hedefler ekseninde örgütlenmesine ve savunuculuğa odaklanmaktadır. </a:t>
            </a:r>
            <a:r>
              <a:rPr lang="tr-TR" sz="2400" dirty="0">
                <a:solidFill>
                  <a:prstClr val="black"/>
                </a:solidFill>
              </a:rPr>
              <a:t>Toplumla sosyal hizmet uygulamaları, </a:t>
            </a:r>
            <a:r>
              <a:rPr lang="tr-TR" sz="2400" dirty="0" smtClean="0">
                <a:solidFill>
                  <a:prstClr val="black"/>
                </a:solidFill>
              </a:rPr>
              <a:t>bireylerin </a:t>
            </a:r>
            <a:r>
              <a:rPr lang="tr-TR" sz="2400" dirty="0">
                <a:solidFill>
                  <a:prstClr val="black"/>
                </a:solidFill>
              </a:rPr>
              <a:t>sosyal problemlerine yönelik politikaların, toplum ve mahallelerin değişimi için kolektif bir biçimde yapılan düzenleme ve planlamalardır. Bu kapsamda topluluklar, kuruluşlar ve sosyal politika </a:t>
            </a:r>
            <a:r>
              <a:rPr lang="tr-TR" sz="2400" dirty="0" smtClean="0">
                <a:solidFill>
                  <a:prstClr val="black"/>
                </a:solidFill>
              </a:rPr>
              <a:t>(sosyal hizmet) kurumları </a:t>
            </a:r>
            <a:r>
              <a:rPr lang="tr-TR" sz="2400" dirty="0">
                <a:solidFill>
                  <a:prstClr val="black"/>
                </a:solidFill>
              </a:rPr>
              <a:t>ile birlikte çalışmalar </a:t>
            </a:r>
            <a:r>
              <a:rPr lang="tr-TR" sz="2400" dirty="0" smtClean="0">
                <a:solidFill>
                  <a:prstClr val="black"/>
                </a:solidFill>
              </a:rPr>
              <a:t>gerçekleştirilir</a:t>
            </a:r>
            <a:r>
              <a:rPr lang="tr-TR" sz="2400" dirty="0" smtClean="0"/>
              <a:t> (Keçeci, 2017). </a:t>
            </a:r>
          </a:p>
          <a:p>
            <a:pPr algn="just"/>
            <a:endParaRPr lang="tr-TR" sz="2400" dirty="0"/>
          </a:p>
          <a:p>
            <a:pPr algn="just"/>
            <a:endParaRPr lang="tr-TR" sz="2400" dirty="0" smtClean="0"/>
          </a:p>
          <a:p>
            <a:pPr algn="ctr"/>
            <a:endParaRPr lang="tr-TR" sz="2400" b="1" dirty="0" smtClean="0"/>
          </a:p>
          <a:p>
            <a:pPr algn="just"/>
            <a:endParaRPr lang="tr-TR" sz="2400" b="1" dirty="0" smtClean="0"/>
          </a:p>
          <a:p>
            <a:pPr algn="just"/>
            <a:endParaRPr lang="tr-TR" sz="2400" b="1" dirty="0" smtClean="0"/>
          </a:p>
          <a:p>
            <a:pPr algn="just"/>
            <a:endParaRPr lang="tr-TR" sz="2400" b="1" dirty="0" smtClean="0"/>
          </a:p>
          <a:p>
            <a:endParaRPr lang="tr-TR" sz="2400" dirty="0" smtClean="0"/>
          </a:p>
        </p:txBody>
      </p:sp>
    </p:spTree>
    <p:extLst>
      <p:ext uri="{BB962C8B-B14F-4D97-AF65-F5344CB8AC3E}">
        <p14:creationId xmlns="" xmlns:p14="http://schemas.microsoft.com/office/powerpoint/2010/main" val="16771021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446184" y="769383"/>
            <a:ext cx="7832543" cy="5262979"/>
          </a:xfrm>
          <a:prstGeom prst="rect">
            <a:avLst/>
          </a:prstGeom>
          <a:noFill/>
        </p:spPr>
        <p:txBody>
          <a:bodyPr wrap="square" rtlCol="0">
            <a:spAutoFit/>
          </a:bodyPr>
          <a:lstStyle/>
          <a:p>
            <a:pPr algn="ctr"/>
            <a:r>
              <a:rPr lang="tr-TR" sz="2400" b="1" dirty="0" smtClean="0"/>
              <a:t>Makro analiz ve makro müdahalelere bir örnek  </a:t>
            </a:r>
          </a:p>
          <a:p>
            <a:pPr algn="ctr"/>
            <a:endParaRPr lang="tr-TR" sz="2400" b="1" dirty="0" smtClean="0"/>
          </a:p>
          <a:p>
            <a:pPr algn="ctr"/>
            <a:r>
              <a:rPr lang="tr-TR" sz="2400" b="1" dirty="0" smtClean="0"/>
              <a:t>«AİLE İÇİ ŞİDDETLE MÜCADELE»</a:t>
            </a:r>
          </a:p>
          <a:p>
            <a:pPr algn="ctr"/>
            <a:endParaRPr lang="tr-TR" sz="2400" b="1" dirty="0" smtClean="0"/>
          </a:p>
          <a:p>
            <a:pPr marL="457200" indent="-457200" algn="just">
              <a:buAutoNum type="arabicParenR"/>
            </a:pPr>
            <a:r>
              <a:rPr lang="tr-TR" sz="2400" dirty="0" smtClean="0"/>
              <a:t>Topluluk </a:t>
            </a:r>
          </a:p>
          <a:p>
            <a:pPr marL="457200" indent="-457200" algn="just">
              <a:buAutoNum type="arabicParenR"/>
            </a:pPr>
            <a:r>
              <a:rPr lang="tr-TR" sz="2400" dirty="0" smtClean="0"/>
              <a:t>Toplum </a:t>
            </a:r>
          </a:p>
          <a:p>
            <a:pPr marL="457200" indent="-457200" algn="just">
              <a:buAutoNum type="arabicParenR"/>
            </a:pPr>
            <a:r>
              <a:rPr lang="tr-TR" sz="2400" dirty="0" smtClean="0"/>
              <a:t>Sosyal hizmet sistemi</a:t>
            </a:r>
          </a:p>
          <a:p>
            <a:pPr marL="457200" indent="-457200" algn="r"/>
            <a:r>
              <a:rPr lang="tr-TR" sz="2400" dirty="0" smtClean="0"/>
              <a:t>(</a:t>
            </a:r>
            <a:r>
              <a:rPr lang="tr-TR" sz="2400" dirty="0" err="1" smtClean="0"/>
              <a:t>Atasü</a:t>
            </a:r>
            <a:r>
              <a:rPr lang="tr-TR" sz="2400" dirty="0" smtClean="0"/>
              <a:t>-</a:t>
            </a:r>
            <a:r>
              <a:rPr lang="tr-TR" sz="2400" dirty="0" err="1" smtClean="0"/>
              <a:t>Topçuoğlu</a:t>
            </a:r>
            <a:r>
              <a:rPr lang="tr-TR" sz="2400" dirty="0" smtClean="0"/>
              <a:t>, 2013)</a:t>
            </a:r>
            <a:endParaRPr lang="tr-TR" sz="2400" dirty="0"/>
          </a:p>
          <a:p>
            <a:pPr algn="just"/>
            <a:endParaRPr lang="tr-TR" sz="2400" dirty="0" smtClean="0"/>
          </a:p>
          <a:p>
            <a:pPr algn="ctr"/>
            <a:endParaRPr lang="tr-TR" sz="2400" b="1" dirty="0" smtClean="0"/>
          </a:p>
          <a:p>
            <a:pPr algn="just"/>
            <a:endParaRPr lang="tr-TR" sz="2400" b="1" dirty="0" smtClean="0"/>
          </a:p>
          <a:p>
            <a:pPr algn="just"/>
            <a:endParaRPr lang="tr-TR" sz="2400" b="1" dirty="0" smtClean="0"/>
          </a:p>
          <a:p>
            <a:pPr algn="just"/>
            <a:endParaRPr lang="tr-TR" sz="2400" b="1" dirty="0" smtClean="0"/>
          </a:p>
          <a:p>
            <a:endParaRPr lang="tr-TR" sz="2400" dirty="0" smtClean="0"/>
          </a:p>
        </p:txBody>
      </p:sp>
    </p:spTree>
    <p:extLst>
      <p:ext uri="{BB962C8B-B14F-4D97-AF65-F5344CB8AC3E}">
        <p14:creationId xmlns="" xmlns:p14="http://schemas.microsoft.com/office/powerpoint/2010/main" val="167710219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TotalTime>
  <Words>538</Words>
  <PresentationFormat>Ekran Gösterisi (4:3)</PresentationFormat>
  <Paragraphs>54</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Ofis Teması</vt:lpstr>
      <vt:lpstr>SHB-419 DAYANIŞMA MODELLERİ TOPLUMLA SOSYAL HİZMET VE DAYANIŞMA  DOÇ.DR.FİLİZ YILDIRIM</vt:lpstr>
      <vt:lpstr>Slayt 2</vt:lpstr>
      <vt:lpstr>Slayt 3</vt:lpstr>
      <vt:lpstr>Slayt 4</vt:lpstr>
      <vt:lpstr>Slayt 5</vt:lpstr>
      <vt:lpstr>Slayt 6</vt:lpstr>
      <vt:lpstr>Slayt 7</vt:lpstr>
      <vt:lpstr>Slayt 8</vt:lpstr>
      <vt:lpstr>Slayt 9</vt:lpstr>
      <vt:lpstr>Slayt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 HAFTA: TOPLUMLA ÇALIŞMA, DAYANIŞMA VE SOSYAL HİZMET DOÇ.DR.FİLİZ YILDIRIM</dc:title>
  <dc:creator>Fl</dc:creator>
  <cp:lastModifiedBy>Fl</cp:lastModifiedBy>
  <cp:revision>8</cp:revision>
  <dcterms:created xsi:type="dcterms:W3CDTF">2017-10-31T09:02:25Z</dcterms:created>
  <dcterms:modified xsi:type="dcterms:W3CDTF">2017-10-31T12:37:37Z</dcterms:modified>
</cp:coreProperties>
</file>