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80" r:id="rId6"/>
    <p:sldId id="278" r:id="rId7"/>
    <p:sldId id="279" r:id="rId8"/>
    <p:sldId id="27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13" autoAdjust="0"/>
    <p:restoredTop sz="94660"/>
  </p:normalViewPr>
  <p:slideViewPr>
    <p:cSldViewPr>
      <p:cViewPr varScale="1">
        <p:scale>
          <a:sx n="70" d="100"/>
          <a:sy n="70"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04.05.2020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pPr algn="ctr"/>
            <a:r>
              <a:rPr lang="tr-TR" dirty="0" smtClean="0"/>
              <a:t>ANKARA ÜNİVERSİTESİ</a:t>
            </a:r>
            <a:br>
              <a:rPr lang="tr-TR" dirty="0" smtClean="0"/>
            </a:br>
            <a:r>
              <a:rPr lang="tr-TR" dirty="0" smtClean="0"/>
              <a:t>SAĞLIK BİLİMLERİ FAKÜLTESİ</a:t>
            </a:r>
            <a:br>
              <a:rPr lang="tr-TR" dirty="0" smtClean="0"/>
            </a:br>
            <a:r>
              <a:rPr lang="tr-TR" dirty="0" smtClean="0"/>
              <a:t>SOSYAL HİZMET BÖLÜMÜ</a:t>
            </a:r>
            <a:endParaRPr lang="tr-TR" dirty="0"/>
          </a:p>
        </p:txBody>
      </p:sp>
      <p:sp>
        <p:nvSpPr>
          <p:cNvPr id="3" name="2 Alt Başlık"/>
          <p:cNvSpPr>
            <a:spLocks noGrp="1"/>
          </p:cNvSpPr>
          <p:nvPr>
            <p:ph type="subTitle" idx="1"/>
          </p:nvPr>
        </p:nvSpPr>
        <p:spPr>
          <a:xfrm>
            <a:off x="785786" y="4214818"/>
            <a:ext cx="7772400" cy="2143140"/>
          </a:xfrm>
        </p:spPr>
        <p:txBody>
          <a:bodyPr>
            <a:normAutofit/>
          </a:bodyPr>
          <a:lstStyle/>
          <a:p>
            <a:pPr algn="ctr"/>
            <a:r>
              <a:rPr lang="tr-TR" sz="3800" dirty="0" smtClean="0"/>
              <a:t>“SOSYAL HİZMETTE </a:t>
            </a:r>
          </a:p>
          <a:p>
            <a:pPr algn="ctr"/>
            <a:r>
              <a:rPr lang="tr-TR" sz="3800" dirty="0" smtClean="0"/>
              <a:t>BİLİŞİM TEKNOLOJİLERİ”</a:t>
            </a:r>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alibri"/>
                <a:ea typeface="Times New Roman"/>
                <a:cs typeface="Times New Roman"/>
              </a:rPr>
              <a:t>SOSYAL HİZMET ÖRGÜTLERİNDE BİLİŞİM SİSTEMLERİNİN KURULUMU</a:t>
            </a:r>
            <a:br>
              <a:rPr lang="tr-TR" dirty="0" smtClean="0">
                <a:latin typeface="Calibri"/>
                <a:ea typeface="Times New Roman"/>
                <a:cs typeface="Times New Roman"/>
              </a:rPr>
            </a:br>
            <a:endParaRPr lang="tr-TR" dirty="0"/>
          </a:p>
        </p:txBody>
      </p:sp>
      <p:sp>
        <p:nvSpPr>
          <p:cNvPr id="3" name="2 İçerik Yer Tutucusu"/>
          <p:cNvSpPr>
            <a:spLocks noGrp="1"/>
          </p:cNvSpPr>
          <p:nvPr>
            <p:ph idx="1"/>
          </p:nvPr>
        </p:nvSpPr>
        <p:spPr/>
        <p:txBody>
          <a:bodyPr/>
          <a:lstStyle/>
          <a:p>
            <a:r>
              <a:rPr lang="tr-TR" i="1" dirty="0" smtClean="0">
                <a:solidFill>
                  <a:srgbClr val="984806"/>
                </a:solidFill>
                <a:latin typeface="Calibri"/>
                <a:ea typeface="Times New Roman"/>
                <a:cs typeface="Calibri"/>
              </a:rPr>
              <a:t>Sosyal hizmet örgütlerinin bilişim sistemleri ne kadar etkili ise hizmetin etkililiği de o kadar fazla olmaktadır.</a:t>
            </a:r>
            <a:r>
              <a:rPr lang="tr-TR" dirty="0" smtClean="0">
                <a:latin typeface="Calibri"/>
                <a:ea typeface="Times New Roman"/>
                <a:cs typeface="Calibri"/>
              </a:rPr>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5500702"/>
            <a:ext cx="8183880" cy="1051560"/>
          </a:xfrm>
        </p:spPr>
        <p:txBody>
          <a:bodyPr>
            <a:normAutofit fontScale="90000"/>
          </a:bodyPr>
          <a:lstStyle/>
          <a:p>
            <a:r>
              <a:rPr lang="x-none" cap="all" smtClean="0"/>
              <a:t>BİLGİSAYAR TABANLI BİLİŞİM SİSTEMLERİNİN ÖRGÜTSEL YARARLARI</a:t>
            </a:r>
            <a:r>
              <a:rPr lang="tr-TR" cap="all" dirty="0" smtClean="0"/>
              <a:t/>
            </a:r>
            <a:br>
              <a:rPr lang="tr-TR" cap="all" dirty="0" smtClean="0"/>
            </a:br>
            <a:endParaRPr lang="tr-TR" dirty="0"/>
          </a:p>
        </p:txBody>
      </p:sp>
      <p:sp>
        <p:nvSpPr>
          <p:cNvPr id="3" name="2 İçerik Yer Tutucusu"/>
          <p:cNvSpPr>
            <a:spLocks noGrp="1"/>
          </p:cNvSpPr>
          <p:nvPr>
            <p:ph idx="1"/>
          </p:nvPr>
        </p:nvSpPr>
        <p:spPr/>
        <p:txBody>
          <a:bodyPr>
            <a:normAutofit fontScale="77500" lnSpcReduction="20000"/>
          </a:bodyPr>
          <a:lstStyle/>
          <a:p>
            <a:pPr marL="342900" lvl="0" indent="-342900" algn="just">
              <a:lnSpc>
                <a:spcPct val="115000"/>
              </a:lnSpc>
              <a:spcBef>
                <a:spcPts val="300"/>
              </a:spcBef>
              <a:spcAft>
                <a:spcPts val="600"/>
              </a:spcAft>
              <a:buFont typeface="Symbol"/>
              <a:buChar char=""/>
              <a:tabLst>
                <a:tab pos="457200" algn="l"/>
                <a:tab pos="630555" algn="l"/>
              </a:tabLst>
            </a:pPr>
            <a:r>
              <a:rPr lang="tr-TR" dirty="0" smtClean="0">
                <a:latin typeface="Calibri"/>
                <a:ea typeface="Times New Roman"/>
                <a:cs typeface="Calibri"/>
              </a:rPr>
              <a:t>Örgütteki </a:t>
            </a:r>
            <a:r>
              <a:rPr lang="tr-TR" dirty="0" err="1" smtClean="0">
                <a:latin typeface="Calibri"/>
                <a:ea typeface="Times New Roman"/>
                <a:cs typeface="Calibri"/>
              </a:rPr>
              <a:t>operasyonel</a:t>
            </a:r>
            <a:r>
              <a:rPr lang="tr-TR" dirty="0" smtClean="0">
                <a:latin typeface="Calibri"/>
                <a:ea typeface="Times New Roman"/>
                <a:cs typeface="Calibri"/>
              </a:rPr>
              <a:t> verimliliği arttırır. </a:t>
            </a:r>
            <a:r>
              <a:rPr lang="tr-TR" dirty="0" err="1" smtClean="0">
                <a:latin typeface="Calibri"/>
                <a:ea typeface="Times New Roman"/>
                <a:cs typeface="Calibri"/>
              </a:rPr>
              <a:t>Operasyonel</a:t>
            </a:r>
            <a:r>
              <a:rPr lang="tr-TR" dirty="0" smtClean="0">
                <a:latin typeface="Calibri"/>
                <a:ea typeface="Times New Roman"/>
                <a:cs typeface="Calibri"/>
              </a:rPr>
              <a:t> verimlilik, rutin işleri daha hızlı ve daha düşük beşeri ve ekonomik maliyetle yapmaktır. Daha az sayıda çalışan ve daha az para harcayarak daha yüksek verim elde edilmesi olanaklı hale gelir.</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Font typeface="Symbol"/>
              <a:buChar char=""/>
              <a:tabLst>
                <a:tab pos="457200" algn="l"/>
                <a:tab pos="630555" algn="l"/>
              </a:tabLst>
            </a:pPr>
            <a:r>
              <a:rPr lang="tr-TR" dirty="0" smtClean="0">
                <a:latin typeface="Calibri"/>
                <a:ea typeface="Times New Roman"/>
                <a:cs typeface="Calibri"/>
              </a:rPr>
              <a:t>Müracaatçılara daha iyi hizmet sunabilme olanağı oluşturur. Bu sistemler sayesinde işlemler çok daha kısa sürede sonuçlanmaktadır.</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Font typeface="Symbol"/>
              <a:buChar char=""/>
              <a:tabLst>
                <a:tab pos="457200" algn="l"/>
                <a:tab pos="630555" algn="l"/>
              </a:tabLst>
            </a:pPr>
            <a:r>
              <a:rPr lang="tr-TR" dirty="0" smtClean="0">
                <a:latin typeface="Calibri"/>
                <a:ea typeface="Times New Roman"/>
                <a:cs typeface="Calibri"/>
              </a:rPr>
              <a:t>Bilgiye dayalı yeni hizmet oluşturma ve geliştirmede yardımcı olur. Günümüzde bilgi önemli bir üretim girdisi olduğu gibi, aynı zamanda özellikle hizmet sunan sektörlerde kendisi de başlı başına bir ürün durumuna gelmiştir.</a:t>
            </a:r>
            <a:endParaRPr lang="tr-TR" dirty="0" smtClean="0">
              <a:latin typeface="Calibri"/>
              <a:ea typeface="Times New Roman"/>
              <a:cs typeface="Times New Roman"/>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398978"/>
          </a:xfrm>
        </p:spPr>
        <p:txBody>
          <a:bodyPr>
            <a:normAutofit/>
          </a:bodyPr>
          <a:lstStyle/>
          <a:p>
            <a:pPr lvl="0"/>
            <a:r>
              <a:rPr lang="tr-TR" dirty="0" smtClean="0"/>
              <a:t>Rekabet üstünlüğü sağlar. Günümüzde bilgi en önemli rekabet unsurlarından biri durumuna gelmiştir. Bilgiyi en iyi şekilde işleyen ve üretime dönüştüren örgütler rakiplerine göre önemli üstünlükler elde etmektedirler.</a:t>
            </a:r>
          </a:p>
          <a:p>
            <a:pPr lvl="0"/>
            <a:endParaRPr lang="tr-TR" dirty="0" smtClean="0"/>
          </a:p>
          <a:p>
            <a:pPr lvl="0"/>
            <a:r>
              <a:rPr lang="tr-TR" dirty="0" smtClean="0"/>
              <a:t>Hizmet pazarındaki yeni fırsatları fark etme veya yakalama olanağı yaratır.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lvl="0"/>
            <a:endParaRPr lang="tr-TR" dirty="0"/>
          </a:p>
          <a:p>
            <a:pPr lvl="0"/>
            <a:r>
              <a:rPr lang="tr-TR" dirty="0"/>
              <a:t>Üst düzeyde stratejik planlama önem kazanacak ve yönetim hiyerarşisi </a:t>
            </a:r>
            <a:r>
              <a:rPr lang="tr-TR" dirty="0" err="1"/>
              <a:t>azaldıgı</a:t>
            </a:r>
            <a:r>
              <a:rPr lang="tr-TR" dirty="0"/>
              <a:t> için, çalışanlarla üst düzey yönetimin koordinasyonu ve iletişimi güçlenecektir. Örgüt içindeki bilgi ve haberleşme olanağını arttırdığı için bu kopukluk önemli ölçüde giderilmiş olacaktır.</a:t>
            </a:r>
          </a:p>
          <a:p>
            <a:pPr lvl="0"/>
            <a:endParaRPr lang="tr-TR" dirty="0"/>
          </a:p>
          <a:p>
            <a:pPr lvl="0"/>
            <a:r>
              <a:rPr lang="tr-TR" dirty="0"/>
              <a:t>Bilişim sistemleri bir organizasyonda hem zaman, hem emek tasarrufu sağlamak yanında kurumsallaşma konusunda da önemli destek </a:t>
            </a:r>
            <a:r>
              <a:rPr lang="tr-TR" dirty="0" err="1"/>
              <a:t>saglar</a:t>
            </a:r>
            <a:r>
              <a:rPr lang="tr-TR" dirty="0" smtClean="0"/>
              <a:t>.</a:t>
            </a:r>
            <a:endParaRPr lang="tr-TR" dirty="0"/>
          </a:p>
        </p:txBody>
      </p:sp>
    </p:spTree>
    <p:extLst>
      <p:ext uri="{BB962C8B-B14F-4D97-AF65-F5344CB8AC3E}">
        <p14:creationId xmlns:p14="http://schemas.microsoft.com/office/powerpoint/2010/main" val="4288751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x-none" cap="all" smtClean="0"/>
              <a:t>BİLGİSAYAR TABANLI BİLİŞİM SİSTEMİNE DÖNÜŞÜM</a:t>
            </a:r>
            <a:r>
              <a:rPr lang="tr-TR" cap="all" dirty="0" smtClean="0"/>
              <a:t/>
            </a:r>
            <a:br>
              <a:rPr lang="tr-TR" cap="all" dirty="0" smtClean="0"/>
            </a:br>
            <a:endParaRPr lang="tr-TR" dirty="0"/>
          </a:p>
        </p:txBody>
      </p:sp>
      <p:sp>
        <p:nvSpPr>
          <p:cNvPr id="3" name="2 İçerik Yer Tutucusu"/>
          <p:cNvSpPr>
            <a:spLocks noGrp="1"/>
          </p:cNvSpPr>
          <p:nvPr>
            <p:ph idx="1"/>
          </p:nvPr>
        </p:nvSpPr>
        <p:spPr/>
        <p:txBody>
          <a:bodyPr>
            <a:normAutofit lnSpcReduction="10000"/>
          </a:bodyPr>
          <a:lstStyle/>
          <a:p>
            <a:r>
              <a:rPr lang="x-none" b="1" smtClean="0">
                <a:latin typeface="Calibri"/>
                <a:cs typeface="Calibri"/>
              </a:rPr>
              <a:t>Birinci Aşama: Ön Değerlendirme, Hazırlık ve Fizibilite</a:t>
            </a:r>
            <a:endParaRPr lang="tr-TR" b="1" dirty="0" smtClean="0">
              <a:latin typeface="Calibri"/>
            </a:endParaRPr>
          </a:p>
          <a:p>
            <a:r>
              <a:rPr lang="x-none" b="1" smtClean="0">
                <a:latin typeface="Calibri"/>
                <a:cs typeface="Calibri"/>
              </a:rPr>
              <a:t>İkinci Aşama: Mevcut Sistemin Analizi</a:t>
            </a:r>
            <a:endParaRPr lang="tr-TR" b="1" dirty="0" smtClean="0">
              <a:latin typeface="Calibri"/>
            </a:endParaRPr>
          </a:p>
          <a:p>
            <a:r>
              <a:rPr lang="x-none" b="1" smtClean="0">
                <a:latin typeface="Calibri"/>
                <a:cs typeface="Calibri"/>
              </a:rPr>
              <a:t>Üçüncü Aşama: Kavramsal Tasarım</a:t>
            </a:r>
            <a:endParaRPr lang="tr-TR" b="1" dirty="0" smtClean="0">
              <a:latin typeface="Calibri"/>
            </a:endParaRPr>
          </a:p>
          <a:p>
            <a:r>
              <a:rPr lang="tr-TR" dirty="0" smtClean="0">
                <a:latin typeface="Calibri"/>
                <a:ea typeface="Times New Roman"/>
                <a:cs typeface="Calibri"/>
              </a:rPr>
              <a:t>Dördüncü Aşama: Ayrıntılı Tasarım ve Geliştirme</a:t>
            </a:r>
          </a:p>
          <a:p>
            <a:r>
              <a:rPr lang="tr-TR" dirty="0" smtClean="0">
                <a:latin typeface="Calibri"/>
                <a:ea typeface="Times New Roman"/>
                <a:cs typeface="Calibri"/>
              </a:rPr>
              <a:t>Beşinci Aşama: Sistemin Testi ve Kurumsal Hazırlık</a:t>
            </a:r>
          </a:p>
          <a:p>
            <a:r>
              <a:rPr lang="x-none" b="1" smtClean="0">
                <a:latin typeface="Calibri"/>
                <a:cs typeface="Calibri"/>
              </a:rPr>
              <a:t>Altıncı Aşama: Dönüşüm</a:t>
            </a:r>
            <a:endParaRPr lang="tr-TR" b="1" dirty="0" smtClean="0">
              <a:latin typeface="Calibri"/>
              <a:cs typeface="Calibri"/>
            </a:endParaRPr>
          </a:p>
          <a:p>
            <a:r>
              <a:rPr lang="x-none" b="1" smtClean="0">
                <a:latin typeface="Calibri"/>
                <a:cs typeface="Calibri"/>
              </a:rPr>
              <a:t>Yedinci Aşama: Değerlendirme</a:t>
            </a:r>
            <a:endParaRPr lang="tr-TR" b="1" smtClean="0">
              <a:latin typeface="Calibri"/>
              <a:cs typeface="Calibri"/>
            </a:endParaRPr>
          </a:p>
          <a:p>
            <a:r>
              <a:rPr lang="tr-TR" smtClean="0">
                <a:latin typeface="Calibri"/>
                <a:ea typeface="Times New Roman"/>
                <a:cs typeface="Calibri"/>
              </a:rPr>
              <a:t>Sekizinci </a:t>
            </a:r>
            <a:r>
              <a:rPr lang="tr-TR" dirty="0" smtClean="0">
                <a:latin typeface="Calibri"/>
                <a:ea typeface="Times New Roman"/>
                <a:cs typeface="Calibri"/>
              </a:rPr>
              <a:t>Aşama: </a:t>
            </a:r>
            <a:r>
              <a:rPr lang="tr-TR" dirty="0" err="1" smtClean="0">
                <a:latin typeface="Calibri"/>
                <a:ea typeface="Times New Roman"/>
                <a:cs typeface="Calibri"/>
              </a:rPr>
              <a:t>Operasyonel</a:t>
            </a:r>
            <a:r>
              <a:rPr lang="tr-TR" dirty="0" smtClean="0">
                <a:latin typeface="Calibri"/>
                <a:ea typeface="Times New Roman"/>
                <a:cs typeface="Calibri"/>
              </a:rPr>
              <a:t> Denetim ve Düzeltme</a:t>
            </a:r>
            <a:endParaRPr lang="tr-TR" b="1" dirty="0" smtClean="0">
              <a:latin typeface="Calibri"/>
            </a:endParaRPr>
          </a:p>
          <a:p>
            <a:endParaRPr lang="tr-TR" b="1" dirty="0" smtClean="0">
              <a:latin typeface="Calibri"/>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en-US" dirty="0"/>
              <a:t>Dunlop, J., </a:t>
            </a:r>
            <a:r>
              <a:rPr lang="en-US" dirty="0" err="1"/>
              <a:t>Holosko</a:t>
            </a:r>
            <a:r>
              <a:rPr lang="en-US" dirty="0"/>
              <a:t>, M., 2006. Information technology and Evidence Based Social Work Practice. </a:t>
            </a:r>
            <a:r>
              <a:rPr lang="en-US" dirty="0" err="1"/>
              <a:t>Hawort</a:t>
            </a:r>
            <a:r>
              <a:rPr lang="en-US" dirty="0"/>
              <a:t> Press</a:t>
            </a:r>
            <a:endParaRPr lang="tr-TR" dirty="0"/>
          </a:p>
          <a:p>
            <a:r>
              <a:rPr lang="en-US" dirty="0" err="1"/>
              <a:t>LaMendola</a:t>
            </a:r>
            <a:r>
              <a:rPr lang="en-US" dirty="0"/>
              <a:t>, W., Glastonbury, B., Toole, S.,1989. A Casebook of Computer Applications in the Social and Human </a:t>
            </a:r>
            <a:r>
              <a:rPr lang="en-US" dirty="0" err="1"/>
              <a:t>Sevices</a:t>
            </a:r>
            <a:r>
              <a:rPr lang="en-US" dirty="0"/>
              <a:t>. </a:t>
            </a:r>
            <a:r>
              <a:rPr lang="en-US" dirty="0" err="1"/>
              <a:t>Hawort</a:t>
            </a:r>
            <a:r>
              <a:rPr lang="en-US" dirty="0"/>
              <a:t> Press.</a:t>
            </a:r>
            <a:endParaRPr lang="tr-TR" dirty="0"/>
          </a:p>
          <a:p>
            <a:endParaRPr lang="tr-TR" dirty="0"/>
          </a:p>
        </p:txBody>
      </p:sp>
    </p:spTree>
    <p:extLst>
      <p:ext uri="{BB962C8B-B14F-4D97-AF65-F5344CB8AC3E}">
        <p14:creationId xmlns:p14="http://schemas.microsoft.com/office/powerpoint/2010/main" val="1503827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6c93cb6b5cd3e43f284428049caf6beb_1265318178.jpg"/>
          <p:cNvPicPr>
            <a:picLocks noGrp="1" noChangeAspect="1"/>
          </p:cNvPicPr>
          <p:nvPr>
            <p:ph idx="1"/>
          </p:nvPr>
        </p:nvPicPr>
        <p:blipFill>
          <a:blip r:embed="rId2"/>
          <a:stretch>
            <a:fillRect/>
          </a:stretch>
        </p:blipFill>
        <p:spPr>
          <a:xfrm>
            <a:off x="285720" y="357166"/>
            <a:ext cx="8501122" cy="6143668"/>
          </a:xfrm>
        </p:spPr>
      </p:pic>
      <p:sp>
        <p:nvSpPr>
          <p:cNvPr id="2" name="1 Başlık"/>
          <p:cNvSpPr>
            <a:spLocks noGrp="1"/>
          </p:cNvSpPr>
          <p:nvPr>
            <p:ph type="title"/>
          </p:nvPr>
        </p:nvSpPr>
        <p:spPr>
          <a:xfrm>
            <a:off x="714348" y="3429000"/>
            <a:ext cx="8183880" cy="1051560"/>
          </a:xfrm>
        </p:spPr>
        <p:txBody>
          <a:bodyPr/>
          <a:lstStyle/>
          <a:p>
            <a:r>
              <a:rPr lang="tr-TR" dirty="0" smtClean="0">
                <a:solidFill>
                  <a:schemeClr val="bg1">
                    <a:lumMod val="95000"/>
                  </a:schemeClr>
                </a:solidFill>
              </a:rPr>
              <a:t>TEŞEKKÜRLER</a:t>
            </a:r>
            <a:endParaRPr lang="tr-TR" dirty="0">
              <a:solidFill>
                <a:schemeClr val="bg1">
                  <a:lumMod val="9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118</TotalTime>
  <Words>331</Words>
  <Application>Microsoft Office PowerPoint</Application>
  <PresentationFormat>Ekran Gösterisi (4:3)</PresentationFormat>
  <Paragraphs>29</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Calibri</vt:lpstr>
      <vt:lpstr>Symbol</vt:lpstr>
      <vt:lpstr>Times New Roman</vt:lpstr>
      <vt:lpstr>Verdana</vt:lpstr>
      <vt:lpstr>Wingdings 2</vt:lpstr>
      <vt:lpstr>Görünüş</vt:lpstr>
      <vt:lpstr>ANKARA ÜNİVERSİTESİ SAĞLIK BİLİMLERİ FAKÜLTESİ SOSYAL HİZMET BÖLÜMÜ</vt:lpstr>
      <vt:lpstr>SOSYAL HİZMET ÖRGÜTLERİNDE BİLİŞİM SİSTEMLERİNİN KURULUMU </vt:lpstr>
      <vt:lpstr>BİLGİSAYAR TABANLI BİLİŞİM SİSTEMLERİNİN ÖRGÜTSEL YARARLARI </vt:lpstr>
      <vt:lpstr>PowerPoint Sunusu</vt:lpstr>
      <vt:lpstr>PowerPoint Sunusu</vt:lpstr>
      <vt:lpstr>BİLGİSAYAR TABANLI BİLİŞİM SİSTEMİNE DÖNÜŞÜM </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SAĞLIK BİLİMLERİ FAKÜLTESİ SOSYAL HİZMET BÖLÜMÜ</dc:title>
  <dc:creator>sssSeRNeBeysss</dc:creator>
  <cp:lastModifiedBy>Yazar</cp:lastModifiedBy>
  <cp:revision>18</cp:revision>
  <dcterms:created xsi:type="dcterms:W3CDTF">2017-03-21T21:41:26Z</dcterms:created>
  <dcterms:modified xsi:type="dcterms:W3CDTF">2020-05-04T07:27:51Z</dcterms:modified>
</cp:coreProperties>
</file>