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9075803-67EE-47BF-9FDC-CB51D889BD6E}" type="datetimeFigureOut">
              <a:rPr lang="tr-TR" smtClean="0"/>
              <a:t>10.05.2020</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215A029-88AB-441C-90F7-E2D2FE4E96A8}"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90306085"/>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9075803-67EE-47BF-9FDC-CB51D889BD6E}"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215A029-88AB-441C-90F7-E2D2FE4E96A8}" type="slidenum">
              <a:rPr lang="tr-TR" smtClean="0"/>
              <a:t>‹#›</a:t>
            </a:fld>
            <a:endParaRPr lang="tr-TR"/>
          </a:p>
        </p:txBody>
      </p:sp>
    </p:spTree>
    <p:extLst>
      <p:ext uri="{BB962C8B-B14F-4D97-AF65-F5344CB8AC3E}">
        <p14:creationId xmlns:p14="http://schemas.microsoft.com/office/powerpoint/2010/main" val="341069196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9075803-67EE-47BF-9FDC-CB51D889BD6E}"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215A029-88AB-441C-90F7-E2D2FE4E96A8}" type="slidenum">
              <a:rPr lang="tr-TR" smtClean="0"/>
              <a:t>‹#›</a:t>
            </a:fld>
            <a:endParaRPr lang="tr-TR"/>
          </a:p>
        </p:txBody>
      </p:sp>
    </p:spTree>
    <p:extLst>
      <p:ext uri="{BB962C8B-B14F-4D97-AF65-F5344CB8AC3E}">
        <p14:creationId xmlns:p14="http://schemas.microsoft.com/office/powerpoint/2010/main" val="111763592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9075803-67EE-47BF-9FDC-CB51D889BD6E}"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215A029-88AB-441C-90F7-E2D2FE4E96A8}" type="slidenum">
              <a:rPr lang="tr-TR" smtClean="0"/>
              <a:t>‹#›</a:t>
            </a:fld>
            <a:endParaRPr lang="tr-TR"/>
          </a:p>
        </p:txBody>
      </p:sp>
    </p:spTree>
    <p:extLst>
      <p:ext uri="{BB962C8B-B14F-4D97-AF65-F5344CB8AC3E}">
        <p14:creationId xmlns:p14="http://schemas.microsoft.com/office/powerpoint/2010/main" val="249830544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9075803-67EE-47BF-9FDC-CB51D889BD6E}" type="datetimeFigureOut">
              <a:rPr lang="tr-TR" smtClean="0"/>
              <a:t>10.05.2020</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215A029-88AB-441C-90F7-E2D2FE4E96A8}"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94886861"/>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9075803-67EE-47BF-9FDC-CB51D889BD6E}" type="datetimeFigureOut">
              <a:rPr lang="tr-TR" smtClean="0"/>
              <a:t>10.05.2020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215A029-88AB-441C-90F7-E2D2FE4E96A8}" type="slidenum">
              <a:rPr lang="tr-TR" smtClean="0"/>
              <a:t>‹#›</a:t>
            </a:fld>
            <a:endParaRPr lang="tr-TR"/>
          </a:p>
        </p:txBody>
      </p:sp>
    </p:spTree>
    <p:extLst>
      <p:ext uri="{BB962C8B-B14F-4D97-AF65-F5344CB8AC3E}">
        <p14:creationId xmlns:p14="http://schemas.microsoft.com/office/powerpoint/2010/main" val="216625511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9075803-67EE-47BF-9FDC-CB51D889BD6E}" type="datetimeFigureOut">
              <a:rPr lang="tr-TR" smtClean="0"/>
              <a:t>10.05.2020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215A029-88AB-441C-90F7-E2D2FE4E96A8}" type="slidenum">
              <a:rPr lang="tr-TR" smtClean="0"/>
              <a:t>‹#›</a:t>
            </a:fld>
            <a:endParaRPr lang="tr-TR"/>
          </a:p>
        </p:txBody>
      </p:sp>
    </p:spTree>
    <p:extLst>
      <p:ext uri="{BB962C8B-B14F-4D97-AF65-F5344CB8AC3E}">
        <p14:creationId xmlns:p14="http://schemas.microsoft.com/office/powerpoint/2010/main" val="25223752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9075803-67EE-47BF-9FDC-CB51D889BD6E}" type="datetimeFigureOut">
              <a:rPr lang="tr-TR" smtClean="0"/>
              <a:t>10.05.2020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215A029-88AB-441C-90F7-E2D2FE4E96A8}" type="slidenum">
              <a:rPr lang="tr-TR" smtClean="0"/>
              <a:t>‹#›</a:t>
            </a:fld>
            <a:endParaRPr lang="tr-TR"/>
          </a:p>
        </p:txBody>
      </p:sp>
    </p:spTree>
    <p:extLst>
      <p:ext uri="{BB962C8B-B14F-4D97-AF65-F5344CB8AC3E}">
        <p14:creationId xmlns:p14="http://schemas.microsoft.com/office/powerpoint/2010/main" val="243669989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75803-67EE-47BF-9FDC-CB51D889BD6E}" type="datetimeFigureOut">
              <a:rPr lang="tr-TR" smtClean="0"/>
              <a:t>10.05.2020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215A029-88AB-441C-90F7-E2D2FE4E96A8}" type="slidenum">
              <a:rPr lang="tr-TR" smtClean="0"/>
              <a:t>‹#›</a:t>
            </a:fld>
            <a:endParaRPr lang="tr-TR"/>
          </a:p>
        </p:txBody>
      </p:sp>
    </p:spTree>
    <p:extLst>
      <p:ext uri="{BB962C8B-B14F-4D97-AF65-F5344CB8AC3E}">
        <p14:creationId xmlns:p14="http://schemas.microsoft.com/office/powerpoint/2010/main" val="124292917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9075803-67EE-47BF-9FDC-CB51D889BD6E}" type="datetimeFigureOut">
              <a:rPr lang="tr-TR" smtClean="0"/>
              <a:t>10.05.2020</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215A029-88AB-441C-90F7-E2D2FE4E96A8}"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36322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9075803-67EE-47BF-9FDC-CB51D889BD6E}" type="datetimeFigureOut">
              <a:rPr lang="tr-TR" smtClean="0"/>
              <a:t>10.05.2020</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215A029-88AB-441C-90F7-E2D2FE4E96A8}"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278144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9075803-67EE-47BF-9FDC-CB51D889BD6E}" type="datetimeFigureOut">
              <a:rPr lang="tr-TR" smtClean="0"/>
              <a:t>10.05.2020</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215A029-88AB-441C-90F7-E2D2FE4E96A8}"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024078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slow">
    <p:fade/>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F411F24-133C-4D96-BCD5-68DFE5925CE7}"/>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1B4BC779-CA7F-4FC5-9069-0A416AD82CB3}"/>
              </a:ext>
            </a:extLst>
          </p:cNvPr>
          <p:cNvSpPr>
            <a:spLocks noGrp="1"/>
          </p:cNvSpPr>
          <p:nvPr>
            <p:ph idx="1"/>
          </p:nvPr>
        </p:nvSpPr>
        <p:spPr/>
        <p:txBody>
          <a:bodyPr/>
          <a:lstStyle/>
          <a:p>
            <a:endParaRPr lang="tr-TR"/>
          </a:p>
        </p:txBody>
      </p:sp>
      <p:pic>
        <p:nvPicPr>
          <p:cNvPr id="4" name="Picture 2">
            <a:extLst>
              <a:ext uri="{FF2B5EF4-FFF2-40B4-BE49-F238E27FC236}">
                <a16:creationId xmlns="" xmlns:a16="http://schemas.microsoft.com/office/drawing/2014/main" id="{076D626D-D018-4BAF-AFD5-E15C097FE9A8}"/>
              </a:ext>
            </a:extLst>
          </p:cNvPr>
          <p:cNvPicPr>
            <a:picLocks noChangeAspect="1" noChangeArrowheads="1"/>
          </p:cNvPicPr>
          <p:nvPr/>
        </p:nvPicPr>
        <p:blipFill>
          <a:blip r:embed="rId2" cstate="print"/>
          <a:srcRect t="41709" b="35131"/>
          <a:stretch>
            <a:fillRect/>
          </a:stretch>
        </p:blipFill>
        <p:spPr bwMode="auto">
          <a:xfrm>
            <a:off x="1355265" y="356432"/>
            <a:ext cx="9633870" cy="2516957"/>
          </a:xfrm>
          <a:prstGeom prst="rect">
            <a:avLst/>
          </a:prstGeom>
          <a:ln>
            <a:noFill/>
          </a:ln>
          <a:effectLst>
            <a:softEdge rad="112500"/>
          </a:effectLst>
        </p:spPr>
      </p:pic>
      <p:pic>
        <p:nvPicPr>
          <p:cNvPr id="5" name="Picture 3">
            <a:extLst>
              <a:ext uri="{FF2B5EF4-FFF2-40B4-BE49-F238E27FC236}">
                <a16:creationId xmlns="" xmlns:a16="http://schemas.microsoft.com/office/drawing/2014/main" id="{33CD73FC-61A4-4D4E-A351-640EB8397156}"/>
              </a:ext>
            </a:extLst>
          </p:cNvPr>
          <p:cNvPicPr>
            <a:picLocks noChangeAspect="1" noChangeArrowheads="1"/>
          </p:cNvPicPr>
          <p:nvPr/>
        </p:nvPicPr>
        <p:blipFill>
          <a:blip r:embed="rId3" cstate="print"/>
          <a:srcRect l="511" t="42086" b="36527"/>
          <a:stretch>
            <a:fillRect/>
          </a:stretch>
        </p:blipFill>
        <p:spPr bwMode="auto">
          <a:xfrm>
            <a:off x="1284917" y="3178189"/>
            <a:ext cx="9774566" cy="2994011"/>
          </a:xfrm>
          <a:prstGeom prst="rect">
            <a:avLst/>
          </a:prstGeom>
          <a:ln>
            <a:noFill/>
          </a:ln>
          <a:effectLst>
            <a:softEdge rad="112500"/>
          </a:effectLst>
        </p:spPr>
      </p:pic>
    </p:spTree>
    <p:extLst>
      <p:ext uri="{BB962C8B-B14F-4D97-AF65-F5344CB8AC3E}">
        <p14:creationId xmlns:p14="http://schemas.microsoft.com/office/powerpoint/2010/main" val="116591172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E61A138-538F-4026-B707-41C02CFA43E8}"/>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DFF0DEBF-CB6C-47E0-AF6D-C9731381C463}"/>
              </a:ext>
            </a:extLst>
          </p:cNvPr>
          <p:cNvSpPr>
            <a:spLocks noGrp="1"/>
          </p:cNvSpPr>
          <p:nvPr>
            <p:ph idx="1"/>
          </p:nvPr>
        </p:nvSpPr>
        <p:spPr/>
        <p:txBody>
          <a:bodyPr/>
          <a:lstStyle/>
          <a:p>
            <a:r>
              <a:rPr lang="tr-TR" dirty="0"/>
              <a:t>Günümüz dünyasındaki çağdaş yaşamda insanlar sahip oldukları bir çok şeyin kölesi durumundadır.</a:t>
            </a:r>
          </a:p>
          <a:p>
            <a:r>
              <a:rPr lang="tr-TR" dirty="0"/>
              <a:t> Buna HEGEL ‘’Arzu ve Efendi – Köle Diyalektiği’’ der. </a:t>
            </a:r>
            <a:r>
              <a:rPr lang="tr-TR" dirty="0" err="1"/>
              <a:t>Hegel</a:t>
            </a:r>
            <a:r>
              <a:rPr lang="tr-TR" dirty="0"/>
              <a:t> için diyalektik, 2 tezin ortaya atıldığı bir düşünce şeklidir. Buna Arzu ve Efendi – Köle Diyalektiği adı verilir. Bu diyalektikte boyunduruk altına giren kişide bilinç oluşur. Diğer kişiyi efendi olarak tanıyıp, kendilerini köle olarak görmeye başlarlar. Bundan dolayı kişisel farkındalıkları gelişmemiştir. Ve önemli olan tek şeyin efendilerinin düşünceleri olduğunu kabul ederler. Efendi ham madde ya da kölelerinin çalışmalarıyla dönüştürdükleri şeyle ilgilenmezler. Kölelerin dönüştürdükleri şey onların olmadığı gibi, onların tüketimi için de değildir. Tuğlaları dizen işçidir ama ev onlara ait değildir.</a:t>
            </a:r>
          </a:p>
          <a:p>
            <a:endParaRPr lang="tr-TR" dirty="0"/>
          </a:p>
        </p:txBody>
      </p:sp>
    </p:spTree>
    <p:extLst>
      <p:ext uri="{BB962C8B-B14F-4D97-AF65-F5344CB8AC3E}">
        <p14:creationId xmlns:p14="http://schemas.microsoft.com/office/powerpoint/2010/main" val="63352416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E71B2DF-2065-43FB-A9C6-810EB6850819}"/>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19A458D6-FA78-4C48-B8F9-500B19E8BE0B}"/>
              </a:ext>
            </a:extLst>
          </p:cNvPr>
          <p:cNvSpPr>
            <a:spLocks noGrp="1"/>
          </p:cNvSpPr>
          <p:nvPr>
            <p:ph idx="1"/>
          </p:nvPr>
        </p:nvSpPr>
        <p:spPr/>
        <p:txBody>
          <a:bodyPr/>
          <a:lstStyle/>
          <a:p>
            <a:endParaRPr lang="tr-TR"/>
          </a:p>
        </p:txBody>
      </p:sp>
      <p:pic>
        <p:nvPicPr>
          <p:cNvPr id="4" name="Picture 2">
            <a:extLst>
              <a:ext uri="{FF2B5EF4-FFF2-40B4-BE49-F238E27FC236}">
                <a16:creationId xmlns="" xmlns:a16="http://schemas.microsoft.com/office/drawing/2014/main" id="{F86A77B0-FC1C-48D3-8F7C-B9CAB9425252}"/>
              </a:ext>
            </a:extLst>
          </p:cNvPr>
          <p:cNvPicPr>
            <a:picLocks noChangeAspect="1" noChangeArrowheads="1"/>
          </p:cNvPicPr>
          <p:nvPr/>
        </p:nvPicPr>
        <p:blipFill>
          <a:blip r:embed="rId2" cstate="print"/>
          <a:srcRect t="42087" b="36029"/>
          <a:stretch>
            <a:fillRect/>
          </a:stretch>
        </p:blipFill>
        <p:spPr bwMode="auto">
          <a:xfrm>
            <a:off x="2027548" y="538835"/>
            <a:ext cx="8136904" cy="2808312"/>
          </a:xfrm>
          <a:prstGeom prst="rect">
            <a:avLst/>
          </a:prstGeom>
          <a:ln>
            <a:noFill/>
          </a:ln>
          <a:effectLst>
            <a:softEdge rad="112500"/>
          </a:effectLst>
        </p:spPr>
      </p:pic>
      <p:pic>
        <p:nvPicPr>
          <p:cNvPr id="5" name="Picture 3">
            <a:extLst>
              <a:ext uri="{FF2B5EF4-FFF2-40B4-BE49-F238E27FC236}">
                <a16:creationId xmlns="" xmlns:a16="http://schemas.microsoft.com/office/drawing/2014/main" id="{6A247AC4-E789-4376-9E78-CB141ECA15D7}"/>
              </a:ext>
            </a:extLst>
          </p:cNvPr>
          <p:cNvPicPr>
            <a:picLocks noChangeAspect="1" noChangeArrowheads="1"/>
          </p:cNvPicPr>
          <p:nvPr/>
        </p:nvPicPr>
        <p:blipFill>
          <a:blip r:embed="rId3" cstate="print"/>
          <a:srcRect t="42083" b="36530"/>
          <a:stretch>
            <a:fillRect/>
          </a:stretch>
        </p:blipFill>
        <p:spPr bwMode="auto">
          <a:xfrm>
            <a:off x="2027548" y="3347147"/>
            <a:ext cx="8136904" cy="2900983"/>
          </a:xfrm>
          <a:prstGeom prst="rect">
            <a:avLst/>
          </a:prstGeom>
          <a:ln>
            <a:noFill/>
          </a:ln>
          <a:effectLst>
            <a:softEdge rad="112500"/>
          </a:effectLst>
        </p:spPr>
      </p:pic>
    </p:spTree>
    <p:extLst>
      <p:ext uri="{BB962C8B-B14F-4D97-AF65-F5344CB8AC3E}">
        <p14:creationId xmlns:p14="http://schemas.microsoft.com/office/powerpoint/2010/main" val="61155093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EAE51F2-B949-4370-88F4-431C079687BE}"/>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ED0683F2-E63F-491E-A712-AE4256EE8B2B}"/>
              </a:ext>
            </a:extLst>
          </p:cNvPr>
          <p:cNvSpPr>
            <a:spLocks noGrp="1"/>
          </p:cNvSpPr>
          <p:nvPr>
            <p:ph idx="1"/>
          </p:nvPr>
        </p:nvSpPr>
        <p:spPr/>
        <p:txBody>
          <a:bodyPr/>
          <a:lstStyle/>
          <a:p>
            <a:r>
              <a:rPr lang="tr-TR" dirty="0"/>
              <a:t>Burada toplum içerisindeki sosyal kimliğimiz ile kişiliğimize vurgu yapılmıştır. Kişilik ile kimlik arasındaki fark şöyledir:</a:t>
            </a:r>
          </a:p>
          <a:p>
            <a:r>
              <a:rPr lang="tr-TR" dirty="0"/>
              <a:t> Kimlik aynı olmayı, zorunlu bir mensubiyeti işaret eder. Rıza gösterdiğimiz, seçtiğimiz şeylerden daha çok ne olduğumuz ve nasıl tanındığımızla ilgilidir.</a:t>
            </a:r>
          </a:p>
          <a:p>
            <a:r>
              <a:rPr lang="tr-TR" dirty="0"/>
              <a:t>Kişilik ise; bireyin kendine özgü düşüncelerini ve sergilediği davranışlarını belirleyen sistemlerin bütünüdür. </a:t>
            </a:r>
          </a:p>
          <a:p>
            <a:r>
              <a:rPr lang="tr-TR" dirty="0"/>
              <a:t>Dolayısıyla bu sahnede </a:t>
            </a:r>
            <a:r>
              <a:rPr lang="tr-TR" dirty="0" err="1"/>
              <a:t>Jack’in</a:t>
            </a:r>
            <a:r>
              <a:rPr lang="tr-TR" dirty="0"/>
              <a:t> sosyal yaşamındaki </a:t>
            </a:r>
            <a:r>
              <a:rPr lang="tr-TR" b="1" dirty="0"/>
              <a:t>kimliği</a:t>
            </a:r>
            <a:r>
              <a:rPr lang="tr-TR" dirty="0"/>
              <a:t> ile tek başına kaldığındaki </a:t>
            </a:r>
            <a:r>
              <a:rPr lang="tr-TR" b="1" dirty="0"/>
              <a:t>kişiliği</a:t>
            </a:r>
            <a:r>
              <a:rPr lang="tr-TR" dirty="0"/>
              <a:t> elbette ki farklılık göstermektedir. </a:t>
            </a:r>
          </a:p>
        </p:txBody>
      </p:sp>
    </p:spTree>
    <p:extLst>
      <p:ext uri="{BB962C8B-B14F-4D97-AF65-F5344CB8AC3E}">
        <p14:creationId xmlns:p14="http://schemas.microsoft.com/office/powerpoint/2010/main" val="172035932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121F99A-5E36-411E-84C1-9317264582C3}"/>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F47D6EA0-1215-4403-AADE-CD480D29B211}"/>
              </a:ext>
            </a:extLst>
          </p:cNvPr>
          <p:cNvSpPr>
            <a:spLocks noGrp="1"/>
          </p:cNvSpPr>
          <p:nvPr>
            <p:ph idx="1"/>
          </p:nvPr>
        </p:nvSpPr>
        <p:spPr/>
        <p:txBody>
          <a:bodyPr/>
          <a:lstStyle/>
          <a:p>
            <a:endParaRPr lang="tr-TR"/>
          </a:p>
        </p:txBody>
      </p:sp>
      <p:pic>
        <p:nvPicPr>
          <p:cNvPr id="4" name="Picture 2">
            <a:extLst>
              <a:ext uri="{FF2B5EF4-FFF2-40B4-BE49-F238E27FC236}">
                <a16:creationId xmlns="" xmlns:a16="http://schemas.microsoft.com/office/drawing/2014/main" id="{F184E9E3-9A03-46F7-80A6-DB0435AEEB28}"/>
              </a:ext>
            </a:extLst>
          </p:cNvPr>
          <p:cNvPicPr>
            <a:picLocks noChangeAspect="1" noChangeArrowheads="1"/>
          </p:cNvPicPr>
          <p:nvPr/>
        </p:nvPicPr>
        <p:blipFill>
          <a:blip r:embed="rId2" cstate="print"/>
          <a:srcRect t="42584" b="36527"/>
          <a:stretch>
            <a:fillRect/>
          </a:stretch>
        </p:blipFill>
        <p:spPr bwMode="auto">
          <a:xfrm>
            <a:off x="1600200" y="575035"/>
            <a:ext cx="9144000" cy="2016224"/>
          </a:xfrm>
          <a:prstGeom prst="rect">
            <a:avLst/>
          </a:prstGeom>
          <a:ln>
            <a:noFill/>
          </a:ln>
          <a:effectLst>
            <a:softEdge rad="112500"/>
          </a:effectLst>
        </p:spPr>
      </p:pic>
      <p:pic>
        <p:nvPicPr>
          <p:cNvPr id="5" name="Picture 3">
            <a:extLst>
              <a:ext uri="{FF2B5EF4-FFF2-40B4-BE49-F238E27FC236}">
                <a16:creationId xmlns="" xmlns:a16="http://schemas.microsoft.com/office/drawing/2014/main" id="{B15E95F8-3FD9-415E-89BF-0D2466480D2B}"/>
              </a:ext>
            </a:extLst>
          </p:cNvPr>
          <p:cNvPicPr>
            <a:picLocks noChangeAspect="1" noChangeArrowheads="1"/>
          </p:cNvPicPr>
          <p:nvPr/>
        </p:nvPicPr>
        <p:blipFill>
          <a:blip r:embed="rId3" cstate="print"/>
          <a:srcRect t="42276" b="36338"/>
          <a:stretch>
            <a:fillRect/>
          </a:stretch>
        </p:blipFill>
        <p:spPr bwMode="auto">
          <a:xfrm>
            <a:off x="1600200" y="2591259"/>
            <a:ext cx="9144000" cy="1944216"/>
          </a:xfrm>
          <a:prstGeom prst="rect">
            <a:avLst/>
          </a:prstGeom>
          <a:ln>
            <a:noFill/>
          </a:ln>
          <a:effectLst>
            <a:softEdge rad="112500"/>
          </a:effectLst>
        </p:spPr>
      </p:pic>
      <p:pic>
        <p:nvPicPr>
          <p:cNvPr id="6" name="Picture 4">
            <a:extLst>
              <a:ext uri="{FF2B5EF4-FFF2-40B4-BE49-F238E27FC236}">
                <a16:creationId xmlns="" xmlns:a16="http://schemas.microsoft.com/office/drawing/2014/main" id="{3CA04B55-B165-4A8D-9588-602A24F82D43}"/>
              </a:ext>
            </a:extLst>
          </p:cNvPr>
          <p:cNvPicPr>
            <a:picLocks noChangeAspect="1" noChangeArrowheads="1"/>
          </p:cNvPicPr>
          <p:nvPr/>
        </p:nvPicPr>
        <p:blipFill>
          <a:blip r:embed="rId4" cstate="print"/>
          <a:srcRect t="42087" b="36527"/>
          <a:stretch>
            <a:fillRect/>
          </a:stretch>
        </p:blipFill>
        <p:spPr bwMode="auto">
          <a:xfrm>
            <a:off x="1676400" y="4481736"/>
            <a:ext cx="9144000" cy="2376264"/>
          </a:xfrm>
          <a:prstGeom prst="rect">
            <a:avLst/>
          </a:prstGeom>
          <a:ln>
            <a:noFill/>
          </a:ln>
          <a:effectLst>
            <a:softEdge rad="112500"/>
          </a:effectLst>
        </p:spPr>
      </p:pic>
    </p:spTree>
    <p:extLst>
      <p:ext uri="{BB962C8B-B14F-4D97-AF65-F5344CB8AC3E}">
        <p14:creationId xmlns:p14="http://schemas.microsoft.com/office/powerpoint/2010/main" val="287871107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64874CA-AB1E-4755-B854-4E26DFEBB41F}"/>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A2A3BE38-8FF4-4C7B-AAB6-D2223E209B50}"/>
              </a:ext>
            </a:extLst>
          </p:cNvPr>
          <p:cNvSpPr>
            <a:spLocks noGrp="1"/>
          </p:cNvSpPr>
          <p:nvPr>
            <p:ph idx="1"/>
          </p:nvPr>
        </p:nvSpPr>
        <p:spPr/>
        <p:txBody>
          <a:bodyPr/>
          <a:lstStyle/>
          <a:p>
            <a:r>
              <a:rPr lang="tr-TR" dirty="0"/>
              <a:t>Burada hedonizme yani hazcılığa işaret edilmektedir. Çünkü hiçbir yarar sağlamamasına rağmen yalnızca bireysel mutluluk için haz duymak amaçlanmıştır ve ona göre davranış sergilenmiştir. </a:t>
            </a:r>
          </a:p>
          <a:p>
            <a:r>
              <a:rPr lang="tr-TR" dirty="0"/>
              <a:t>Haz bireysel olarak ortaya çıkan bir hoşlanma duygusudur. </a:t>
            </a:r>
          </a:p>
        </p:txBody>
      </p:sp>
    </p:spTree>
    <p:extLst>
      <p:ext uri="{BB962C8B-B14F-4D97-AF65-F5344CB8AC3E}">
        <p14:creationId xmlns:p14="http://schemas.microsoft.com/office/powerpoint/2010/main" val="214587334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607C01F-33F6-4673-857E-F5205BD906F6}"/>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836CAD27-DD26-4667-BD59-59C8120AE193}"/>
              </a:ext>
            </a:extLst>
          </p:cNvPr>
          <p:cNvSpPr>
            <a:spLocks noGrp="1"/>
          </p:cNvSpPr>
          <p:nvPr>
            <p:ph idx="1"/>
          </p:nvPr>
        </p:nvSpPr>
        <p:spPr/>
        <p:txBody>
          <a:bodyPr/>
          <a:lstStyle/>
          <a:p>
            <a:endParaRPr lang="tr-TR"/>
          </a:p>
        </p:txBody>
      </p:sp>
      <p:pic>
        <p:nvPicPr>
          <p:cNvPr id="4" name="Picture 2">
            <a:extLst>
              <a:ext uri="{FF2B5EF4-FFF2-40B4-BE49-F238E27FC236}">
                <a16:creationId xmlns="" xmlns:a16="http://schemas.microsoft.com/office/drawing/2014/main" id="{ADE88C2A-4FFE-4651-AF3D-64D5466E143C}"/>
              </a:ext>
            </a:extLst>
          </p:cNvPr>
          <p:cNvPicPr>
            <a:picLocks noChangeAspect="1" noChangeArrowheads="1"/>
          </p:cNvPicPr>
          <p:nvPr/>
        </p:nvPicPr>
        <p:blipFill>
          <a:blip r:embed="rId2" cstate="print"/>
          <a:srcRect t="42572" b="36745"/>
          <a:stretch>
            <a:fillRect/>
          </a:stretch>
        </p:blipFill>
        <p:spPr bwMode="auto">
          <a:xfrm>
            <a:off x="1815716" y="585576"/>
            <a:ext cx="8712968" cy="2592288"/>
          </a:xfrm>
          <a:prstGeom prst="rect">
            <a:avLst/>
          </a:prstGeom>
          <a:ln>
            <a:noFill/>
          </a:ln>
          <a:effectLst>
            <a:softEdge rad="112500"/>
          </a:effectLst>
        </p:spPr>
      </p:pic>
      <p:pic>
        <p:nvPicPr>
          <p:cNvPr id="5" name="Picture 3">
            <a:extLst>
              <a:ext uri="{FF2B5EF4-FFF2-40B4-BE49-F238E27FC236}">
                <a16:creationId xmlns="" xmlns:a16="http://schemas.microsoft.com/office/drawing/2014/main" id="{18BFBA2A-330D-4B2A-9BD4-BE510F9F5098}"/>
              </a:ext>
            </a:extLst>
          </p:cNvPr>
          <p:cNvPicPr>
            <a:picLocks noChangeAspect="1" noChangeArrowheads="1"/>
          </p:cNvPicPr>
          <p:nvPr/>
        </p:nvPicPr>
        <p:blipFill>
          <a:blip r:embed="rId3" cstate="print"/>
          <a:srcRect t="42083" b="36530"/>
          <a:stretch>
            <a:fillRect/>
          </a:stretch>
        </p:blipFill>
        <p:spPr bwMode="auto">
          <a:xfrm>
            <a:off x="1847528" y="3278088"/>
            <a:ext cx="8681156" cy="3163472"/>
          </a:xfrm>
          <a:prstGeom prst="rect">
            <a:avLst/>
          </a:prstGeom>
          <a:ln>
            <a:noFill/>
          </a:ln>
          <a:effectLst>
            <a:softEdge rad="112500"/>
          </a:effectLst>
        </p:spPr>
      </p:pic>
    </p:spTree>
    <p:extLst>
      <p:ext uri="{BB962C8B-B14F-4D97-AF65-F5344CB8AC3E}">
        <p14:creationId xmlns:p14="http://schemas.microsoft.com/office/powerpoint/2010/main" val="423870409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3DA6EFF-0877-44C8-BE3E-4F28BF03A0AF}"/>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0CBF7179-F4FE-4AC4-AE46-BBD3FC22ADCC}"/>
              </a:ext>
            </a:extLst>
          </p:cNvPr>
          <p:cNvSpPr>
            <a:spLocks noGrp="1"/>
          </p:cNvSpPr>
          <p:nvPr>
            <p:ph idx="1"/>
          </p:nvPr>
        </p:nvSpPr>
        <p:spPr/>
        <p:txBody>
          <a:bodyPr/>
          <a:lstStyle/>
          <a:p>
            <a:r>
              <a:rPr lang="tr-TR" dirty="0"/>
              <a:t>Burada ölümü yani hakikati kabullenişe işaret edilmiştir. Bir gün elbette ki gerçekleşecek olan bir olaya korku duymak yerine o olayla barışık bir şekilde yaşamak çok daha sağlıklı bir düşünce olur. Bu düşünce psikoloji biliminde yer alan </a:t>
            </a:r>
            <a:r>
              <a:rPr lang="tr-TR" b="1" dirty="0" err="1"/>
              <a:t>akış</a:t>
            </a:r>
            <a:r>
              <a:rPr lang="tr-TR" dirty="0" err="1"/>
              <a:t>’a</a:t>
            </a:r>
            <a:r>
              <a:rPr lang="tr-TR" dirty="0"/>
              <a:t> işaret eder. </a:t>
            </a:r>
            <a:r>
              <a:rPr lang="tr-TR" b="1" dirty="0"/>
              <a:t>Akış</a:t>
            </a:r>
            <a:r>
              <a:rPr lang="tr-TR" dirty="0"/>
              <a:t> hayatın sürüp giden zamanında, bize engel olan olumsuz düşüncelerden sıyrılmamız gerektiğinden bahseder. Akış, mutluluk akışıdır.</a:t>
            </a:r>
          </a:p>
          <a:p>
            <a:endParaRPr lang="tr-TR" dirty="0"/>
          </a:p>
        </p:txBody>
      </p:sp>
    </p:spTree>
    <p:extLst>
      <p:ext uri="{BB962C8B-B14F-4D97-AF65-F5344CB8AC3E}">
        <p14:creationId xmlns:p14="http://schemas.microsoft.com/office/powerpoint/2010/main" val="89440451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EF56B39-7EF6-4E8A-BFB1-2E998712498F}"/>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F910FEAE-4E66-4ED1-9508-4FC39F731484}"/>
              </a:ext>
            </a:extLst>
          </p:cNvPr>
          <p:cNvSpPr>
            <a:spLocks noGrp="1"/>
          </p:cNvSpPr>
          <p:nvPr>
            <p:ph idx="1"/>
          </p:nvPr>
        </p:nvSpPr>
        <p:spPr/>
        <p:txBody>
          <a:bodyPr/>
          <a:lstStyle/>
          <a:p>
            <a:endParaRPr lang="tr-TR"/>
          </a:p>
        </p:txBody>
      </p:sp>
      <p:pic>
        <p:nvPicPr>
          <p:cNvPr id="4" name="Picture 2">
            <a:extLst>
              <a:ext uri="{FF2B5EF4-FFF2-40B4-BE49-F238E27FC236}">
                <a16:creationId xmlns="" xmlns:a16="http://schemas.microsoft.com/office/drawing/2014/main" id="{EDDFF25C-BBDA-4987-84EF-EFDAB88696AC}"/>
              </a:ext>
            </a:extLst>
          </p:cNvPr>
          <p:cNvPicPr>
            <a:picLocks noChangeAspect="1" noChangeArrowheads="1"/>
          </p:cNvPicPr>
          <p:nvPr/>
        </p:nvPicPr>
        <p:blipFill>
          <a:blip r:embed="rId2" cstate="print"/>
          <a:srcRect t="42086" b="36030"/>
          <a:stretch>
            <a:fillRect/>
          </a:stretch>
        </p:blipFill>
        <p:spPr bwMode="auto">
          <a:xfrm>
            <a:off x="1959732" y="553194"/>
            <a:ext cx="8424936" cy="2736304"/>
          </a:xfrm>
          <a:prstGeom prst="rect">
            <a:avLst/>
          </a:prstGeom>
          <a:ln>
            <a:noFill/>
          </a:ln>
          <a:effectLst>
            <a:softEdge rad="112500"/>
          </a:effectLst>
        </p:spPr>
      </p:pic>
      <p:pic>
        <p:nvPicPr>
          <p:cNvPr id="5" name="Picture 3">
            <a:extLst>
              <a:ext uri="{FF2B5EF4-FFF2-40B4-BE49-F238E27FC236}">
                <a16:creationId xmlns="" xmlns:a16="http://schemas.microsoft.com/office/drawing/2014/main" id="{654DCF99-8100-420E-8633-F1F8412B4997}"/>
              </a:ext>
            </a:extLst>
          </p:cNvPr>
          <p:cNvPicPr>
            <a:picLocks noChangeAspect="1" noChangeArrowheads="1"/>
          </p:cNvPicPr>
          <p:nvPr/>
        </p:nvPicPr>
        <p:blipFill>
          <a:blip r:embed="rId3" cstate="print"/>
          <a:srcRect t="42079" b="36453"/>
          <a:stretch>
            <a:fillRect/>
          </a:stretch>
        </p:blipFill>
        <p:spPr bwMode="auto">
          <a:xfrm>
            <a:off x="1959732" y="3469206"/>
            <a:ext cx="8424936" cy="2438797"/>
          </a:xfrm>
          <a:prstGeom prst="rect">
            <a:avLst/>
          </a:prstGeom>
          <a:ln>
            <a:noFill/>
          </a:ln>
          <a:effectLst>
            <a:softEdge rad="112500"/>
          </a:effectLst>
        </p:spPr>
      </p:pic>
    </p:spTree>
    <p:extLst>
      <p:ext uri="{BB962C8B-B14F-4D97-AF65-F5344CB8AC3E}">
        <p14:creationId xmlns:p14="http://schemas.microsoft.com/office/powerpoint/2010/main" val="315558695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441EBD5-4CBC-476D-95D2-862BB745DD70}"/>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F6FFEEA6-BE9A-4A33-9023-B3D58F6A5044}"/>
              </a:ext>
            </a:extLst>
          </p:cNvPr>
          <p:cNvSpPr>
            <a:spLocks noGrp="1"/>
          </p:cNvSpPr>
          <p:nvPr>
            <p:ph idx="1"/>
          </p:nvPr>
        </p:nvSpPr>
        <p:spPr/>
        <p:txBody>
          <a:bodyPr/>
          <a:lstStyle/>
          <a:p>
            <a:r>
              <a:rPr lang="tr-TR" dirty="0"/>
              <a:t>Burada işaret edilmek istenen konu; insanın mutlu olmadığı halde bir boyunduruk içinde çalıştığı bir dünyadan, asla kendisine ait olmayan bir hayatı yaşamasından dolayı sitem edilmiştir. Günümüzde insan, toplumun dayattığı gelenekleri benimser ve onun doğru olduğunu düşünerek yaşar. Dolayısıyla dayatılan bir hayat içinde özgür olması mümkün değildir. Platon’un mağara alegorisindeki </a:t>
            </a:r>
            <a:r>
              <a:rPr lang="tr-TR" b="1" dirty="0"/>
              <a:t>‘’Zincirlerinden kurtul ! ‘’ </a:t>
            </a:r>
            <a:r>
              <a:rPr lang="tr-TR" dirty="0"/>
              <a:t>Düşüncesiyle hareket ederek ancak özgürlüğe kavuşulabilir.</a:t>
            </a:r>
          </a:p>
          <a:p>
            <a:endParaRPr lang="tr-TR" dirty="0"/>
          </a:p>
        </p:txBody>
      </p:sp>
    </p:spTree>
    <p:extLst>
      <p:ext uri="{BB962C8B-B14F-4D97-AF65-F5344CB8AC3E}">
        <p14:creationId xmlns:p14="http://schemas.microsoft.com/office/powerpoint/2010/main" val="189143960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32C0A37-A4DC-4B33-A6F5-7A5D4F617784}"/>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9B542940-4D75-4829-9CE6-33468E383586}"/>
              </a:ext>
            </a:extLst>
          </p:cNvPr>
          <p:cNvSpPr>
            <a:spLocks noGrp="1"/>
          </p:cNvSpPr>
          <p:nvPr>
            <p:ph idx="1"/>
          </p:nvPr>
        </p:nvSpPr>
        <p:spPr/>
        <p:txBody>
          <a:bodyPr/>
          <a:lstStyle/>
          <a:p>
            <a:endParaRPr lang="tr-TR"/>
          </a:p>
        </p:txBody>
      </p:sp>
      <p:pic>
        <p:nvPicPr>
          <p:cNvPr id="4" name="Picture 2">
            <a:extLst>
              <a:ext uri="{FF2B5EF4-FFF2-40B4-BE49-F238E27FC236}">
                <a16:creationId xmlns="" xmlns:a16="http://schemas.microsoft.com/office/drawing/2014/main" id="{3D33A1B2-958C-4AC9-9DDB-BCB3D024B121}"/>
              </a:ext>
            </a:extLst>
          </p:cNvPr>
          <p:cNvPicPr>
            <a:picLocks noChangeAspect="1" noChangeArrowheads="1"/>
          </p:cNvPicPr>
          <p:nvPr/>
        </p:nvPicPr>
        <p:blipFill>
          <a:blip r:embed="rId2" cstate="print"/>
          <a:srcRect t="42087" b="36527"/>
          <a:stretch>
            <a:fillRect/>
          </a:stretch>
        </p:blipFill>
        <p:spPr bwMode="auto">
          <a:xfrm>
            <a:off x="2027548" y="332656"/>
            <a:ext cx="8136904" cy="3096344"/>
          </a:xfrm>
          <a:prstGeom prst="rect">
            <a:avLst/>
          </a:prstGeom>
          <a:ln>
            <a:noFill/>
          </a:ln>
          <a:effectLst>
            <a:softEdge rad="112500"/>
          </a:effectLst>
        </p:spPr>
      </p:pic>
      <p:pic>
        <p:nvPicPr>
          <p:cNvPr id="5" name="Picture 3">
            <a:extLst>
              <a:ext uri="{FF2B5EF4-FFF2-40B4-BE49-F238E27FC236}">
                <a16:creationId xmlns="" xmlns:a16="http://schemas.microsoft.com/office/drawing/2014/main" id="{DE853F81-DC80-4DF5-AA49-BD242C64AC6C}"/>
              </a:ext>
            </a:extLst>
          </p:cNvPr>
          <p:cNvPicPr>
            <a:picLocks noChangeAspect="1" noChangeArrowheads="1"/>
          </p:cNvPicPr>
          <p:nvPr/>
        </p:nvPicPr>
        <p:blipFill>
          <a:blip r:embed="rId3" cstate="print"/>
          <a:srcRect t="41300" b="36173"/>
          <a:stretch>
            <a:fillRect/>
          </a:stretch>
        </p:blipFill>
        <p:spPr bwMode="auto">
          <a:xfrm>
            <a:off x="2108639" y="3543300"/>
            <a:ext cx="8055813" cy="3075856"/>
          </a:xfrm>
          <a:prstGeom prst="rect">
            <a:avLst/>
          </a:prstGeom>
          <a:ln>
            <a:noFill/>
          </a:ln>
          <a:effectLst>
            <a:softEdge rad="112500"/>
          </a:effectLst>
        </p:spPr>
      </p:pic>
    </p:spTree>
    <p:extLst>
      <p:ext uri="{BB962C8B-B14F-4D97-AF65-F5344CB8AC3E}">
        <p14:creationId xmlns:p14="http://schemas.microsoft.com/office/powerpoint/2010/main" val="313825031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F1F1D84-D779-4F23-B9B7-3510E24531F2}"/>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9FFE8BF4-8091-43FF-AF8A-560E2ADAEF8F}"/>
              </a:ext>
            </a:extLst>
          </p:cNvPr>
          <p:cNvSpPr>
            <a:spLocks noGrp="1"/>
          </p:cNvSpPr>
          <p:nvPr>
            <p:ph idx="1"/>
          </p:nvPr>
        </p:nvSpPr>
        <p:spPr/>
        <p:txBody>
          <a:bodyPr/>
          <a:lstStyle/>
          <a:p>
            <a:r>
              <a:rPr lang="tr-TR" b="1" dirty="0"/>
              <a:t>‘’Her şey bir başka şeyin kopyasıdır. ‘’ düşüncesiyle aslında her şeyin ilk yaratıcı gücü vardır ve sonrası yaratıcı güçten yoksun </a:t>
            </a:r>
            <a:r>
              <a:rPr lang="tr-TR" b="1" dirty="0" err="1"/>
              <a:t>aynilik</a:t>
            </a:r>
            <a:r>
              <a:rPr lang="tr-TR" b="1" dirty="0"/>
              <a:t> taşıyan birer kopyadan ibarettir.</a:t>
            </a:r>
          </a:p>
          <a:p>
            <a:r>
              <a:rPr lang="tr-TR" dirty="0"/>
              <a:t>Platon / İdealist </a:t>
            </a:r>
            <a:r>
              <a:rPr lang="tr-TR" dirty="0" err="1"/>
              <a:t>Mutlulukçuluk</a:t>
            </a:r>
            <a:r>
              <a:rPr lang="tr-TR" dirty="0"/>
              <a:t> öğretisine göre:</a:t>
            </a:r>
          </a:p>
          <a:p>
            <a:pPr>
              <a:buNone/>
            </a:pPr>
            <a:r>
              <a:rPr lang="tr-TR" dirty="0"/>
              <a:t>   “</a:t>
            </a:r>
            <a:r>
              <a:rPr lang="tr-TR" b="1" dirty="0"/>
              <a:t>Varlık</a:t>
            </a:r>
            <a:r>
              <a:rPr lang="tr-TR" dirty="0"/>
              <a:t>tan her söz edildiğinde o</a:t>
            </a:r>
            <a:r>
              <a:rPr lang="tr-TR" b="1" dirty="0"/>
              <a:t> var olandan </a:t>
            </a:r>
            <a:r>
              <a:rPr lang="tr-TR" dirty="0"/>
              <a:t>özenle söz edilir. Öyle ki </a:t>
            </a:r>
            <a:r>
              <a:rPr lang="tr-TR" b="1" dirty="0"/>
              <a:t>var olanlar, </a:t>
            </a:r>
            <a:r>
              <a:rPr lang="tr-TR" dirty="0"/>
              <a:t>Onun kopya numune veya suretidirler. Bu demektir ki </a:t>
            </a:r>
            <a:r>
              <a:rPr lang="tr-TR" b="1" dirty="0"/>
              <a:t>var olanlar </a:t>
            </a:r>
            <a:r>
              <a:rPr lang="tr-TR" dirty="0"/>
              <a:t>kendilerinden var olmazlar. Var olanlar bir kopyası ile ancak var olabilirler.” Burada “Varlık” yaratıcı gücün ilk halidir. “Var Olanlar” ise Varlıktan sonra gelen kopyalardır.</a:t>
            </a:r>
          </a:p>
          <a:p>
            <a:endParaRPr lang="tr-TR" dirty="0"/>
          </a:p>
        </p:txBody>
      </p:sp>
    </p:spTree>
    <p:extLst>
      <p:ext uri="{BB962C8B-B14F-4D97-AF65-F5344CB8AC3E}">
        <p14:creationId xmlns:p14="http://schemas.microsoft.com/office/powerpoint/2010/main" val="180334815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47705C8-C793-4994-83F5-A86732AD5712}"/>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D402D198-197C-444F-925C-DAC0E27CD101}"/>
              </a:ext>
            </a:extLst>
          </p:cNvPr>
          <p:cNvSpPr>
            <a:spLocks noGrp="1"/>
          </p:cNvSpPr>
          <p:nvPr>
            <p:ph idx="1"/>
          </p:nvPr>
        </p:nvSpPr>
        <p:spPr/>
        <p:txBody>
          <a:bodyPr/>
          <a:lstStyle/>
          <a:p>
            <a:r>
              <a:rPr lang="tr-TR" dirty="0"/>
              <a:t>İnsan ne yaparsa kendi yapar. Tüm bu olumlu veya olumsuzlukları hayatına taşıyan insanın ta kendisidir.  Çağdaş yaşamda köle gibi çalışmayı kabullenmek isteyen de insandır; kendi kabuklarından sıyrılıp hayatını olumlu anlamda başkalaştıran da yine insandır…</a:t>
            </a:r>
          </a:p>
          <a:p>
            <a:endParaRPr lang="tr-TR" dirty="0"/>
          </a:p>
        </p:txBody>
      </p:sp>
    </p:spTree>
    <p:extLst>
      <p:ext uri="{BB962C8B-B14F-4D97-AF65-F5344CB8AC3E}">
        <p14:creationId xmlns:p14="http://schemas.microsoft.com/office/powerpoint/2010/main" val="288824894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07B66F9-60CD-4E18-A949-6C1F782163A9}"/>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B09C83E4-AF04-404F-AFE1-838276713AE0}"/>
              </a:ext>
            </a:extLst>
          </p:cNvPr>
          <p:cNvSpPr>
            <a:spLocks noGrp="1"/>
          </p:cNvSpPr>
          <p:nvPr>
            <p:ph idx="1"/>
          </p:nvPr>
        </p:nvSpPr>
        <p:spPr/>
        <p:txBody>
          <a:bodyPr/>
          <a:lstStyle/>
          <a:p>
            <a:endParaRPr lang="tr-TR"/>
          </a:p>
        </p:txBody>
      </p:sp>
      <p:pic>
        <p:nvPicPr>
          <p:cNvPr id="4" name="Picture 4">
            <a:extLst>
              <a:ext uri="{FF2B5EF4-FFF2-40B4-BE49-F238E27FC236}">
                <a16:creationId xmlns="" xmlns:a16="http://schemas.microsoft.com/office/drawing/2014/main" id="{B73552E7-5422-4DA5-A913-F330AE4CCCB6}"/>
              </a:ext>
            </a:extLst>
          </p:cNvPr>
          <p:cNvPicPr>
            <a:picLocks noChangeAspect="1" noChangeArrowheads="1"/>
          </p:cNvPicPr>
          <p:nvPr/>
        </p:nvPicPr>
        <p:blipFill>
          <a:blip r:embed="rId2" cstate="print"/>
          <a:srcRect t="42167" b="35985"/>
          <a:stretch>
            <a:fillRect/>
          </a:stretch>
        </p:blipFill>
        <p:spPr bwMode="auto">
          <a:xfrm>
            <a:off x="1829416" y="325260"/>
            <a:ext cx="8208912" cy="1971600"/>
          </a:xfrm>
          <a:prstGeom prst="rect">
            <a:avLst/>
          </a:prstGeom>
          <a:ln>
            <a:noFill/>
          </a:ln>
          <a:effectLst>
            <a:softEdge rad="112500"/>
          </a:effectLst>
        </p:spPr>
      </p:pic>
      <p:pic>
        <p:nvPicPr>
          <p:cNvPr id="5" name="Picture 2">
            <a:extLst>
              <a:ext uri="{FF2B5EF4-FFF2-40B4-BE49-F238E27FC236}">
                <a16:creationId xmlns="" xmlns:a16="http://schemas.microsoft.com/office/drawing/2014/main" id="{98454B6D-23D8-4302-B652-5062091A999D}"/>
              </a:ext>
            </a:extLst>
          </p:cNvPr>
          <p:cNvPicPr>
            <a:picLocks noChangeAspect="1" noChangeArrowheads="1"/>
          </p:cNvPicPr>
          <p:nvPr/>
        </p:nvPicPr>
        <p:blipFill>
          <a:blip r:embed="rId3" cstate="print"/>
          <a:srcRect t="40331" b="36320"/>
          <a:stretch>
            <a:fillRect/>
          </a:stretch>
        </p:blipFill>
        <p:spPr bwMode="auto">
          <a:xfrm>
            <a:off x="1829416" y="2262768"/>
            <a:ext cx="8208912" cy="2193761"/>
          </a:xfrm>
          <a:prstGeom prst="rect">
            <a:avLst/>
          </a:prstGeom>
          <a:ln>
            <a:noFill/>
          </a:ln>
          <a:effectLst>
            <a:softEdge rad="112500"/>
          </a:effectLst>
        </p:spPr>
      </p:pic>
      <p:pic>
        <p:nvPicPr>
          <p:cNvPr id="6" name="Picture 3">
            <a:extLst>
              <a:ext uri="{FF2B5EF4-FFF2-40B4-BE49-F238E27FC236}">
                <a16:creationId xmlns="" xmlns:a16="http://schemas.microsoft.com/office/drawing/2014/main" id="{27E008E2-2D57-45DE-AB7F-A7C3D8494E24}"/>
              </a:ext>
            </a:extLst>
          </p:cNvPr>
          <p:cNvPicPr>
            <a:picLocks noChangeAspect="1" noChangeArrowheads="1"/>
          </p:cNvPicPr>
          <p:nvPr/>
        </p:nvPicPr>
        <p:blipFill>
          <a:blip r:embed="rId4" cstate="print"/>
          <a:srcRect t="42008" b="36463"/>
          <a:stretch>
            <a:fillRect/>
          </a:stretch>
        </p:blipFill>
        <p:spPr bwMode="auto">
          <a:xfrm>
            <a:off x="1829416" y="4364571"/>
            <a:ext cx="8208912" cy="2304256"/>
          </a:xfrm>
          <a:prstGeom prst="rect">
            <a:avLst/>
          </a:prstGeom>
          <a:ln>
            <a:noFill/>
          </a:ln>
          <a:effectLst>
            <a:softEdge rad="112500"/>
          </a:effectLst>
        </p:spPr>
      </p:pic>
    </p:spTree>
    <p:extLst>
      <p:ext uri="{BB962C8B-B14F-4D97-AF65-F5344CB8AC3E}">
        <p14:creationId xmlns:p14="http://schemas.microsoft.com/office/powerpoint/2010/main" val="237262195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C80F544-7D77-49A8-B39F-B5E0300642AF}"/>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5B63B7F0-A6BE-4E18-B639-2343DA40B04E}"/>
              </a:ext>
            </a:extLst>
          </p:cNvPr>
          <p:cNvSpPr>
            <a:spLocks noGrp="1"/>
          </p:cNvSpPr>
          <p:nvPr>
            <p:ph idx="1"/>
          </p:nvPr>
        </p:nvSpPr>
        <p:spPr/>
        <p:txBody>
          <a:bodyPr/>
          <a:lstStyle/>
          <a:p>
            <a:endParaRPr lang="tr-TR"/>
          </a:p>
        </p:txBody>
      </p:sp>
      <p:pic>
        <p:nvPicPr>
          <p:cNvPr id="4" name="Picture 2">
            <a:extLst>
              <a:ext uri="{FF2B5EF4-FFF2-40B4-BE49-F238E27FC236}">
                <a16:creationId xmlns="" xmlns:a16="http://schemas.microsoft.com/office/drawing/2014/main" id="{017C835B-A6AA-4263-9629-917DE502BED7}"/>
              </a:ext>
            </a:extLst>
          </p:cNvPr>
          <p:cNvPicPr>
            <a:picLocks noChangeAspect="1" noChangeArrowheads="1"/>
          </p:cNvPicPr>
          <p:nvPr/>
        </p:nvPicPr>
        <p:blipFill>
          <a:blip r:embed="rId2" cstate="print"/>
          <a:srcRect t="40981" b="36745"/>
          <a:stretch>
            <a:fillRect/>
          </a:stretch>
        </p:blipFill>
        <p:spPr bwMode="auto">
          <a:xfrm>
            <a:off x="2063552" y="430938"/>
            <a:ext cx="8064896" cy="1296144"/>
          </a:xfrm>
          <a:prstGeom prst="rect">
            <a:avLst/>
          </a:prstGeom>
          <a:ln>
            <a:noFill/>
          </a:ln>
          <a:effectLst>
            <a:outerShdw blurRad="292100" dist="139700" dir="2700000" algn="tl" rotWithShape="0">
              <a:srgbClr val="333333">
                <a:alpha val="65000"/>
              </a:srgbClr>
            </a:outerShdw>
          </a:effectLst>
        </p:spPr>
      </p:pic>
      <p:pic>
        <p:nvPicPr>
          <p:cNvPr id="5" name="Picture 3">
            <a:extLst>
              <a:ext uri="{FF2B5EF4-FFF2-40B4-BE49-F238E27FC236}">
                <a16:creationId xmlns="" xmlns:a16="http://schemas.microsoft.com/office/drawing/2014/main" id="{5D7E1F4D-2305-4EFD-9940-E2960490A26F}"/>
              </a:ext>
            </a:extLst>
          </p:cNvPr>
          <p:cNvPicPr>
            <a:picLocks noChangeAspect="1" noChangeArrowheads="1"/>
          </p:cNvPicPr>
          <p:nvPr/>
        </p:nvPicPr>
        <p:blipFill>
          <a:blip r:embed="rId3" cstate="print"/>
          <a:srcRect t="41317" b="36692"/>
          <a:stretch>
            <a:fillRect/>
          </a:stretch>
        </p:blipFill>
        <p:spPr bwMode="auto">
          <a:xfrm>
            <a:off x="2063552" y="1915272"/>
            <a:ext cx="8064896" cy="1269474"/>
          </a:xfrm>
          <a:prstGeom prst="rect">
            <a:avLst/>
          </a:prstGeom>
          <a:ln>
            <a:noFill/>
          </a:ln>
          <a:effectLst>
            <a:outerShdw blurRad="292100" dist="139700" dir="2700000" algn="tl" rotWithShape="0">
              <a:srgbClr val="333333">
                <a:alpha val="65000"/>
              </a:srgbClr>
            </a:outerShdw>
          </a:effectLst>
        </p:spPr>
      </p:pic>
      <p:pic>
        <p:nvPicPr>
          <p:cNvPr id="6" name="Picture 4">
            <a:extLst>
              <a:ext uri="{FF2B5EF4-FFF2-40B4-BE49-F238E27FC236}">
                <a16:creationId xmlns="" xmlns:a16="http://schemas.microsoft.com/office/drawing/2014/main" id="{F45213B1-B97E-4D25-B475-899131E93EF7}"/>
              </a:ext>
            </a:extLst>
          </p:cNvPr>
          <p:cNvPicPr>
            <a:picLocks noChangeAspect="1" noChangeArrowheads="1"/>
          </p:cNvPicPr>
          <p:nvPr/>
        </p:nvPicPr>
        <p:blipFill>
          <a:blip r:embed="rId4" cstate="print"/>
          <a:srcRect t="41009" b="36869"/>
          <a:stretch>
            <a:fillRect/>
          </a:stretch>
        </p:blipFill>
        <p:spPr bwMode="auto">
          <a:xfrm>
            <a:off x="2063550" y="3358567"/>
            <a:ext cx="8064895" cy="1507457"/>
          </a:xfrm>
          <a:prstGeom prst="rect">
            <a:avLst/>
          </a:prstGeom>
          <a:ln>
            <a:noFill/>
          </a:ln>
          <a:effectLst>
            <a:outerShdw blurRad="292100" dist="139700" dir="2700000" algn="tl" rotWithShape="0">
              <a:srgbClr val="333333">
                <a:alpha val="65000"/>
              </a:srgbClr>
            </a:outerShdw>
          </a:effectLst>
        </p:spPr>
      </p:pic>
      <p:pic>
        <p:nvPicPr>
          <p:cNvPr id="7" name="Picture 5">
            <a:extLst>
              <a:ext uri="{FF2B5EF4-FFF2-40B4-BE49-F238E27FC236}">
                <a16:creationId xmlns="" xmlns:a16="http://schemas.microsoft.com/office/drawing/2014/main" id="{13AE7128-9FF1-426E-AAAE-0FDBAD9CC56F}"/>
              </a:ext>
            </a:extLst>
          </p:cNvPr>
          <p:cNvPicPr>
            <a:picLocks noChangeAspect="1" noChangeArrowheads="1"/>
          </p:cNvPicPr>
          <p:nvPr/>
        </p:nvPicPr>
        <p:blipFill>
          <a:blip r:embed="rId5" cstate="print"/>
          <a:srcRect t="41827" b="35865"/>
          <a:stretch>
            <a:fillRect/>
          </a:stretch>
        </p:blipFill>
        <p:spPr bwMode="auto">
          <a:xfrm>
            <a:off x="2063549" y="5080023"/>
            <a:ext cx="8064895" cy="1507457"/>
          </a:xfrm>
          <a:prstGeom prst="rect">
            <a:avLst/>
          </a:prstGeom>
          <a:noFill/>
          <a:ln w="9525">
            <a:noFill/>
            <a:miter lim="800000"/>
            <a:headEnd/>
            <a:tailEnd/>
          </a:ln>
          <a:effectLst/>
        </p:spPr>
      </p:pic>
    </p:spTree>
    <p:extLst>
      <p:ext uri="{BB962C8B-B14F-4D97-AF65-F5344CB8AC3E}">
        <p14:creationId xmlns:p14="http://schemas.microsoft.com/office/powerpoint/2010/main" val="364667221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D1C924A-3CA1-4D26-8F0F-408D08E5C6D9}"/>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9BDC9AF1-9615-4EE2-9155-9926E6B8F73B}"/>
              </a:ext>
            </a:extLst>
          </p:cNvPr>
          <p:cNvSpPr>
            <a:spLocks noGrp="1"/>
          </p:cNvSpPr>
          <p:nvPr>
            <p:ph idx="1"/>
          </p:nvPr>
        </p:nvSpPr>
        <p:spPr/>
        <p:txBody>
          <a:bodyPr/>
          <a:lstStyle/>
          <a:p>
            <a:r>
              <a:rPr lang="tr-TR" dirty="0"/>
              <a:t>Sahnede bir markette çalışan çocuğun hayallerini elinin tersiyle itmesi anlatılır. Çocuğun uyanışa geçmesi için Tyler, çocuğu uyarır. Buradaki anlatılmak istenen mesaj; çocuğun hayallerinin peşinden koşması için gerekli olan cesareti vermektir. </a:t>
            </a:r>
          </a:p>
          <a:p>
            <a:r>
              <a:rPr lang="tr-TR" dirty="0"/>
              <a:t>Asıl mutluluğun ve hazzın para ile elde edilebilen bir şey olmadığına dikkat çekilir.</a:t>
            </a:r>
          </a:p>
          <a:p>
            <a:endParaRPr lang="tr-TR" dirty="0"/>
          </a:p>
        </p:txBody>
      </p:sp>
    </p:spTree>
    <p:extLst>
      <p:ext uri="{BB962C8B-B14F-4D97-AF65-F5344CB8AC3E}">
        <p14:creationId xmlns:p14="http://schemas.microsoft.com/office/powerpoint/2010/main" val="396248270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1ACAD4F-30F1-4C1C-A465-44B634BD1B33}"/>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0D35FD69-0D14-42F0-84D1-FD907474D5ED}"/>
              </a:ext>
            </a:extLst>
          </p:cNvPr>
          <p:cNvSpPr>
            <a:spLocks noGrp="1"/>
          </p:cNvSpPr>
          <p:nvPr>
            <p:ph idx="1"/>
          </p:nvPr>
        </p:nvSpPr>
        <p:spPr/>
        <p:txBody>
          <a:bodyPr/>
          <a:lstStyle/>
          <a:p>
            <a:endParaRPr lang="tr-TR"/>
          </a:p>
        </p:txBody>
      </p:sp>
      <p:pic>
        <p:nvPicPr>
          <p:cNvPr id="4" name="Picture 2">
            <a:extLst>
              <a:ext uri="{FF2B5EF4-FFF2-40B4-BE49-F238E27FC236}">
                <a16:creationId xmlns="" xmlns:a16="http://schemas.microsoft.com/office/drawing/2014/main" id="{49343635-95F1-4FBD-B6B6-D42CA1CEABBE}"/>
              </a:ext>
            </a:extLst>
          </p:cNvPr>
          <p:cNvPicPr>
            <a:picLocks noChangeAspect="1" noChangeArrowheads="1"/>
          </p:cNvPicPr>
          <p:nvPr/>
        </p:nvPicPr>
        <p:blipFill>
          <a:blip r:embed="rId2" cstate="print"/>
          <a:srcRect t="42229" b="36656"/>
          <a:stretch>
            <a:fillRect/>
          </a:stretch>
        </p:blipFill>
        <p:spPr bwMode="auto">
          <a:xfrm>
            <a:off x="1955540" y="400356"/>
            <a:ext cx="8424936" cy="1656184"/>
          </a:xfrm>
          <a:prstGeom prst="rect">
            <a:avLst/>
          </a:prstGeom>
          <a:ln>
            <a:noFill/>
          </a:ln>
          <a:effectLst>
            <a:outerShdw blurRad="292100" dist="139700" dir="2700000" algn="tl" rotWithShape="0">
              <a:srgbClr val="333333">
                <a:alpha val="65000"/>
              </a:srgbClr>
            </a:outerShdw>
          </a:effectLst>
        </p:spPr>
      </p:pic>
      <p:pic>
        <p:nvPicPr>
          <p:cNvPr id="5" name="Picture 3">
            <a:extLst>
              <a:ext uri="{FF2B5EF4-FFF2-40B4-BE49-F238E27FC236}">
                <a16:creationId xmlns="" xmlns:a16="http://schemas.microsoft.com/office/drawing/2014/main" id="{F97180A8-823C-4873-A29D-378DF0835246}"/>
              </a:ext>
            </a:extLst>
          </p:cNvPr>
          <p:cNvPicPr>
            <a:picLocks noChangeAspect="1" noChangeArrowheads="1"/>
          </p:cNvPicPr>
          <p:nvPr/>
        </p:nvPicPr>
        <p:blipFill>
          <a:blip r:embed="rId3" cstate="print"/>
          <a:srcRect t="42083" b="37028"/>
          <a:stretch>
            <a:fillRect/>
          </a:stretch>
        </p:blipFill>
        <p:spPr bwMode="auto">
          <a:xfrm>
            <a:off x="1955540" y="2286000"/>
            <a:ext cx="8486396" cy="2009936"/>
          </a:xfrm>
          <a:prstGeom prst="rect">
            <a:avLst/>
          </a:prstGeom>
          <a:ln>
            <a:noFill/>
          </a:ln>
          <a:effectLst>
            <a:outerShdw blurRad="292100" dist="139700" dir="2700000" algn="tl" rotWithShape="0">
              <a:srgbClr val="333333">
                <a:alpha val="65000"/>
              </a:srgbClr>
            </a:outerShdw>
          </a:effectLst>
        </p:spPr>
      </p:pic>
      <p:pic>
        <p:nvPicPr>
          <p:cNvPr id="6" name="Picture 4" descr="C:\Users\pc\Desktop\Fight Club\51.jpg">
            <a:extLst>
              <a:ext uri="{FF2B5EF4-FFF2-40B4-BE49-F238E27FC236}">
                <a16:creationId xmlns="" xmlns:a16="http://schemas.microsoft.com/office/drawing/2014/main" id="{FC48F8D2-F976-4B50-85B9-C2DCD270FD25}"/>
              </a:ext>
            </a:extLst>
          </p:cNvPr>
          <p:cNvPicPr>
            <a:picLocks noChangeAspect="1" noChangeArrowheads="1"/>
          </p:cNvPicPr>
          <p:nvPr/>
        </p:nvPicPr>
        <p:blipFill>
          <a:blip r:embed="rId4" cstate="print"/>
          <a:srcRect t="42042" b="36571"/>
          <a:stretch>
            <a:fillRect/>
          </a:stretch>
        </p:blipFill>
        <p:spPr bwMode="auto">
          <a:xfrm>
            <a:off x="1955540" y="4447709"/>
            <a:ext cx="8560834" cy="2009935"/>
          </a:xfrm>
          <a:prstGeom prst="rect">
            <a:avLst/>
          </a:prstGeom>
          <a:noFill/>
        </p:spPr>
      </p:pic>
    </p:spTree>
    <p:extLst>
      <p:ext uri="{BB962C8B-B14F-4D97-AF65-F5344CB8AC3E}">
        <p14:creationId xmlns:p14="http://schemas.microsoft.com/office/powerpoint/2010/main" val="95240488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B6564E4-9CAB-454B-BE2F-59164C672BA1}"/>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6D1028FB-BE78-4C88-81C1-9B7B0519E88B}"/>
              </a:ext>
            </a:extLst>
          </p:cNvPr>
          <p:cNvSpPr>
            <a:spLocks noGrp="1"/>
          </p:cNvSpPr>
          <p:nvPr>
            <p:ph idx="1"/>
          </p:nvPr>
        </p:nvSpPr>
        <p:spPr/>
        <p:txBody>
          <a:bodyPr/>
          <a:lstStyle/>
          <a:p>
            <a:r>
              <a:rPr lang="tr-TR" dirty="0"/>
              <a:t>Sahnede; </a:t>
            </a:r>
            <a:r>
              <a:rPr lang="tr-TR" dirty="0" err="1"/>
              <a:t>Jack</a:t>
            </a:r>
            <a:r>
              <a:rPr lang="tr-TR" dirty="0"/>
              <a:t> ve </a:t>
            </a:r>
            <a:r>
              <a:rPr lang="tr-TR" dirty="0" err="1"/>
              <a:t>Tyler’in</a:t>
            </a:r>
            <a:r>
              <a:rPr lang="tr-TR" dirty="0"/>
              <a:t> kurmuş olduğu Kaos Projesine katılmak isteyenlerin sınanması konu edilmiştir. Gelen katılımcıların öncelikle kendileriyle ne kadar barışık yaşadığı ölçülür. 3 gün boyunca kapıda bekleyerek aynı zamanda bedenen sahip oldukları özellikleriyle aşağılanmaya maruz kalırlar. Lakin pes etmeyerek kendileriyle barışık bir şekilde, doğru bildikleri “Kaos Projesi” yolunda ilerleyerek, haz duyacakları bu yolda devam ederler.</a:t>
            </a:r>
          </a:p>
          <a:p>
            <a:endParaRPr lang="tr-TR" dirty="0"/>
          </a:p>
        </p:txBody>
      </p:sp>
    </p:spTree>
    <p:extLst>
      <p:ext uri="{BB962C8B-B14F-4D97-AF65-F5344CB8AC3E}">
        <p14:creationId xmlns:p14="http://schemas.microsoft.com/office/powerpoint/2010/main" val="154530914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3ABCE25-D64D-45E2-8091-C77343B3AEFC}"/>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83823185-7862-4D84-89C3-D77953C556BA}"/>
              </a:ext>
            </a:extLst>
          </p:cNvPr>
          <p:cNvSpPr>
            <a:spLocks noGrp="1"/>
          </p:cNvSpPr>
          <p:nvPr>
            <p:ph idx="1"/>
          </p:nvPr>
        </p:nvSpPr>
        <p:spPr/>
        <p:txBody>
          <a:bodyPr/>
          <a:lstStyle/>
          <a:p>
            <a:endParaRPr lang="tr-TR"/>
          </a:p>
        </p:txBody>
      </p:sp>
      <p:pic>
        <p:nvPicPr>
          <p:cNvPr id="4" name="Picture 4" descr="C:\Users\pc\Desktop\Fight Club\55.jpg">
            <a:extLst>
              <a:ext uri="{FF2B5EF4-FFF2-40B4-BE49-F238E27FC236}">
                <a16:creationId xmlns="" xmlns:a16="http://schemas.microsoft.com/office/drawing/2014/main" id="{CA6C8B8F-665D-4E8C-A6AE-9D9794923F24}"/>
              </a:ext>
            </a:extLst>
          </p:cNvPr>
          <p:cNvPicPr>
            <a:picLocks noChangeAspect="1" noChangeArrowheads="1"/>
          </p:cNvPicPr>
          <p:nvPr/>
        </p:nvPicPr>
        <p:blipFill>
          <a:blip r:embed="rId2" cstate="print"/>
          <a:srcRect t="42540" b="36571"/>
          <a:stretch>
            <a:fillRect/>
          </a:stretch>
        </p:blipFill>
        <p:spPr bwMode="auto">
          <a:xfrm>
            <a:off x="2185613" y="341600"/>
            <a:ext cx="7581559" cy="1968511"/>
          </a:xfrm>
          <a:prstGeom prst="rect">
            <a:avLst/>
          </a:prstGeom>
          <a:noFill/>
        </p:spPr>
      </p:pic>
      <p:pic>
        <p:nvPicPr>
          <p:cNvPr id="5" name="Picture 2" descr="C:\Users\pc\Desktop\Fight Club\57.jpg">
            <a:extLst>
              <a:ext uri="{FF2B5EF4-FFF2-40B4-BE49-F238E27FC236}">
                <a16:creationId xmlns="" xmlns:a16="http://schemas.microsoft.com/office/drawing/2014/main" id="{FE329F30-DA67-4585-8260-7A597342FEAA}"/>
              </a:ext>
            </a:extLst>
          </p:cNvPr>
          <p:cNvPicPr>
            <a:picLocks noChangeAspect="1" noChangeArrowheads="1"/>
          </p:cNvPicPr>
          <p:nvPr/>
        </p:nvPicPr>
        <p:blipFill>
          <a:blip r:embed="rId3" cstate="print"/>
          <a:srcRect t="42042" b="36571"/>
          <a:stretch>
            <a:fillRect/>
          </a:stretch>
        </p:blipFill>
        <p:spPr bwMode="auto">
          <a:xfrm>
            <a:off x="2185613" y="2510368"/>
            <a:ext cx="7581559" cy="2128157"/>
          </a:xfrm>
          <a:prstGeom prst="rect">
            <a:avLst/>
          </a:prstGeom>
          <a:noFill/>
        </p:spPr>
      </p:pic>
      <p:pic>
        <p:nvPicPr>
          <p:cNvPr id="6" name="Picture 3" descr="C:\Users\pc\Desktop\Fight Club\56.jpg">
            <a:extLst>
              <a:ext uri="{FF2B5EF4-FFF2-40B4-BE49-F238E27FC236}">
                <a16:creationId xmlns="" xmlns:a16="http://schemas.microsoft.com/office/drawing/2014/main" id="{7CA4779B-FCDD-43E8-BEE7-D4F290E55734}"/>
              </a:ext>
            </a:extLst>
          </p:cNvPr>
          <p:cNvPicPr>
            <a:picLocks noChangeAspect="1" noChangeArrowheads="1"/>
          </p:cNvPicPr>
          <p:nvPr/>
        </p:nvPicPr>
        <p:blipFill>
          <a:blip r:embed="rId4" cstate="print"/>
          <a:srcRect t="42540" b="36571"/>
          <a:stretch>
            <a:fillRect/>
          </a:stretch>
        </p:blipFill>
        <p:spPr bwMode="auto">
          <a:xfrm>
            <a:off x="2185613" y="4838782"/>
            <a:ext cx="7581559" cy="1862137"/>
          </a:xfrm>
          <a:prstGeom prst="rect">
            <a:avLst/>
          </a:prstGeom>
          <a:noFill/>
        </p:spPr>
      </p:pic>
    </p:spTree>
    <p:extLst>
      <p:ext uri="{BB962C8B-B14F-4D97-AF65-F5344CB8AC3E}">
        <p14:creationId xmlns:p14="http://schemas.microsoft.com/office/powerpoint/2010/main" val="139824712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D5680F7-37DE-440C-86B8-991C6AD0D77E}"/>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17575211-D3F9-402C-BE92-D1B9620F0801}"/>
              </a:ext>
            </a:extLst>
          </p:cNvPr>
          <p:cNvSpPr>
            <a:spLocks noGrp="1"/>
          </p:cNvSpPr>
          <p:nvPr>
            <p:ph idx="1"/>
          </p:nvPr>
        </p:nvSpPr>
        <p:spPr>
          <a:xfrm>
            <a:off x="1371599" y="3507904"/>
            <a:ext cx="9854119" cy="2359495"/>
          </a:xfrm>
        </p:spPr>
        <p:txBody>
          <a:bodyPr/>
          <a:lstStyle/>
          <a:p>
            <a:r>
              <a:rPr lang="tr-TR" dirty="0"/>
              <a:t>Var </a:t>
            </a:r>
            <a:r>
              <a:rPr lang="tr-TR" dirty="0" err="1"/>
              <a:t>oluşsal</a:t>
            </a:r>
            <a:r>
              <a:rPr lang="tr-TR" dirty="0"/>
              <a:t> bir konuya değinilir. İnsan sürekli olarak bir oluş halindedir. İnsan doğar büyür ve ölür. Asıl önemli olan geriye dönüp baktığımızda hayatımıza kattığımız bize ait olan şeylerdir. Bir başkasının kattığı veya dayatmış olduğu şeyler değildir.  </a:t>
            </a:r>
          </a:p>
          <a:p>
            <a:endParaRPr lang="tr-TR" dirty="0"/>
          </a:p>
        </p:txBody>
      </p:sp>
      <p:pic>
        <p:nvPicPr>
          <p:cNvPr id="5" name="Picture 2" descr="C:\Users\pc\Desktop\Fight Club\59.jpg">
            <a:extLst>
              <a:ext uri="{FF2B5EF4-FFF2-40B4-BE49-F238E27FC236}">
                <a16:creationId xmlns="" xmlns:a16="http://schemas.microsoft.com/office/drawing/2014/main" id="{00EB2901-9948-42A8-B220-0D91FF142C49}"/>
              </a:ext>
            </a:extLst>
          </p:cNvPr>
          <p:cNvPicPr>
            <a:picLocks noChangeAspect="1" noChangeArrowheads="1"/>
          </p:cNvPicPr>
          <p:nvPr/>
        </p:nvPicPr>
        <p:blipFill>
          <a:blip r:embed="rId2" cstate="print"/>
          <a:srcRect t="42570" b="36705"/>
          <a:stretch>
            <a:fillRect/>
          </a:stretch>
        </p:blipFill>
        <p:spPr bwMode="auto">
          <a:xfrm>
            <a:off x="1919536" y="685800"/>
            <a:ext cx="8352928" cy="2664296"/>
          </a:xfrm>
          <a:prstGeom prst="rect">
            <a:avLst/>
          </a:prstGeom>
          <a:ln>
            <a:noFill/>
          </a:ln>
          <a:effectLst>
            <a:softEdge rad="112500"/>
          </a:effectLst>
        </p:spPr>
      </p:pic>
    </p:spTree>
    <p:extLst>
      <p:ext uri="{BB962C8B-B14F-4D97-AF65-F5344CB8AC3E}">
        <p14:creationId xmlns:p14="http://schemas.microsoft.com/office/powerpoint/2010/main" val="874574836"/>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C935795-87CF-4CDC-B027-9B9480DD3094}"/>
              </a:ext>
            </a:extLst>
          </p:cNvPr>
          <p:cNvSpPr>
            <a:spLocks noGrp="1"/>
          </p:cNvSpPr>
          <p:nvPr>
            <p:ph type="title"/>
          </p:nvPr>
        </p:nvSpPr>
        <p:spPr/>
        <p:txBody>
          <a:bodyPr>
            <a:normAutofit/>
          </a:bodyPr>
          <a:lstStyle/>
          <a:p>
            <a:endParaRPr lang="tr-TR" dirty="0"/>
          </a:p>
        </p:txBody>
      </p:sp>
      <p:sp>
        <p:nvSpPr>
          <p:cNvPr id="3" name="İçerik Yer Tutucusu 2">
            <a:extLst>
              <a:ext uri="{FF2B5EF4-FFF2-40B4-BE49-F238E27FC236}">
                <a16:creationId xmlns="" xmlns:a16="http://schemas.microsoft.com/office/drawing/2014/main" id="{86E98FBF-9C34-4B38-9058-8CAEAE5D670A}"/>
              </a:ext>
            </a:extLst>
          </p:cNvPr>
          <p:cNvSpPr>
            <a:spLocks noGrp="1"/>
          </p:cNvSpPr>
          <p:nvPr>
            <p:ph idx="1"/>
          </p:nvPr>
        </p:nvSpPr>
        <p:spPr>
          <a:xfrm>
            <a:off x="1371600" y="3234790"/>
            <a:ext cx="9695468" cy="2632609"/>
          </a:xfrm>
        </p:spPr>
        <p:txBody>
          <a:bodyPr/>
          <a:lstStyle/>
          <a:p>
            <a:r>
              <a:rPr lang="tr-TR" dirty="0"/>
              <a:t>JACK İÇİNDE TAŞIDIĞI; TYLER DURDEN İLE YÜZLEŞMEYE BAŞLIYOR… İÇİNDEKİ JACK ASLINDA ONU ÖZGÜR BIRAKMIŞTIR.</a:t>
            </a:r>
          </a:p>
        </p:txBody>
      </p:sp>
      <p:pic>
        <p:nvPicPr>
          <p:cNvPr id="4" name="Picture 2" descr="C:\Users\pc\Desktop\Fight Club\KENDİYLE YÜZLEŞİYOR\58.jpg">
            <a:extLst>
              <a:ext uri="{FF2B5EF4-FFF2-40B4-BE49-F238E27FC236}">
                <a16:creationId xmlns="" xmlns:a16="http://schemas.microsoft.com/office/drawing/2014/main" id="{600B7B13-1537-4A4B-A672-42E4ED87030A}"/>
              </a:ext>
            </a:extLst>
          </p:cNvPr>
          <p:cNvPicPr>
            <a:picLocks noChangeAspect="1" noChangeArrowheads="1"/>
          </p:cNvPicPr>
          <p:nvPr/>
        </p:nvPicPr>
        <p:blipFill>
          <a:blip r:embed="rId2" cstate="print"/>
          <a:srcRect t="41352" b="35275"/>
          <a:stretch>
            <a:fillRect/>
          </a:stretch>
        </p:blipFill>
        <p:spPr bwMode="auto">
          <a:xfrm>
            <a:off x="1371600" y="537543"/>
            <a:ext cx="9601200" cy="2548991"/>
          </a:xfrm>
          <a:prstGeom prst="rect">
            <a:avLst/>
          </a:prstGeom>
          <a:ln>
            <a:noFill/>
          </a:ln>
          <a:effectLst>
            <a:softEdge rad="112500"/>
          </a:effectLst>
        </p:spPr>
      </p:pic>
    </p:spTree>
    <p:extLst>
      <p:ext uri="{BB962C8B-B14F-4D97-AF65-F5344CB8AC3E}">
        <p14:creationId xmlns:p14="http://schemas.microsoft.com/office/powerpoint/2010/main" val="4255399184"/>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247097B-0A51-4676-8705-0A766D9CDF7A}"/>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7D4C43EB-650A-494C-AA71-1EA0547731C6}"/>
              </a:ext>
            </a:extLst>
          </p:cNvPr>
          <p:cNvSpPr>
            <a:spLocks noGrp="1"/>
          </p:cNvSpPr>
          <p:nvPr>
            <p:ph idx="1"/>
          </p:nvPr>
        </p:nvSpPr>
        <p:spPr/>
        <p:txBody>
          <a:bodyPr/>
          <a:lstStyle/>
          <a:p>
            <a:endParaRPr lang="tr-TR"/>
          </a:p>
        </p:txBody>
      </p:sp>
      <p:pic>
        <p:nvPicPr>
          <p:cNvPr id="4" name="Picture 3" descr="C:\Users\pc\Desktop\Fight Club\KENDİYLE YÜZLEŞİYOR\61.jpg">
            <a:extLst>
              <a:ext uri="{FF2B5EF4-FFF2-40B4-BE49-F238E27FC236}">
                <a16:creationId xmlns="" xmlns:a16="http://schemas.microsoft.com/office/drawing/2014/main" id="{23845136-3B5B-4621-8C1C-F973D4EA6510}"/>
              </a:ext>
            </a:extLst>
          </p:cNvPr>
          <p:cNvPicPr>
            <a:picLocks noChangeAspect="1" noChangeArrowheads="1"/>
          </p:cNvPicPr>
          <p:nvPr/>
        </p:nvPicPr>
        <p:blipFill>
          <a:blip r:embed="rId2" cstate="print"/>
          <a:srcRect t="42042" b="36571"/>
          <a:stretch>
            <a:fillRect/>
          </a:stretch>
        </p:blipFill>
        <p:spPr bwMode="auto">
          <a:xfrm>
            <a:off x="1492250" y="142156"/>
            <a:ext cx="9328150" cy="1485900"/>
          </a:xfrm>
          <a:prstGeom prst="rect">
            <a:avLst/>
          </a:prstGeom>
          <a:noFill/>
        </p:spPr>
      </p:pic>
      <p:pic>
        <p:nvPicPr>
          <p:cNvPr id="5" name="Picture 5" descr="C:\Users\pc\Desktop\Fight Club\KENDİYLE YÜZLEŞİYOR\63.jpg">
            <a:extLst>
              <a:ext uri="{FF2B5EF4-FFF2-40B4-BE49-F238E27FC236}">
                <a16:creationId xmlns="" xmlns:a16="http://schemas.microsoft.com/office/drawing/2014/main" id="{9FA1972C-F7E6-4CB4-9654-DE0B8991DBAB}"/>
              </a:ext>
            </a:extLst>
          </p:cNvPr>
          <p:cNvPicPr>
            <a:picLocks noChangeAspect="1" noChangeArrowheads="1"/>
          </p:cNvPicPr>
          <p:nvPr/>
        </p:nvPicPr>
        <p:blipFill>
          <a:blip r:embed="rId3" cstate="print"/>
          <a:srcRect t="41600" b="36350"/>
          <a:stretch>
            <a:fillRect/>
          </a:stretch>
        </p:blipFill>
        <p:spPr bwMode="auto">
          <a:xfrm>
            <a:off x="1492249" y="1733228"/>
            <a:ext cx="9328149" cy="1485900"/>
          </a:xfrm>
          <a:prstGeom prst="rect">
            <a:avLst/>
          </a:prstGeom>
          <a:noFill/>
        </p:spPr>
      </p:pic>
      <p:pic>
        <p:nvPicPr>
          <p:cNvPr id="6" name="Picture 6" descr="C:\Users\pc\Desktop\Fight Club\KENDİYLE YÜZLEŞİYOR\65.jpg">
            <a:extLst>
              <a:ext uri="{FF2B5EF4-FFF2-40B4-BE49-F238E27FC236}">
                <a16:creationId xmlns="" xmlns:a16="http://schemas.microsoft.com/office/drawing/2014/main" id="{067336CB-4812-46D1-B45B-1F1CEB1391BD}"/>
              </a:ext>
            </a:extLst>
          </p:cNvPr>
          <p:cNvPicPr>
            <a:picLocks noChangeAspect="1" noChangeArrowheads="1"/>
          </p:cNvPicPr>
          <p:nvPr/>
        </p:nvPicPr>
        <p:blipFill>
          <a:blip r:embed="rId4" cstate="print"/>
          <a:srcRect t="41600" b="36350"/>
          <a:stretch>
            <a:fillRect/>
          </a:stretch>
        </p:blipFill>
        <p:spPr bwMode="auto">
          <a:xfrm>
            <a:off x="1492248" y="3324300"/>
            <a:ext cx="9328149" cy="1472866"/>
          </a:xfrm>
          <a:prstGeom prst="rect">
            <a:avLst/>
          </a:prstGeom>
          <a:noFill/>
        </p:spPr>
      </p:pic>
      <p:pic>
        <p:nvPicPr>
          <p:cNvPr id="7" name="Picture 7" descr="C:\Users\pc\Desktop\Fight Club\KENDİYLE YÜZLEŞİYOR\64.jpg">
            <a:extLst>
              <a:ext uri="{FF2B5EF4-FFF2-40B4-BE49-F238E27FC236}">
                <a16:creationId xmlns="" xmlns:a16="http://schemas.microsoft.com/office/drawing/2014/main" id="{8BBE042E-4288-4DAB-89C3-328454FE3E29}"/>
              </a:ext>
            </a:extLst>
          </p:cNvPr>
          <p:cNvPicPr>
            <a:picLocks noChangeAspect="1" noChangeArrowheads="1"/>
          </p:cNvPicPr>
          <p:nvPr/>
        </p:nvPicPr>
        <p:blipFill>
          <a:blip r:embed="rId5" cstate="print"/>
          <a:srcRect t="41622" b="35526"/>
          <a:stretch>
            <a:fillRect/>
          </a:stretch>
        </p:blipFill>
        <p:spPr bwMode="auto">
          <a:xfrm>
            <a:off x="1492248" y="4925118"/>
            <a:ext cx="9328148" cy="1636517"/>
          </a:xfrm>
          <a:prstGeom prst="rect">
            <a:avLst/>
          </a:prstGeom>
          <a:noFill/>
        </p:spPr>
      </p:pic>
    </p:spTree>
    <p:extLst>
      <p:ext uri="{BB962C8B-B14F-4D97-AF65-F5344CB8AC3E}">
        <p14:creationId xmlns:p14="http://schemas.microsoft.com/office/powerpoint/2010/main" val="324753820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0DBD793-E259-459C-A83A-C8971551E6B1}"/>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81184313-74D2-46A0-A657-9C1E559B5AC6}"/>
              </a:ext>
            </a:extLst>
          </p:cNvPr>
          <p:cNvSpPr>
            <a:spLocks noGrp="1"/>
          </p:cNvSpPr>
          <p:nvPr>
            <p:ph idx="1"/>
          </p:nvPr>
        </p:nvSpPr>
        <p:spPr/>
        <p:txBody>
          <a:bodyPr/>
          <a:lstStyle/>
          <a:p>
            <a:endParaRPr lang="tr-TR"/>
          </a:p>
        </p:txBody>
      </p:sp>
      <p:pic>
        <p:nvPicPr>
          <p:cNvPr id="4" name="Picture 2">
            <a:extLst>
              <a:ext uri="{FF2B5EF4-FFF2-40B4-BE49-F238E27FC236}">
                <a16:creationId xmlns="" xmlns:a16="http://schemas.microsoft.com/office/drawing/2014/main" id="{8DFEBC73-E5C8-44A9-9653-E64366E60AE8}"/>
              </a:ext>
            </a:extLst>
          </p:cNvPr>
          <p:cNvPicPr>
            <a:picLocks noChangeAspect="1" noChangeArrowheads="1"/>
          </p:cNvPicPr>
          <p:nvPr/>
        </p:nvPicPr>
        <p:blipFill>
          <a:blip r:embed="rId2" cstate="print"/>
          <a:srcRect l="511" t="41589" b="36527"/>
          <a:stretch>
            <a:fillRect/>
          </a:stretch>
        </p:blipFill>
        <p:spPr bwMode="auto">
          <a:xfrm>
            <a:off x="2206557" y="0"/>
            <a:ext cx="7778885" cy="2176691"/>
          </a:xfrm>
          <a:prstGeom prst="rect">
            <a:avLst/>
          </a:prstGeom>
          <a:ln>
            <a:noFill/>
          </a:ln>
          <a:effectLst>
            <a:softEdge rad="112500"/>
          </a:effectLst>
        </p:spPr>
      </p:pic>
      <p:pic>
        <p:nvPicPr>
          <p:cNvPr id="5" name="Picture 3">
            <a:extLst>
              <a:ext uri="{FF2B5EF4-FFF2-40B4-BE49-F238E27FC236}">
                <a16:creationId xmlns="" xmlns:a16="http://schemas.microsoft.com/office/drawing/2014/main" id="{25B772D5-ACCF-41BD-97D8-FDA182FEBCE3}"/>
              </a:ext>
            </a:extLst>
          </p:cNvPr>
          <p:cNvPicPr>
            <a:picLocks noChangeAspect="1" noChangeArrowheads="1"/>
          </p:cNvPicPr>
          <p:nvPr/>
        </p:nvPicPr>
        <p:blipFill>
          <a:blip r:embed="rId3" cstate="print"/>
          <a:srcRect l="511" t="41589" b="36527"/>
          <a:stretch>
            <a:fillRect/>
          </a:stretch>
        </p:blipFill>
        <p:spPr bwMode="auto">
          <a:xfrm>
            <a:off x="2193726" y="2095624"/>
            <a:ext cx="7804546" cy="2279204"/>
          </a:xfrm>
          <a:prstGeom prst="rect">
            <a:avLst/>
          </a:prstGeom>
          <a:ln>
            <a:noFill/>
          </a:ln>
          <a:effectLst>
            <a:softEdge rad="112500"/>
          </a:effectLst>
        </p:spPr>
      </p:pic>
      <p:pic>
        <p:nvPicPr>
          <p:cNvPr id="6" name="Picture 4">
            <a:extLst>
              <a:ext uri="{FF2B5EF4-FFF2-40B4-BE49-F238E27FC236}">
                <a16:creationId xmlns="" xmlns:a16="http://schemas.microsoft.com/office/drawing/2014/main" id="{3CF3BD76-518F-42F2-A481-0CA9FBD500CA}"/>
              </a:ext>
            </a:extLst>
          </p:cNvPr>
          <p:cNvPicPr>
            <a:picLocks noChangeAspect="1" noChangeArrowheads="1"/>
          </p:cNvPicPr>
          <p:nvPr/>
        </p:nvPicPr>
        <p:blipFill>
          <a:blip r:embed="rId4" cstate="print"/>
          <a:srcRect t="42087" b="36527"/>
          <a:stretch>
            <a:fillRect/>
          </a:stretch>
        </p:blipFill>
        <p:spPr bwMode="auto">
          <a:xfrm>
            <a:off x="2235069" y="4257570"/>
            <a:ext cx="7741504" cy="2123775"/>
          </a:xfrm>
          <a:prstGeom prst="rect">
            <a:avLst/>
          </a:prstGeom>
          <a:ln>
            <a:noFill/>
          </a:ln>
          <a:effectLst>
            <a:softEdge rad="112500"/>
          </a:effectLst>
        </p:spPr>
      </p:pic>
    </p:spTree>
    <p:extLst>
      <p:ext uri="{BB962C8B-B14F-4D97-AF65-F5344CB8AC3E}">
        <p14:creationId xmlns:p14="http://schemas.microsoft.com/office/powerpoint/2010/main" val="133846023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D562E15-C8C5-4A0F-82C4-1A7BC1ABD87F}"/>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2655C4E9-4A6F-444D-A041-B5FD62E1B7C5}"/>
              </a:ext>
            </a:extLst>
          </p:cNvPr>
          <p:cNvSpPr>
            <a:spLocks noGrp="1"/>
          </p:cNvSpPr>
          <p:nvPr>
            <p:ph idx="1"/>
          </p:nvPr>
        </p:nvSpPr>
        <p:spPr/>
        <p:txBody>
          <a:bodyPr/>
          <a:lstStyle/>
          <a:p>
            <a:r>
              <a:rPr lang="tr-TR" dirty="0"/>
              <a:t>Tyler, film boyunca </a:t>
            </a:r>
            <a:r>
              <a:rPr lang="tr-TR" dirty="0" err="1"/>
              <a:t>Jack’den</a:t>
            </a:r>
            <a:r>
              <a:rPr lang="tr-TR" dirty="0"/>
              <a:t> başka bir insan gibi gözükse de aslında </a:t>
            </a:r>
            <a:r>
              <a:rPr lang="tr-TR" dirty="0" err="1"/>
              <a:t>Jack’in</a:t>
            </a:r>
            <a:r>
              <a:rPr lang="tr-TR" dirty="0"/>
              <a:t> ruhunda yaratmış olduğu hayalidir. Fakat uyanış haline geldiğinde yani Tyler’dan sıyrılıp kendi benliğine geri döndüğünde şaşkına döner. Önce Tyler’ın kendi yaratmış olduğu cesur ve özgür adam olduğundan habersizdir. Olayı anlamaya çalışır. Aslında öylesine kendi içine dönük yaşamıştır ki; dışındaki hayata geri döndüğünde hayatına anlam veremez. Bu kadar cesaretli bu kadar özgür bir adam olduğuna kendi dahi inanamaz. Ama o bu yönüyle yalnızca kendine değil bir çok insana yön göstermiş ve ilham kaynağı olmuştur.</a:t>
            </a:r>
          </a:p>
        </p:txBody>
      </p:sp>
    </p:spTree>
    <p:extLst>
      <p:ext uri="{BB962C8B-B14F-4D97-AF65-F5344CB8AC3E}">
        <p14:creationId xmlns:p14="http://schemas.microsoft.com/office/powerpoint/2010/main" val="237422889"/>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A101AC5-4EB2-4C98-8DD0-18EC1D8B2872}"/>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4ECA58B6-6A34-433B-BF46-0A29F75116DA}"/>
              </a:ext>
            </a:extLst>
          </p:cNvPr>
          <p:cNvSpPr>
            <a:spLocks noGrp="1"/>
          </p:cNvSpPr>
          <p:nvPr>
            <p:ph idx="1"/>
          </p:nvPr>
        </p:nvSpPr>
        <p:spPr/>
        <p:txBody>
          <a:bodyPr/>
          <a:lstStyle/>
          <a:p>
            <a:r>
              <a:rPr lang="tr-TR" dirty="0"/>
              <a:t>JACK, TYLER’I ARAMAYA KOYULDU… </a:t>
            </a:r>
          </a:p>
          <a:p>
            <a:r>
              <a:rPr lang="tr-TR" dirty="0"/>
              <a:t>FAKAT BİLİYORDU Kİ TYLER İÇİNDE SAKLI OLAN HAYALİNDEKİ CESUR ADAMDI.</a:t>
            </a:r>
          </a:p>
        </p:txBody>
      </p:sp>
    </p:spTree>
    <p:extLst>
      <p:ext uri="{BB962C8B-B14F-4D97-AF65-F5344CB8AC3E}">
        <p14:creationId xmlns:p14="http://schemas.microsoft.com/office/powerpoint/2010/main" val="4113358721"/>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897D6D4-274A-45F5-ACC9-F524A4A99F02}"/>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5E0CCCEF-69AE-4E91-8DA4-5547D2E1F2A2}"/>
              </a:ext>
            </a:extLst>
          </p:cNvPr>
          <p:cNvSpPr>
            <a:spLocks noGrp="1"/>
          </p:cNvSpPr>
          <p:nvPr>
            <p:ph idx="1"/>
          </p:nvPr>
        </p:nvSpPr>
        <p:spPr/>
        <p:txBody>
          <a:bodyPr/>
          <a:lstStyle/>
          <a:p>
            <a:endParaRPr lang="tr-TR"/>
          </a:p>
        </p:txBody>
      </p:sp>
      <p:pic>
        <p:nvPicPr>
          <p:cNvPr id="4" name="Picture 2" descr="C:\Users\pc\Desktop\Fight Club\KENDİYLE YÜZLEŞİYOR\67.jpg">
            <a:extLst>
              <a:ext uri="{FF2B5EF4-FFF2-40B4-BE49-F238E27FC236}">
                <a16:creationId xmlns="" xmlns:a16="http://schemas.microsoft.com/office/drawing/2014/main" id="{7871A5A2-1920-4E45-A248-F83C84C046D5}"/>
              </a:ext>
            </a:extLst>
          </p:cNvPr>
          <p:cNvPicPr>
            <a:picLocks noChangeAspect="1" noChangeArrowheads="1"/>
          </p:cNvPicPr>
          <p:nvPr/>
        </p:nvPicPr>
        <p:blipFill>
          <a:blip r:embed="rId2" cstate="print"/>
          <a:srcRect t="42042" b="37069"/>
          <a:stretch>
            <a:fillRect/>
          </a:stretch>
        </p:blipFill>
        <p:spPr bwMode="auto">
          <a:xfrm>
            <a:off x="2017159" y="404124"/>
            <a:ext cx="8955641" cy="2258379"/>
          </a:xfrm>
          <a:prstGeom prst="rect">
            <a:avLst/>
          </a:prstGeom>
          <a:noFill/>
        </p:spPr>
      </p:pic>
      <p:pic>
        <p:nvPicPr>
          <p:cNvPr id="5" name="Picture 3" descr="C:\Users\pc\Desktop\Fight Club\KENDİYLE YÜZLEŞİYOR\68.jpg">
            <a:extLst>
              <a:ext uri="{FF2B5EF4-FFF2-40B4-BE49-F238E27FC236}">
                <a16:creationId xmlns="" xmlns:a16="http://schemas.microsoft.com/office/drawing/2014/main" id="{9FF54966-10BD-40CC-8538-4031B1017F0F}"/>
              </a:ext>
            </a:extLst>
          </p:cNvPr>
          <p:cNvPicPr>
            <a:picLocks noChangeAspect="1" noChangeArrowheads="1"/>
          </p:cNvPicPr>
          <p:nvPr/>
        </p:nvPicPr>
        <p:blipFill>
          <a:blip r:embed="rId3" cstate="print"/>
          <a:srcRect t="42650" b="36350"/>
          <a:stretch>
            <a:fillRect/>
          </a:stretch>
        </p:blipFill>
        <p:spPr bwMode="auto">
          <a:xfrm>
            <a:off x="2031739" y="2816931"/>
            <a:ext cx="8972961" cy="1560515"/>
          </a:xfrm>
          <a:prstGeom prst="rect">
            <a:avLst/>
          </a:prstGeom>
          <a:noFill/>
        </p:spPr>
      </p:pic>
      <p:pic>
        <p:nvPicPr>
          <p:cNvPr id="6" name="Picture 4" descr="C:\Users\pc\Desktop\Fight Club\KENDİYLE YÜZLEŞİYOR\69.jpg">
            <a:extLst>
              <a:ext uri="{FF2B5EF4-FFF2-40B4-BE49-F238E27FC236}">
                <a16:creationId xmlns="" xmlns:a16="http://schemas.microsoft.com/office/drawing/2014/main" id="{98A160E4-8D24-4B97-A264-EF7AF2FE8A11}"/>
              </a:ext>
            </a:extLst>
          </p:cNvPr>
          <p:cNvPicPr>
            <a:picLocks noChangeAspect="1" noChangeArrowheads="1"/>
          </p:cNvPicPr>
          <p:nvPr/>
        </p:nvPicPr>
        <p:blipFill>
          <a:blip r:embed="rId4" cstate="print"/>
          <a:srcRect t="41600" b="36350"/>
          <a:stretch>
            <a:fillRect/>
          </a:stretch>
        </p:blipFill>
        <p:spPr bwMode="auto">
          <a:xfrm>
            <a:off x="2022996" y="4538954"/>
            <a:ext cx="8981704" cy="1633246"/>
          </a:xfrm>
          <a:prstGeom prst="rect">
            <a:avLst/>
          </a:prstGeom>
          <a:noFill/>
        </p:spPr>
      </p:pic>
    </p:spTree>
    <p:extLst>
      <p:ext uri="{BB962C8B-B14F-4D97-AF65-F5344CB8AC3E}">
        <p14:creationId xmlns:p14="http://schemas.microsoft.com/office/powerpoint/2010/main" val="1087655074"/>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3A2D18D-6F9F-42D0-BD47-9AF1C1943AB8}"/>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9EA1A043-EBDB-443D-B469-61E521FF0E86}"/>
              </a:ext>
            </a:extLst>
          </p:cNvPr>
          <p:cNvSpPr>
            <a:spLocks noGrp="1"/>
          </p:cNvSpPr>
          <p:nvPr>
            <p:ph idx="1"/>
          </p:nvPr>
        </p:nvSpPr>
        <p:spPr/>
        <p:txBody>
          <a:bodyPr/>
          <a:lstStyle/>
          <a:p>
            <a:endParaRPr lang="tr-TR"/>
          </a:p>
        </p:txBody>
      </p:sp>
      <p:pic>
        <p:nvPicPr>
          <p:cNvPr id="4" name="Picture 2" descr="C:\Users\pc\Desktop\Fight Club\KENDİYLE YÜZLEŞİYOR\70.jpg">
            <a:extLst>
              <a:ext uri="{FF2B5EF4-FFF2-40B4-BE49-F238E27FC236}">
                <a16:creationId xmlns="" xmlns:a16="http://schemas.microsoft.com/office/drawing/2014/main" id="{6FD92943-9D2C-42B2-8BC2-A42A4DC45F3E}"/>
              </a:ext>
            </a:extLst>
          </p:cNvPr>
          <p:cNvPicPr>
            <a:picLocks noChangeAspect="1" noChangeArrowheads="1"/>
          </p:cNvPicPr>
          <p:nvPr/>
        </p:nvPicPr>
        <p:blipFill>
          <a:blip r:embed="rId2" cstate="print"/>
          <a:srcRect t="41600" b="36350"/>
          <a:stretch>
            <a:fillRect/>
          </a:stretch>
        </p:blipFill>
        <p:spPr bwMode="auto">
          <a:xfrm>
            <a:off x="1723621" y="537195"/>
            <a:ext cx="8897157" cy="1691655"/>
          </a:xfrm>
          <a:prstGeom prst="rect">
            <a:avLst/>
          </a:prstGeom>
          <a:noFill/>
        </p:spPr>
      </p:pic>
      <p:pic>
        <p:nvPicPr>
          <p:cNvPr id="5" name="Picture 3" descr="C:\Users\pc\Desktop\Fight Club\KENDİYLE YÜZLEŞİYOR\71.jpg">
            <a:extLst>
              <a:ext uri="{FF2B5EF4-FFF2-40B4-BE49-F238E27FC236}">
                <a16:creationId xmlns="" xmlns:a16="http://schemas.microsoft.com/office/drawing/2014/main" id="{3075ADBF-72FA-4FFF-87CB-DDF44A559AB1}"/>
              </a:ext>
            </a:extLst>
          </p:cNvPr>
          <p:cNvPicPr>
            <a:picLocks noChangeAspect="1" noChangeArrowheads="1"/>
          </p:cNvPicPr>
          <p:nvPr/>
        </p:nvPicPr>
        <p:blipFill>
          <a:blip r:embed="rId3" cstate="print"/>
          <a:srcRect t="41600" b="36350"/>
          <a:stretch>
            <a:fillRect/>
          </a:stretch>
        </p:blipFill>
        <p:spPr bwMode="auto">
          <a:xfrm>
            <a:off x="1723621" y="2402081"/>
            <a:ext cx="8897157" cy="1683246"/>
          </a:xfrm>
          <a:prstGeom prst="rect">
            <a:avLst/>
          </a:prstGeom>
          <a:noFill/>
        </p:spPr>
      </p:pic>
      <p:pic>
        <p:nvPicPr>
          <p:cNvPr id="6" name="Picture 4" descr="C:\Users\pc\Desktop\Fight Club\KENDİYLE YÜZLEŞİYOR\72.jpg">
            <a:extLst>
              <a:ext uri="{FF2B5EF4-FFF2-40B4-BE49-F238E27FC236}">
                <a16:creationId xmlns="" xmlns:a16="http://schemas.microsoft.com/office/drawing/2014/main" id="{778070B2-79D6-48F5-BC28-F2916C909689}"/>
              </a:ext>
            </a:extLst>
          </p:cNvPr>
          <p:cNvPicPr>
            <a:picLocks noChangeAspect="1" noChangeArrowheads="1"/>
          </p:cNvPicPr>
          <p:nvPr/>
        </p:nvPicPr>
        <p:blipFill>
          <a:blip r:embed="rId4" cstate="print"/>
          <a:srcRect t="41600" b="36350"/>
          <a:stretch>
            <a:fillRect/>
          </a:stretch>
        </p:blipFill>
        <p:spPr bwMode="auto">
          <a:xfrm>
            <a:off x="1723621" y="4241304"/>
            <a:ext cx="8897157" cy="1683246"/>
          </a:xfrm>
          <a:prstGeom prst="rect">
            <a:avLst/>
          </a:prstGeom>
          <a:noFill/>
        </p:spPr>
      </p:pic>
    </p:spTree>
    <p:extLst>
      <p:ext uri="{BB962C8B-B14F-4D97-AF65-F5344CB8AC3E}">
        <p14:creationId xmlns:p14="http://schemas.microsoft.com/office/powerpoint/2010/main" val="3628933149"/>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5D8066E-BB82-47A0-B308-5CA2E39EB465}"/>
              </a:ext>
            </a:extLst>
          </p:cNvPr>
          <p:cNvSpPr>
            <a:spLocks noGrp="1"/>
          </p:cNvSpPr>
          <p:nvPr>
            <p:ph type="title"/>
          </p:nvPr>
        </p:nvSpPr>
        <p:spPr>
          <a:xfrm>
            <a:off x="1371600" y="685800"/>
            <a:ext cx="9601200" cy="1485900"/>
          </a:xfrm>
        </p:spPr>
        <p:txBody>
          <a:bodyPr/>
          <a:lstStyle/>
          <a:p>
            <a:endParaRPr lang="tr-TR"/>
          </a:p>
        </p:txBody>
      </p:sp>
      <p:sp>
        <p:nvSpPr>
          <p:cNvPr id="3" name="İçerik Yer Tutucusu 2">
            <a:extLst>
              <a:ext uri="{FF2B5EF4-FFF2-40B4-BE49-F238E27FC236}">
                <a16:creationId xmlns="" xmlns:a16="http://schemas.microsoft.com/office/drawing/2014/main" id="{4B6FE976-4382-4E27-A1B3-9E359E3C6B16}"/>
              </a:ext>
            </a:extLst>
          </p:cNvPr>
          <p:cNvSpPr>
            <a:spLocks noGrp="1"/>
          </p:cNvSpPr>
          <p:nvPr>
            <p:ph idx="1"/>
          </p:nvPr>
        </p:nvSpPr>
        <p:spPr>
          <a:xfrm>
            <a:off x="1371600" y="2286000"/>
            <a:ext cx="9601200" cy="3581400"/>
          </a:xfrm>
        </p:spPr>
        <p:txBody>
          <a:bodyPr/>
          <a:lstStyle/>
          <a:p>
            <a:endParaRPr lang="tr-TR"/>
          </a:p>
        </p:txBody>
      </p:sp>
      <p:pic>
        <p:nvPicPr>
          <p:cNvPr id="7" name="Picture 2" descr="C:\Users\pc\Desktop\Fight Club\KENDİYLE YÜZLEŞİYOR\74.jpg">
            <a:extLst>
              <a:ext uri="{FF2B5EF4-FFF2-40B4-BE49-F238E27FC236}">
                <a16:creationId xmlns="" xmlns:a16="http://schemas.microsoft.com/office/drawing/2014/main" id="{7776A060-67CA-489D-83C0-0E0CDDE4927C}"/>
              </a:ext>
            </a:extLst>
          </p:cNvPr>
          <p:cNvPicPr>
            <a:picLocks noChangeAspect="1" noChangeArrowheads="1"/>
          </p:cNvPicPr>
          <p:nvPr/>
        </p:nvPicPr>
        <p:blipFill>
          <a:blip r:embed="rId2" cstate="print"/>
          <a:srcRect t="41600" b="36350"/>
          <a:stretch>
            <a:fillRect/>
          </a:stretch>
        </p:blipFill>
        <p:spPr bwMode="auto">
          <a:xfrm>
            <a:off x="1604780" y="685800"/>
            <a:ext cx="9124885" cy="1710916"/>
          </a:xfrm>
          <a:prstGeom prst="rect">
            <a:avLst/>
          </a:prstGeom>
          <a:noFill/>
        </p:spPr>
      </p:pic>
      <p:pic>
        <p:nvPicPr>
          <p:cNvPr id="8" name="Picture 3" descr="C:\Users\pc\Desktop\Fight Club\KENDİYLE YÜZLEŞİYOR\75.jpg">
            <a:extLst>
              <a:ext uri="{FF2B5EF4-FFF2-40B4-BE49-F238E27FC236}">
                <a16:creationId xmlns="" xmlns:a16="http://schemas.microsoft.com/office/drawing/2014/main" id="{DF39FD01-52C1-47FE-AEC0-391575283CEF}"/>
              </a:ext>
            </a:extLst>
          </p:cNvPr>
          <p:cNvPicPr>
            <a:picLocks noChangeAspect="1" noChangeArrowheads="1"/>
          </p:cNvPicPr>
          <p:nvPr/>
        </p:nvPicPr>
        <p:blipFill>
          <a:blip r:embed="rId3" cstate="print"/>
          <a:srcRect t="41600" b="36350"/>
          <a:stretch>
            <a:fillRect/>
          </a:stretch>
        </p:blipFill>
        <p:spPr bwMode="auto">
          <a:xfrm>
            <a:off x="1604780" y="2486000"/>
            <a:ext cx="9124885" cy="1710916"/>
          </a:xfrm>
          <a:prstGeom prst="rect">
            <a:avLst/>
          </a:prstGeom>
          <a:noFill/>
        </p:spPr>
      </p:pic>
      <p:pic>
        <p:nvPicPr>
          <p:cNvPr id="9" name="Picture 4" descr="C:\Users\pc\Desktop\Fight Club\KENDİYLE YÜZLEŞİYOR\76.jpg">
            <a:extLst>
              <a:ext uri="{FF2B5EF4-FFF2-40B4-BE49-F238E27FC236}">
                <a16:creationId xmlns="" xmlns:a16="http://schemas.microsoft.com/office/drawing/2014/main" id="{DADA8300-666A-4FD1-95DC-5E736A9BDC57}"/>
              </a:ext>
            </a:extLst>
          </p:cNvPr>
          <p:cNvPicPr>
            <a:picLocks noChangeAspect="1" noChangeArrowheads="1"/>
          </p:cNvPicPr>
          <p:nvPr/>
        </p:nvPicPr>
        <p:blipFill>
          <a:blip r:embed="rId4" cstate="print"/>
          <a:srcRect t="41600" b="36350"/>
          <a:stretch>
            <a:fillRect/>
          </a:stretch>
        </p:blipFill>
        <p:spPr bwMode="auto">
          <a:xfrm>
            <a:off x="1604780" y="4286200"/>
            <a:ext cx="9124885" cy="1710916"/>
          </a:xfrm>
          <a:prstGeom prst="rect">
            <a:avLst/>
          </a:prstGeom>
          <a:noFill/>
        </p:spPr>
      </p:pic>
    </p:spTree>
    <p:extLst>
      <p:ext uri="{BB962C8B-B14F-4D97-AF65-F5344CB8AC3E}">
        <p14:creationId xmlns:p14="http://schemas.microsoft.com/office/powerpoint/2010/main" val="2024506204"/>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8352C07-43DD-4170-9D46-9C5F0C89533C}"/>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BEBEA625-63A5-4514-9FFE-2BD7AA48EE39}"/>
              </a:ext>
            </a:extLst>
          </p:cNvPr>
          <p:cNvSpPr>
            <a:spLocks noGrp="1"/>
          </p:cNvSpPr>
          <p:nvPr>
            <p:ph idx="1"/>
          </p:nvPr>
        </p:nvSpPr>
        <p:spPr/>
        <p:txBody>
          <a:bodyPr/>
          <a:lstStyle/>
          <a:p>
            <a:r>
              <a:rPr lang="tr-TR" dirty="0"/>
              <a:t>Sunumun başında da söylediğimiz gibi kişilik ve kimlik birbirinden ayrı kavramlardır. Fakat günümüzde aynı algılanır. Günümüz insanının da en büyük sorusu “Sosyal hayattaki </a:t>
            </a:r>
            <a:r>
              <a:rPr lang="tr-TR" b="1" dirty="0"/>
              <a:t>ben</a:t>
            </a:r>
            <a:r>
              <a:rPr lang="tr-TR" dirty="0"/>
              <a:t> mi benim yoksa sosyal hayattan sıyrıldığımdaki </a:t>
            </a:r>
            <a:r>
              <a:rPr lang="tr-TR" b="1" dirty="0"/>
              <a:t>ben</a:t>
            </a:r>
            <a:r>
              <a:rPr lang="tr-TR" dirty="0"/>
              <a:t> mi asıl benim?”</a:t>
            </a:r>
          </a:p>
          <a:p>
            <a:r>
              <a:rPr lang="tr-TR" dirty="0" err="1"/>
              <a:t>Jack</a:t>
            </a:r>
            <a:r>
              <a:rPr lang="tr-TR" dirty="0"/>
              <a:t> de bu ikilemi sorgulayarak asıl benliğinin arayışına girmiştir. Tyler </a:t>
            </a:r>
            <a:r>
              <a:rPr lang="tr-TR" dirty="0" err="1"/>
              <a:t>Durden</a:t>
            </a:r>
            <a:r>
              <a:rPr lang="tr-TR" dirty="0"/>
              <a:t> olan hali mi yoksa </a:t>
            </a:r>
            <a:r>
              <a:rPr lang="tr-TR" dirty="0" err="1"/>
              <a:t>Jack</a:t>
            </a:r>
            <a:r>
              <a:rPr lang="tr-TR" dirty="0"/>
              <a:t> hali mi asıl kişiliğini yansıtan insan? Aslında dışarıdan gözüken sessiz, sakin, toplumun geleneklerine boyun eğen </a:t>
            </a:r>
            <a:r>
              <a:rPr lang="tr-TR" dirty="0" err="1"/>
              <a:t>Jack</a:t>
            </a:r>
            <a:r>
              <a:rPr lang="tr-TR" dirty="0"/>
              <a:t> olarak mı yaşamak istiyor? Yoksa cesur, özgür, yaratıcı, haklarını savunan Tyler olarak mı hayatına devam etmek istiyor? </a:t>
            </a:r>
          </a:p>
          <a:p>
            <a:endParaRPr lang="tr-TR" dirty="0"/>
          </a:p>
        </p:txBody>
      </p:sp>
    </p:spTree>
    <p:extLst>
      <p:ext uri="{BB962C8B-B14F-4D97-AF65-F5344CB8AC3E}">
        <p14:creationId xmlns:p14="http://schemas.microsoft.com/office/powerpoint/2010/main" val="1604160290"/>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130871C-5C27-47D3-8A4B-803BDD7C1445}"/>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73B62E6E-5CFB-41F6-9A93-2F56887AE600}"/>
              </a:ext>
            </a:extLst>
          </p:cNvPr>
          <p:cNvSpPr>
            <a:spLocks noGrp="1"/>
          </p:cNvSpPr>
          <p:nvPr>
            <p:ph idx="1"/>
          </p:nvPr>
        </p:nvSpPr>
        <p:spPr/>
        <p:txBody>
          <a:bodyPr/>
          <a:lstStyle/>
          <a:p>
            <a:endParaRPr lang="tr-TR"/>
          </a:p>
        </p:txBody>
      </p:sp>
      <p:pic>
        <p:nvPicPr>
          <p:cNvPr id="4" name="Picture 2" descr="C:\Users\pc\Desktop\Fight Club\77.jpg">
            <a:extLst>
              <a:ext uri="{FF2B5EF4-FFF2-40B4-BE49-F238E27FC236}">
                <a16:creationId xmlns="" xmlns:a16="http://schemas.microsoft.com/office/drawing/2014/main" id="{6158ACDE-00E4-4239-AA56-59C9CE33D290}"/>
              </a:ext>
            </a:extLst>
          </p:cNvPr>
          <p:cNvPicPr>
            <a:picLocks noChangeAspect="1" noChangeArrowheads="1"/>
          </p:cNvPicPr>
          <p:nvPr/>
        </p:nvPicPr>
        <p:blipFill>
          <a:blip r:embed="rId2" cstate="print"/>
          <a:srcRect t="41600" b="36350"/>
          <a:stretch>
            <a:fillRect/>
          </a:stretch>
        </p:blipFill>
        <p:spPr bwMode="auto">
          <a:xfrm>
            <a:off x="1766054" y="49678"/>
            <a:ext cx="8875916" cy="1593811"/>
          </a:xfrm>
          <a:prstGeom prst="rect">
            <a:avLst/>
          </a:prstGeom>
          <a:noFill/>
        </p:spPr>
      </p:pic>
      <p:pic>
        <p:nvPicPr>
          <p:cNvPr id="5" name="Picture 3" descr="C:\Users\pc\Desktop\Fight Club\78.jpg">
            <a:extLst>
              <a:ext uri="{FF2B5EF4-FFF2-40B4-BE49-F238E27FC236}">
                <a16:creationId xmlns="" xmlns:a16="http://schemas.microsoft.com/office/drawing/2014/main" id="{79D7538B-AA56-4FD3-8069-3DEEF5690004}"/>
              </a:ext>
            </a:extLst>
          </p:cNvPr>
          <p:cNvPicPr>
            <a:picLocks noChangeAspect="1" noChangeArrowheads="1"/>
          </p:cNvPicPr>
          <p:nvPr/>
        </p:nvPicPr>
        <p:blipFill>
          <a:blip r:embed="rId3" cstate="print"/>
          <a:srcRect t="41600" b="36350"/>
          <a:stretch>
            <a:fillRect/>
          </a:stretch>
        </p:blipFill>
        <p:spPr bwMode="auto">
          <a:xfrm>
            <a:off x="1766054" y="1777870"/>
            <a:ext cx="8803908" cy="1593811"/>
          </a:xfrm>
          <a:prstGeom prst="rect">
            <a:avLst/>
          </a:prstGeom>
          <a:noFill/>
        </p:spPr>
      </p:pic>
      <p:pic>
        <p:nvPicPr>
          <p:cNvPr id="6" name="Picture 4" descr="C:\Users\pc\Desktop\Fight Club\79.jpg">
            <a:extLst>
              <a:ext uri="{FF2B5EF4-FFF2-40B4-BE49-F238E27FC236}">
                <a16:creationId xmlns="" xmlns:a16="http://schemas.microsoft.com/office/drawing/2014/main" id="{EADA26EC-FD7F-46DA-80A8-7C0C361835C6}"/>
              </a:ext>
            </a:extLst>
          </p:cNvPr>
          <p:cNvPicPr>
            <a:picLocks noChangeAspect="1" noChangeArrowheads="1"/>
          </p:cNvPicPr>
          <p:nvPr/>
        </p:nvPicPr>
        <p:blipFill>
          <a:blip r:embed="rId4" cstate="print"/>
          <a:srcRect t="41600" b="36350"/>
          <a:stretch>
            <a:fillRect/>
          </a:stretch>
        </p:blipFill>
        <p:spPr bwMode="auto">
          <a:xfrm>
            <a:off x="1766054" y="3506062"/>
            <a:ext cx="8803908" cy="1593811"/>
          </a:xfrm>
          <a:prstGeom prst="rect">
            <a:avLst/>
          </a:prstGeom>
          <a:noFill/>
        </p:spPr>
      </p:pic>
      <p:pic>
        <p:nvPicPr>
          <p:cNvPr id="7" name="Picture 5" descr="C:\Users\pc\Desktop\Fight Club\80.jpg">
            <a:extLst>
              <a:ext uri="{FF2B5EF4-FFF2-40B4-BE49-F238E27FC236}">
                <a16:creationId xmlns="" xmlns:a16="http://schemas.microsoft.com/office/drawing/2014/main" id="{E0736F10-F648-4F09-AA45-C807369DE4C9}"/>
              </a:ext>
            </a:extLst>
          </p:cNvPr>
          <p:cNvPicPr>
            <a:picLocks noChangeAspect="1" noChangeArrowheads="1"/>
          </p:cNvPicPr>
          <p:nvPr/>
        </p:nvPicPr>
        <p:blipFill>
          <a:blip r:embed="rId5" cstate="print"/>
          <a:srcRect t="41600" b="36350"/>
          <a:stretch>
            <a:fillRect/>
          </a:stretch>
        </p:blipFill>
        <p:spPr bwMode="auto">
          <a:xfrm>
            <a:off x="1766054" y="5264189"/>
            <a:ext cx="8803908" cy="1593811"/>
          </a:xfrm>
          <a:prstGeom prst="rect">
            <a:avLst/>
          </a:prstGeom>
          <a:noFill/>
        </p:spPr>
      </p:pic>
    </p:spTree>
    <p:extLst>
      <p:ext uri="{BB962C8B-B14F-4D97-AF65-F5344CB8AC3E}">
        <p14:creationId xmlns:p14="http://schemas.microsoft.com/office/powerpoint/2010/main" val="397047409"/>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85C9E4A-BA19-44DF-8FAD-A024F4E8C0C7}"/>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87E277CB-2B20-499E-9750-93B69174AC17}"/>
              </a:ext>
            </a:extLst>
          </p:cNvPr>
          <p:cNvSpPr>
            <a:spLocks noGrp="1"/>
          </p:cNvSpPr>
          <p:nvPr>
            <p:ph idx="1"/>
          </p:nvPr>
        </p:nvSpPr>
        <p:spPr/>
        <p:txBody>
          <a:bodyPr/>
          <a:lstStyle/>
          <a:p>
            <a:endParaRPr lang="tr-TR" dirty="0"/>
          </a:p>
        </p:txBody>
      </p:sp>
      <p:pic>
        <p:nvPicPr>
          <p:cNvPr id="8" name="Picture 2" descr="C:\Users\pc\Desktop\Fight Club\83.jpg">
            <a:extLst>
              <a:ext uri="{FF2B5EF4-FFF2-40B4-BE49-F238E27FC236}">
                <a16:creationId xmlns="" xmlns:a16="http://schemas.microsoft.com/office/drawing/2014/main" id="{90F44A4C-9EA6-4028-B042-04C024271B75}"/>
              </a:ext>
            </a:extLst>
          </p:cNvPr>
          <p:cNvPicPr>
            <a:picLocks noChangeAspect="1" noChangeArrowheads="1"/>
          </p:cNvPicPr>
          <p:nvPr/>
        </p:nvPicPr>
        <p:blipFill>
          <a:blip r:embed="rId2" cstate="print"/>
          <a:srcRect t="41600" b="36350"/>
          <a:stretch>
            <a:fillRect/>
          </a:stretch>
        </p:blipFill>
        <p:spPr bwMode="auto">
          <a:xfrm>
            <a:off x="2940534" y="183837"/>
            <a:ext cx="6872769" cy="1457861"/>
          </a:xfrm>
          <a:prstGeom prst="rect">
            <a:avLst/>
          </a:prstGeom>
          <a:noFill/>
        </p:spPr>
      </p:pic>
      <p:pic>
        <p:nvPicPr>
          <p:cNvPr id="9" name="Picture 3" descr="C:\Users\pc\Desktop\Fight Club\84.jpg">
            <a:extLst>
              <a:ext uri="{FF2B5EF4-FFF2-40B4-BE49-F238E27FC236}">
                <a16:creationId xmlns="" xmlns:a16="http://schemas.microsoft.com/office/drawing/2014/main" id="{28CEEDC4-B53C-4660-884D-93FE83326B50}"/>
              </a:ext>
            </a:extLst>
          </p:cNvPr>
          <p:cNvPicPr>
            <a:picLocks noChangeAspect="1" noChangeArrowheads="1"/>
          </p:cNvPicPr>
          <p:nvPr/>
        </p:nvPicPr>
        <p:blipFill>
          <a:blip r:embed="rId3" cstate="print"/>
          <a:srcRect t="41600" b="36350"/>
          <a:stretch>
            <a:fillRect/>
          </a:stretch>
        </p:blipFill>
        <p:spPr bwMode="auto">
          <a:xfrm>
            <a:off x="2940534" y="1755998"/>
            <a:ext cx="6872769" cy="1457861"/>
          </a:xfrm>
          <a:prstGeom prst="rect">
            <a:avLst/>
          </a:prstGeom>
          <a:noFill/>
        </p:spPr>
      </p:pic>
      <p:pic>
        <p:nvPicPr>
          <p:cNvPr id="10" name="Picture 4" descr="C:\Users\pc\Desktop\Fight Club\85.jpg">
            <a:extLst>
              <a:ext uri="{FF2B5EF4-FFF2-40B4-BE49-F238E27FC236}">
                <a16:creationId xmlns="" xmlns:a16="http://schemas.microsoft.com/office/drawing/2014/main" id="{910EC88E-A55D-4AC9-A041-85DEF77CB058}"/>
              </a:ext>
            </a:extLst>
          </p:cNvPr>
          <p:cNvPicPr>
            <a:picLocks noChangeAspect="1" noChangeArrowheads="1"/>
          </p:cNvPicPr>
          <p:nvPr/>
        </p:nvPicPr>
        <p:blipFill>
          <a:blip r:embed="rId4" cstate="print"/>
          <a:srcRect t="41600" b="36350"/>
          <a:stretch>
            <a:fillRect/>
          </a:stretch>
        </p:blipFill>
        <p:spPr bwMode="auto">
          <a:xfrm>
            <a:off x="2940534" y="3328159"/>
            <a:ext cx="6872771" cy="1457861"/>
          </a:xfrm>
          <a:prstGeom prst="rect">
            <a:avLst/>
          </a:prstGeom>
          <a:noFill/>
        </p:spPr>
      </p:pic>
      <p:pic>
        <p:nvPicPr>
          <p:cNvPr id="11" name="Picture 5" descr="C:\Users\pc\Desktop\Fight Club\86.jpg">
            <a:extLst>
              <a:ext uri="{FF2B5EF4-FFF2-40B4-BE49-F238E27FC236}">
                <a16:creationId xmlns="" xmlns:a16="http://schemas.microsoft.com/office/drawing/2014/main" id="{F949596F-55B4-4C77-A846-C1303709DB6A}"/>
              </a:ext>
            </a:extLst>
          </p:cNvPr>
          <p:cNvPicPr>
            <a:picLocks noChangeAspect="1" noChangeArrowheads="1"/>
          </p:cNvPicPr>
          <p:nvPr/>
        </p:nvPicPr>
        <p:blipFill>
          <a:blip r:embed="rId5" cstate="print"/>
          <a:srcRect t="41600" b="36350"/>
          <a:stretch>
            <a:fillRect/>
          </a:stretch>
        </p:blipFill>
        <p:spPr bwMode="auto">
          <a:xfrm>
            <a:off x="2940534" y="4926245"/>
            <a:ext cx="6872769" cy="12772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578719135"/>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A088B95-C88D-4402-808A-FA48D6D169EE}"/>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697A28B5-20E8-4C52-A903-F6287EAC516E}"/>
              </a:ext>
            </a:extLst>
          </p:cNvPr>
          <p:cNvSpPr>
            <a:spLocks noGrp="1"/>
          </p:cNvSpPr>
          <p:nvPr>
            <p:ph idx="1"/>
          </p:nvPr>
        </p:nvSpPr>
        <p:spPr/>
        <p:txBody>
          <a:bodyPr>
            <a:normAutofit fontScale="92500" lnSpcReduction="20000"/>
          </a:bodyPr>
          <a:lstStyle/>
          <a:p>
            <a:r>
              <a:rPr lang="tr-TR" dirty="0"/>
              <a:t>İnsana cesaret veren şey; içerisindeki arzu, haz, mutluluk, özgürlük arayışı yolunda istikrarlı bir bağ kurabilmesidir. Ruh ve beden aynı amaç doğrultusunda yaşamalıdır. Ruhu para ile herhangi bir maddi şeyle doyuramayacağımız gibi; görünür halimizin ibaret olduğu bedenimizi, ruhumuzun ihtiyaçlarına göre şekillendirmeliyiz. </a:t>
            </a:r>
          </a:p>
          <a:p>
            <a:endParaRPr lang="tr-TR" dirty="0"/>
          </a:p>
          <a:p>
            <a:r>
              <a:rPr lang="tr-TR" dirty="0"/>
              <a:t>Bu sahnede ruh ve beden ikilemindeki ruh; Tyler’dır. Her koşulda özgürlüğü savunur. Beden görevindeki ise; </a:t>
            </a:r>
            <a:r>
              <a:rPr lang="tr-TR" dirty="0" err="1"/>
              <a:t>Jack’dir</a:t>
            </a:r>
            <a:r>
              <a:rPr lang="tr-TR" dirty="0"/>
              <a:t>. Gelenekselleşmiş, kalıplaşmış dünyanın basmakalıp gerçeklerinden kaçmakta zorlanır. Bu ikilem arasında bir çatışma meydana gelir.</a:t>
            </a:r>
          </a:p>
          <a:p>
            <a:endParaRPr lang="tr-TR" dirty="0"/>
          </a:p>
          <a:p>
            <a:r>
              <a:rPr lang="tr-TR" dirty="0"/>
              <a:t>Her insanın içinde bir özgür bir tutsak, bir iyi bir kötü, bir cesur bir korkak vs. yatar. İnsan her an ikilemdedir. Ancak o ikilemden seçtiği birini yaşar. İnsan her seçiminde bir </a:t>
            </a:r>
            <a:r>
              <a:rPr lang="tr-TR" b="1" dirty="0"/>
              <a:t>değişim</a:t>
            </a:r>
            <a:r>
              <a:rPr lang="tr-TR" dirty="0"/>
              <a:t> sergiler.</a:t>
            </a:r>
          </a:p>
          <a:p>
            <a:endParaRPr lang="tr-TR" dirty="0"/>
          </a:p>
        </p:txBody>
      </p:sp>
    </p:spTree>
    <p:extLst>
      <p:ext uri="{BB962C8B-B14F-4D97-AF65-F5344CB8AC3E}">
        <p14:creationId xmlns:p14="http://schemas.microsoft.com/office/powerpoint/2010/main" val="2553694682"/>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684E7B3-FA87-4AD8-85FB-30D977B25143}"/>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9236220B-6F93-4C98-9AA6-DC1B43EC08F7}"/>
              </a:ext>
            </a:extLst>
          </p:cNvPr>
          <p:cNvSpPr>
            <a:spLocks noGrp="1"/>
          </p:cNvSpPr>
          <p:nvPr>
            <p:ph idx="1"/>
          </p:nvPr>
        </p:nvSpPr>
        <p:spPr>
          <a:xfrm>
            <a:off x="1371600" y="3682797"/>
            <a:ext cx="9687697" cy="2184602"/>
          </a:xfrm>
        </p:spPr>
        <p:txBody>
          <a:bodyPr/>
          <a:lstStyle/>
          <a:p>
            <a:r>
              <a:rPr lang="tr-TR" dirty="0"/>
              <a:t>Kendinden,  içinde yarattığın o insandan, ruhundaki özgürlük tutkusundan ne kadar kaçarsan kaç yine de o hayalin, o düşüncenin hazzı peşinden gitmekten vazgeçemezsin…</a:t>
            </a:r>
          </a:p>
          <a:p>
            <a:endParaRPr lang="tr-TR" dirty="0"/>
          </a:p>
        </p:txBody>
      </p:sp>
      <p:pic>
        <p:nvPicPr>
          <p:cNvPr id="4" name="Picture 2" descr="C:\Users\pc\Desktop\Fight Club\92.jpg">
            <a:extLst>
              <a:ext uri="{FF2B5EF4-FFF2-40B4-BE49-F238E27FC236}">
                <a16:creationId xmlns="" xmlns:a16="http://schemas.microsoft.com/office/drawing/2014/main" id="{BA50B991-5847-479D-9C40-3432FACAD798}"/>
              </a:ext>
            </a:extLst>
          </p:cNvPr>
          <p:cNvPicPr>
            <a:picLocks noChangeAspect="1" noChangeArrowheads="1"/>
          </p:cNvPicPr>
          <p:nvPr/>
        </p:nvPicPr>
        <p:blipFill>
          <a:blip r:embed="rId2" cstate="print"/>
          <a:srcRect t="42042" b="39058"/>
          <a:stretch>
            <a:fillRect/>
          </a:stretch>
        </p:blipFill>
        <p:spPr bwMode="auto">
          <a:xfrm>
            <a:off x="1504435" y="344216"/>
            <a:ext cx="9335530" cy="3084784"/>
          </a:xfrm>
          <a:prstGeom prst="rect">
            <a:avLst/>
          </a:prstGeom>
          <a:ln>
            <a:noFill/>
          </a:ln>
          <a:effectLst>
            <a:softEdge rad="112500"/>
          </a:effectLst>
        </p:spPr>
      </p:pic>
    </p:spTree>
    <p:extLst>
      <p:ext uri="{BB962C8B-B14F-4D97-AF65-F5344CB8AC3E}">
        <p14:creationId xmlns:p14="http://schemas.microsoft.com/office/powerpoint/2010/main" val="34506213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379FC3C-5C23-49F2-A88E-C8A1D5994CD2}"/>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 xmlns:a16="http://schemas.microsoft.com/office/drawing/2014/main" id="{9CEEC0D3-4B48-4276-B1ED-C26715109DA9}"/>
              </a:ext>
            </a:extLst>
          </p:cNvPr>
          <p:cNvSpPr>
            <a:spLocks noGrp="1"/>
          </p:cNvSpPr>
          <p:nvPr>
            <p:ph idx="1"/>
          </p:nvPr>
        </p:nvSpPr>
        <p:spPr/>
        <p:txBody>
          <a:bodyPr/>
          <a:lstStyle/>
          <a:p>
            <a:r>
              <a:rPr lang="tr-TR" b="1" dirty="0">
                <a:solidFill>
                  <a:schemeClr val="tx1"/>
                </a:solidFill>
              </a:rPr>
              <a:t> Özgürlük probleminin sorgulandığı bir sahne…Özgürlük anlayışı kaçınılmaz bir durumdur. Dolayısıyla insan ne kadar umutsuz kalmış hissetse de mücadeleci ruhu sayesinde özgür olma hissinden vazgeçemez. Felsefi açıdan bakacak olursak 2 önemli ismin yorumları kısaca şöyledir:</a:t>
            </a:r>
          </a:p>
          <a:p>
            <a:r>
              <a:rPr lang="tr-TR" dirty="0"/>
              <a:t>Kant ve Nietzsche özgürlük adına önemli vurgular yapmışlardır.</a:t>
            </a:r>
          </a:p>
        </p:txBody>
      </p:sp>
    </p:spTree>
    <p:extLst>
      <p:ext uri="{BB962C8B-B14F-4D97-AF65-F5344CB8AC3E}">
        <p14:creationId xmlns:p14="http://schemas.microsoft.com/office/powerpoint/2010/main" val="1921246112"/>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74BA33D-2398-459D-898A-C0D9A8BAC77F}"/>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93BA8DFF-649A-4A00-BCE5-CBB454B998CA}"/>
              </a:ext>
            </a:extLst>
          </p:cNvPr>
          <p:cNvSpPr>
            <a:spLocks noGrp="1"/>
          </p:cNvSpPr>
          <p:nvPr>
            <p:ph idx="1"/>
          </p:nvPr>
        </p:nvSpPr>
        <p:spPr/>
        <p:txBody>
          <a:bodyPr/>
          <a:lstStyle/>
          <a:p>
            <a:endParaRPr lang="tr-TR"/>
          </a:p>
        </p:txBody>
      </p:sp>
      <p:pic>
        <p:nvPicPr>
          <p:cNvPr id="4" name="Picture 2" descr="C:\Users\pc\Desktop\Fight Club\96.jpg">
            <a:extLst>
              <a:ext uri="{FF2B5EF4-FFF2-40B4-BE49-F238E27FC236}">
                <a16:creationId xmlns="" xmlns:a16="http://schemas.microsoft.com/office/drawing/2014/main" id="{247BB533-8EA5-47D3-B589-7CDE18F1578B}"/>
              </a:ext>
            </a:extLst>
          </p:cNvPr>
          <p:cNvPicPr>
            <a:picLocks noChangeAspect="1" noChangeArrowheads="1"/>
          </p:cNvPicPr>
          <p:nvPr/>
        </p:nvPicPr>
        <p:blipFill>
          <a:blip r:embed="rId2" cstate="print"/>
          <a:srcRect t="40529" b="36955"/>
          <a:stretch>
            <a:fillRect/>
          </a:stretch>
        </p:blipFill>
        <p:spPr bwMode="auto">
          <a:xfrm>
            <a:off x="1447800" y="990600"/>
            <a:ext cx="9448800" cy="2199290"/>
          </a:xfrm>
          <a:prstGeom prst="rect">
            <a:avLst/>
          </a:prstGeom>
          <a:noFill/>
        </p:spPr>
      </p:pic>
      <p:pic>
        <p:nvPicPr>
          <p:cNvPr id="5" name="Picture 3" descr="C:\Users\pc\Desktop\Fight Club\97.jpg">
            <a:extLst>
              <a:ext uri="{FF2B5EF4-FFF2-40B4-BE49-F238E27FC236}">
                <a16:creationId xmlns="" xmlns:a16="http://schemas.microsoft.com/office/drawing/2014/main" id="{7785582E-DEAC-470F-B583-AAA5C319348D}"/>
              </a:ext>
            </a:extLst>
          </p:cNvPr>
          <p:cNvPicPr>
            <a:picLocks noChangeAspect="1" noChangeArrowheads="1"/>
          </p:cNvPicPr>
          <p:nvPr/>
        </p:nvPicPr>
        <p:blipFill>
          <a:blip r:embed="rId3" cstate="print"/>
          <a:srcRect t="41600" b="36350"/>
          <a:stretch>
            <a:fillRect/>
          </a:stretch>
        </p:blipFill>
        <p:spPr bwMode="auto">
          <a:xfrm>
            <a:off x="1447800" y="3315876"/>
            <a:ext cx="9448800" cy="1886318"/>
          </a:xfrm>
          <a:prstGeom prst="rect">
            <a:avLst/>
          </a:prstGeom>
          <a:noFill/>
        </p:spPr>
      </p:pic>
    </p:spTree>
    <p:extLst>
      <p:ext uri="{BB962C8B-B14F-4D97-AF65-F5344CB8AC3E}">
        <p14:creationId xmlns:p14="http://schemas.microsoft.com/office/powerpoint/2010/main" val="3095961973"/>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26473EF-E26B-4300-ABF8-FE01BB109A39}"/>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2E359591-0A58-4725-9DF9-3A38805062D2}"/>
              </a:ext>
            </a:extLst>
          </p:cNvPr>
          <p:cNvSpPr>
            <a:spLocks noGrp="1"/>
          </p:cNvSpPr>
          <p:nvPr>
            <p:ph idx="1"/>
          </p:nvPr>
        </p:nvSpPr>
        <p:spPr/>
        <p:txBody>
          <a:bodyPr/>
          <a:lstStyle/>
          <a:p>
            <a:r>
              <a:rPr lang="tr-TR" dirty="0"/>
              <a:t>Kapitalist dünyanın esiri olan </a:t>
            </a:r>
            <a:r>
              <a:rPr lang="tr-TR" dirty="0" err="1"/>
              <a:t>Jack</a:t>
            </a:r>
            <a:r>
              <a:rPr lang="tr-TR" dirty="0"/>
              <a:t> ; ruhunda yaratmış olduğu Tyler </a:t>
            </a:r>
            <a:r>
              <a:rPr lang="tr-TR" dirty="0" err="1"/>
              <a:t>Durden</a:t>
            </a:r>
            <a:r>
              <a:rPr lang="tr-TR" dirty="0"/>
              <a:t> ile bütün bu düzeni yıkması sonucu dünyaya radikal bir değişim fırsatı sunuyor. Herkesin içinde var olan, yapmak isteyip de asla yapmaya cesaret edemediği çılgınlıkları perde önüne seren, örnek bir film. Basmakalıp gerçekleri olduğu gibi kabul etmemenin, yaratıcılığın, zihin gücümüzle harika güzellikler ve kötülükler yaratabileceğimizin, zihnimizin gücünün ve her şeyden önce bize ait olan o güçlü yanımızın her an farkında olmamız gerektiğinin mesajını veriyor.</a:t>
            </a:r>
          </a:p>
          <a:p>
            <a:endParaRPr lang="tr-TR" dirty="0"/>
          </a:p>
        </p:txBody>
      </p:sp>
    </p:spTree>
    <p:extLst>
      <p:ext uri="{BB962C8B-B14F-4D97-AF65-F5344CB8AC3E}">
        <p14:creationId xmlns:p14="http://schemas.microsoft.com/office/powerpoint/2010/main" val="3019868273"/>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0B00582-4044-4B28-B9F0-A5C12890CD94}"/>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B54B8DFB-8B07-4970-BB47-28372FB15365}"/>
              </a:ext>
            </a:extLst>
          </p:cNvPr>
          <p:cNvSpPr>
            <a:spLocks noGrp="1"/>
          </p:cNvSpPr>
          <p:nvPr>
            <p:ph idx="1"/>
          </p:nvPr>
        </p:nvSpPr>
        <p:spPr>
          <a:xfrm>
            <a:off x="1371600" y="2286000"/>
            <a:ext cx="9601200" cy="3581400"/>
          </a:xfrm>
        </p:spPr>
        <p:txBody>
          <a:bodyPr/>
          <a:lstStyle/>
          <a:p>
            <a:r>
              <a:rPr lang="tr-TR" dirty="0"/>
              <a:t>Şu hayatta her şey </a:t>
            </a:r>
            <a:r>
              <a:rPr lang="tr-TR" dirty="0" err="1"/>
              <a:t>zıttıyla</a:t>
            </a:r>
            <a:r>
              <a:rPr lang="tr-TR" dirty="0"/>
              <a:t> var olur. Özgürlük peşinde koşmak için, özgürlük hayali içerisinde olmak için; öncelikle esaretimizin farkında olmak gerekir. Her şeyden önce içinde bulunduğumuz hayatın </a:t>
            </a:r>
            <a:r>
              <a:rPr lang="tr-TR" b="1" dirty="0"/>
              <a:t>BİLİNÇLİ KİŞİSİ </a:t>
            </a:r>
            <a:r>
              <a:rPr lang="tr-TR" dirty="0"/>
              <a:t>olmalıyız!  </a:t>
            </a:r>
          </a:p>
          <a:p>
            <a:r>
              <a:rPr lang="tr-TR" b="1" dirty="0"/>
              <a:t>Ancak ESARET İÇİNDE OLDUĞUMUZUN FARKINDALIĞINI YAŞAYARAK BUNU KABUL EDİP ÇARELER ARAYARAK ÖZGÜRLÜK YOLUNDA İLERLEYEBİLİRİZ. </a:t>
            </a:r>
          </a:p>
          <a:p>
            <a:endParaRPr lang="tr-TR" dirty="0"/>
          </a:p>
        </p:txBody>
      </p:sp>
    </p:spTree>
    <p:extLst>
      <p:ext uri="{BB962C8B-B14F-4D97-AF65-F5344CB8AC3E}">
        <p14:creationId xmlns:p14="http://schemas.microsoft.com/office/powerpoint/2010/main" val="389517699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830F33F-FAEB-41CF-984E-B4C1CD452574}"/>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2D0765DE-175A-4E45-B571-CD746A73825E}"/>
              </a:ext>
            </a:extLst>
          </p:cNvPr>
          <p:cNvSpPr>
            <a:spLocks noGrp="1"/>
          </p:cNvSpPr>
          <p:nvPr>
            <p:ph idx="1"/>
          </p:nvPr>
        </p:nvSpPr>
        <p:spPr/>
        <p:txBody>
          <a:bodyPr/>
          <a:lstStyle/>
          <a:p>
            <a:r>
              <a:rPr lang="tr-TR" dirty="0"/>
              <a:t>Kant’a göre; ‘’İnsanın istemesi, iradesi, eylemde bulunması söz konusuysa özgürlüğü bir şekilde hesaba katmak zorunludur.’’</a:t>
            </a:r>
          </a:p>
          <a:p>
            <a:r>
              <a:rPr lang="tr-TR" dirty="0"/>
              <a:t>Nietzsche’ye göre; ‘’Sürü insan ve üst insan olmak üzere 2 tip insan vardır. İşte özgürlük ve karşıtı bu insan görüşü temelinde ele alınır.’’</a:t>
            </a:r>
          </a:p>
          <a:p>
            <a:pPr>
              <a:buNone/>
            </a:pPr>
            <a:r>
              <a:rPr lang="tr-TR" b="1" dirty="0"/>
              <a:t> 		Sürü insanı; s</a:t>
            </a:r>
            <a:r>
              <a:rPr lang="tr-TR" dirty="0"/>
              <a:t>orumluluk yüklenmeyecek kadar tembel, HAYIR diyemeyecek kadar korkak ve ayaklarının üzerinde duramayacak kadar zayıf insan tipidir. 	</a:t>
            </a:r>
            <a:r>
              <a:rPr lang="tr-TR" b="1" dirty="0"/>
              <a:t>Üst insan; </a:t>
            </a:r>
            <a:r>
              <a:rPr lang="tr-TR" dirty="0"/>
              <a:t>şimdiye kadar değer olarak sunulan şeyleri değer olarak kabul etmez. Bir yolcudur özgür insan. Kendini ve hayatı anlamaya, doğru yola çıkmış bir yolcudur. Bu nedenle Nietzsche için özgür insan değerler yaratan ve değerlere ad veren insandır. Özgür insan benimseyen değil yaratan kişidir.</a:t>
            </a:r>
          </a:p>
        </p:txBody>
      </p:sp>
    </p:spTree>
    <p:extLst>
      <p:ext uri="{BB962C8B-B14F-4D97-AF65-F5344CB8AC3E}">
        <p14:creationId xmlns:p14="http://schemas.microsoft.com/office/powerpoint/2010/main" val="359634906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DC13BA0-79C1-4F30-9B49-76CC33CFF4EB}"/>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8EB56859-3D9F-49E5-9FF4-560D6235B412}"/>
              </a:ext>
            </a:extLst>
          </p:cNvPr>
          <p:cNvSpPr>
            <a:spLocks noGrp="1"/>
          </p:cNvSpPr>
          <p:nvPr>
            <p:ph idx="1"/>
          </p:nvPr>
        </p:nvSpPr>
        <p:spPr>
          <a:xfrm>
            <a:off x="1371600" y="3696510"/>
            <a:ext cx="9377464" cy="2170889"/>
          </a:xfrm>
        </p:spPr>
        <p:txBody>
          <a:bodyPr/>
          <a:lstStyle/>
          <a:p>
            <a:r>
              <a:rPr lang="tr-TR" dirty="0"/>
              <a:t>Felsefenin alt disiplini olan Psikoloji bilimine göre ‘’Pozitif İyi Oluş kavramı’’ önemlidir. Bu kavram ile beraber insan yaşamındaki olumlu ve olumsuz durumları kabul ederek hayatına ona göre yön verir. Böylelikle yaşam doyumuna sahip olur. </a:t>
            </a:r>
            <a:br>
              <a:rPr lang="tr-TR" dirty="0"/>
            </a:br>
            <a:r>
              <a:rPr lang="tr-TR" dirty="0"/>
              <a:t/>
            </a:r>
            <a:br>
              <a:rPr lang="tr-TR" dirty="0"/>
            </a:br>
            <a:r>
              <a:rPr lang="tr-TR" dirty="0" err="1"/>
              <a:t>Jack’in</a:t>
            </a:r>
            <a:r>
              <a:rPr lang="tr-TR" dirty="0"/>
              <a:t> burada yapmış olduğu şey de tam olarak budur. Hayatındaki olumlu veya olumsuz şeylere daha yakından bakarak kendi öz bilincinin farkındalığını keşfetmeye çalışmıştır. </a:t>
            </a:r>
          </a:p>
        </p:txBody>
      </p:sp>
      <p:pic>
        <p:nvPicPr>
          <p:cNvPr id="4" name="Picture 2">
            <a:extLst>
              <a:ext uri="{FF2B5EF4-FFF2-40B4-BE49-F238E27FC236}">
                <a16:creationId xmlns="" xmlns:a16="http://schemas.microsoft.com/office/drawing/2014/main" id="{EDCFDD87-AB47-4617-845E-D2C05C8532C7}"/>
              </a:ext>
            </a:extLst>
          </p:cNvPr>
          <p:cNvPicPr>
            <a:picLocks noChangeAspect="1" noChangeArrowheads="1"/>
          </p:cNvPicPr>
          <p:nvPr/>
        </p:nvPicPr>
        <p:blipFill>
          <a:blip r:embed="rId2" cstate="print"/>
          <a:srcRect t="42087" b="35532"/>
          <a:stretch>
            <a:fillRect/>
          </a:stretch>
        </p:blipFill>
        <p:spPr bwMode="auto">
          <a:xfrm>
            <a:off x="1919536" y="188640"/>
            <a:ext cx="8352928" cy="3240360"/>
          </a:xfrm>
          <a:prstGeom prst="rect">
            <a:avLst/>
          </a:prstGeom>
          <a:ln>
            <a:noFill/>
          </a:ln>
          <a:effectLst>
            <a:softEdge rad="112500"/>
          </a:effectLst>
        </p:spPr>
      </p:pic>
    </p:spTree>
    <p:extLst>
      <p:ext uri="{BB962C8B-B14F-4D97-AF65-F5344CB8AC3E}">
        <p14:creationId xmlns:p14="http://schemas.microsoft.com/office/powerpoint/2010/main" val="72930002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8070460-6B42-40E9-861F-15DC6B5512C0}"/>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E831E1C1-0EE8-43C6-AD08-E97A60DF0E2B}"/>
              </a:ext>
            </a:extLst>
          </p:cNvPr>
          <p:cNvSpPr>
            <a:spLocks noGrp="1"/>
          </p:cNvSpPr>
          <p:nvPr>
            <p:ph idx="1"/>
          </p:nvPr>
        </p:nvSpPr>
        <p:spPr/>
        <p:txBody>
          <a:bodyPr/>
          <a:lstStyle/>
          <a:p>
            <a:endParaRPr lang="tr-TR"/>
          </a:p>
        </p:txBody>
      </p:sp>
      <p:pic>
        <p:nvPicPr>
          <p:cNvPr id="4" name="Picture 2">
            <a:extLst>
              <a:ext uri="{FF2B5EF4-FFF2-40B4-BE49-F238E27FC236}">
                <a16:creationId xmlns="" xmlns:a16="http://schemas.microsoft.com/office/drawing/2014/main" id="{56005F11-B21B-4F8A-88E6-FE2CDB1837DB}"/>
              </a:ext>
            </a:extLst>
          </p:cNvPr>
          <p:cNvPicPr>
            <a:picLocks noChangeAspect="1" noChangeArrowheads="1"/>
          </p:cNvPicPr>
          <p:nvPr/>
        </p:nvPicPr>
        <p:blipFill>
          <a:blip r:embed="rId2" cstate="print"/>
          <a:srcRect t="42086" b="36527"/>
          <a:stretch>
            <a:fillRect/>
          </a:stretch>
        </p:blipFill>
        <p:spPr bwMode="auto">
          <a:xfrm>
            <a:off x="1837045" y="543452"/>
            <a:ext cx="8064896" cy="3096344"/>
          </a:xfrm>
          <a:prstGeom prst="rect">
            <a:avLst/>
          </a:prstGeom>
          <a:ln>
            <a:noFill/>
          </a:ln>
          <a:effectLst>
            <a:softEdge rad="112500"/>
          </a:effectLst>
        </p:spPr>
      </p:pic>
      <p:pic>
        <p:nvPicPr>
          <p:cNvPr id="5" name="Picture 3">
            <a:extLst>
              <a:ext uri="{FF2B5EF4-FFF2-40B4-BE49-F238E27FC236}">
                <a16:creationId xmlns="" xmlns:a16="http://schemas.microsoft.com/office/drawing/2014/main" id="{19782C9C-ECD6-4D40-B87B-311D334D3E49}"/>
              </a:ext>
            </a:extLst>
          </p:cNvPr>
          <p:cNvPicPr>
            <a:picLocks noChangeAspect="1" noChangeArrowheads="1"/>
          </p:cNvPicPr>
          <p:nvPr/>
        </p:nvPicPr>
        <p:blipFill>
          <a:blip r:embed="rId3" cstate="print"/>
          <a:srcRect t="41589" b="36527"/>
          <a:stretch>
            <a:fillRect/>
          </a:stretch>
        </p:blipFill>
        <p:spPr bwMode="auto">
          <a:xfrm>
            <a:off x="1837045" y="3639796"/>
            <a:ext cx="8136904" cy="3168352"/>
          </a:xfrm>
          <a:prstGeom prst="rect">
            <a:avLst/>
          </a:prstGeom>
          <a:ln>
            <a:noFill/>
          </a:ln>
          <a:effectLst>
            <a:softEdge rad="112500"/>
          </a:effectLst>
        </p:spPr>
      </p:pic>
    </p:spTree>
    <p:extLst>
      <p:ext uri="{BB962C8B-B14F-4D97-AF65-F5344CB8AC3E}">
        <p14:creationId xmlns:p14="http://schemas.microsoft.com/office/powerpoint/2010/main" val="418359005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269A6F5-87DB-44AE-B18C-0C779FD8418B}"/>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 xmlns:a16="http://schemas.microsoft.com/office/drawing/2014/main" id="{1CE000FF-BE6E-45B9-82C5-3120B50D8248}"/>
              </a:ext>
            </a:extLst>
          </p:cNvPr>
          <p:cNvSpPr>
            <a:spLocks noGrp="1"/>
          </p:cNvSpPr>
          <p:nvPr>
            <p:ph idx="1"/>
          </p:nvPr>
        </p:nvSpPr>
        <p:spPr/>
        <p:txBody>
          <a:bodyPr/>
          <a:lstStyle/>
          <a:p>
            <a:r>
              <a:rPr lang="tr-TR" dirty="0"/>
              <a:t>Her akşam ölmesi ve her akşam yeniden doğması içerisinde bir zıtlığı taşıması anlamına gelir.</a:t>
            </a:r>
          </a:p>
          <a:p>
            <a:r>
              <a:rPr lang="tr-TR" dirty="0"/>
              <a:t>Bu sahne </a:t>
            </a:r>
            <a:r>
              <a:rPr lang="tr-TR" dirty="0" err="1"/>
              <a:t>Heraklitos’un</a:t>
            </a:r>
            <a:r>
              <a:rPr lang="tr-TR" dirty="0"/>
              <a:t> ‘’Her şey </a:t>
            </a:r>
            <a:r>
              <a:rPr lang="tr-TR" dirty="0" err="1"/>
              <a:t>zıttıyla</a:t>
            </a:r>
            <a:r>
              <a:rPr lang="tr-TR" dirty="0"/>
              <a:t> vardır.’’ sözüne işaret eder. </a:t>
            </a:r>
            <a:r>
              <a:rPr lang="tr-TR" dirty="0" err="1"/>
              <a:t>Heraklitos</a:t>
            </a:r>
            <a:r>
              <a:rPr lang="tr-TR" dirty="0"/>
              <a:t> göre ‘’Sıcak cisimler zamanla soğumakta, sonbaharda sararan yapraklar ilkbaharla birlikte yeşermekte, sanki ölümden hayata </a:t>
            </a:r>
            <a:r>
              <a:rPr lang="tr-TR" dirty="0" err="1"/>
              <a:t>evrilmekte</a:t>
            </a:r>
            <a:r>
              <a:rPr lang="tr-TR" dirty="0"/>
              <a:t>, zıtların mücadelesine sahne olan doğa en sonunda uyumda varlığa gelmektedir. Bütün bunlarla birlikte ‘’Her şey akar.’’ ve ‘’Her şey </a:t>
            </a:r>
            <a:r>
              <a:rPr lang="tr-TR" dirty="0" err="1"/>
              <a:t>zıttıyla</a:t>
            </a:r>
            <a:r>
              <a:rPr lang="tr-TR" dirty="0"/>
              <a:t> var olur.’’</a:t>
            </a:r>
          </a:p>
          <a:p>
            <a:endParaRPr lang="tr-TR" dirty="0"/>
          </a:p>
        </p:txBody>
      </p:sp>
    </p:spTree>
    <p:extLst>
      <p:ext uri="{BB962C8B-B14F-4D97-AF65-F5344CB8AC3E}">
        <p14:creationId xmlns:p14="http://schemas.microsoft.com/office/powerpoint/2010/main" val="401436286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48FD136-9B96-4A53-AD9B-E27771492221}"/>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35AC4F92-DFAD-4491-B0AC-6913B4B52169}"/>
              </a:ext>
            </a:extLst>
          </p:cNvPr>
          <p:cNvSpPr>
            <a:spLocks noGrp="1"/>
          </p:cNvSpPr>
          <p:nvPr>
            <p:ph idx="1"/>
          </p:nvPr>
        </p:nvSpPr>
        <p:spPr/>
        <p:txBody>
          <a:bodyPr/>
          <a:lstStyle/>
          <a:p>
            <a:endParaRPr lang="tr-TR"/>
          </a:p>
        </p:txBody>
      </p:sp>
      <p:pic>
        <p:nvPicPr>
          <p:cNvPr id="4" name="Picture 2">
            <a:extLst>
              <a:ext uri="{FF2B5EF4-FFF2-40B4-BE49-F238E27FC236}">
                <a16:creationId xmlns="" xmlns:a16="http://schemas.microsoft.com/office/drawing/2014/main" id="{D6245057-1984-42C9-9311-A9BDA2744978}"/>
              </a:ext>
            </a:extLst>
          </p:cNvPr>
          <p:cNvPicPr>
            <a:picLocks noChangeAspect="1" noChangeArrowheads="1"/>
          </p:cNvPicPr>
          <p:nvPr/>
        </p:nvPicPr>
        <p:blipFill>
          <a:blip r:embed="rId2" cstate="print"/>
          <a:srcRect t="42086" b="36030"/>
          <a:stretch>
            <a:fillRect/>
          </a:stretch>
        </p:blipFill>
        <p:spPr bwMode="auto">
          <a:xfrm>
            <a:off x="2135560" y="297160"/>
            <a:ext cx="7920880" cy="1988840"/>
          </a:xfrm>
          <a:prstGeom prst="rect">
            <a:avLst/>
          </a:prstGeom>
          <a:ln>
            <a:noFill/>
          </a:ln>
          <a:effectLst>
            <a:softEdge rad="112500"/>
          </a:effectLst>
        </p:spPr>
      </p:pic>
      <p:pic>
        <p:nvPicPr>
          <p:cNvPr id="5" name="Picture 3">
            <a:extLst>
              <a:ext uri="{FF2B5EF4-FFF2-40B4-BE49-F238E27FC236}">
                <a16:creationId xmlns="" xmlns:a16="http://schemas.microsoft.com/office/drawing/2014/main" id="{AB32E60A-EEF1-479C-BDCD-058186B18BFD}"/>
              </a:ext>
            </a:extLst>
          </p:cNvPr>
          <p:cNvPicPr>
            <a:picLocks noChangeAspect="1" noChangeArrowheads="1"/>
          </p:cNvPicPr>
          <p:nvPr/>
        </p:nvPicPr>
        <p:blipFill>
          <a:blip r:embed="rId3" cstate="print"/>
          <a:srcRect t="42083" b="36530"/>
          <a:stretch>
            <a:fillRect/>
          </a:stretch>
        </p:blipFill>
        <p:spPr bwMode="auto">
          <a:xfrm>
            <a:off x="2135560" y="2281136"/>
            <a:ext cx="7920880" cy="2088232"/>
          </a:xfrm>
          <a:prstGeom prst="rect">
            <a:avLst/>
          </a:prstGeom>
          <a:ln>
            <a:noFill/>
          </a:ln>
          <a:effectLst>
            <a:softEdge rad="112500"/>
          </a:effectLst>
        </p:spPr>
      </p:pic>
      <p:pic>
        <p:nvPicPr>
          <p:cNvPr id="6" name="Picture 4">
            <a:extLst>
              <a:ext uri="{FF2B5EF4-FFF2-40B4-BE49-F238E27FC236}">
                <a16:creationId xmlns="" xmlns:a16="http://schemas.microsoft.com/office/drawing/2014/main" id="{B2F36DB0-697E-431C-B5BA-708932BF3E1E}"/>
              </a:ext>
            </a:extLst>
          </p:cNvPr>
          <p:cNvPicPr>
            <a:picLocks noChangeAspect="1" noChangeArrowheads="1"/>
          </p:cNvPicPr>
          <p:nvPr/>
        </p:nvPicPr>
        <p:blipFill>
          <a:blip r:embed="rId4" cstate="print"/>
          <a:srcRect t="42086" b="36527"/>
          <a:stretch>
            <a:fillRect/>
          </a:stretch>
        </p:blipFill>
        <p:spPr bwMode="auto">
          <a:xfrm>
            <a:off x="2135560" y="4350700"/>
            <a:ext cx="7920880" cy="2053562"/>
          </a:xfrm>
          <a:prstGeom prst="rect">
            <a:avLst/>
          </a:prstGeom>
          <a:ln>
            <a:noFill/>
          </a:ln>
          <a:effectLst>
            <a:softEdge rad="112500"/>
          </a:effectLst>
        </p:spPr>
      </p:pic>
    </p:spTree>
    <p:extLst>
      <p:ext uri="{BB962C8B-B14F-4D97-AF65-F5344CB8AC3E}">
        <p14:creationId xmlns:p14="http://schemas.microsoft.com/office/powerpoint/2010/main" val="3169482574"/>
      </p:ext>
    </p:extLst>
  </p:cSld>
  <p:clrMapOvr>
    <a:masterClrMapping/>
  </p:clrMapOvr>
  <p:transition spd="slow">
    <p:fade/>
  </p:transition>
</p:sld>
</file>

<file path=ppt/theme/theme1.xml><?xml version="1.0" encoding="utf-8"?>
<a:theme xmlns:a="http://schemas.openxmlformats.org/drawingml/2006/main" name="Kırpma">
  <a:themeElements>
    <a:clrScheme name="Kırpma">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Kırpma">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26</TotalTime>
  <Words>1361</Words>
  <Application>Microsoft Office PowerPoint</Application>
  <PresentationFormat>Özel</PresentationFormat>
  <Paragraphs>41</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Kırpma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CLUB</dc:title>
  <dc:creator>Leman Şahin</dc:creator>
  <cp:lastModifiedBy>PC</cp:lastModifiedBy>
  <cp:revision>6</cp:revision>
  <dcterms:created xsi:type="dcterms:W3CDTF">2020-05-02T22:44:17Z</dcterms:created>
  <dcterms:modified xsi:type="dcterms:W3CDTF">2020-05-10T09:03:11Z</dcterms:modified>
</cp:coreProperties>
</file>