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6"/>
  </p:notesMasterIdLst>
  <p:sldIdLst>
    <p:sldId id="267" r:id="rId2"/>
    <p:sldId id="262" r:id="rId3"/>
    <p:sldId id="263" r:id="rId4"/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7"/>
    <p:restoredTop sz="94611"/>
  </p:normalViewPr>
  <p:slideViewPr>
    <p:cSldViewPr snapToGrid="0" snapToObjects="1">
      <p:cViewPr varScale="1">
        <p:scale>
          <a:sx n="77" d="100"/>
          <a:sy n="77" d="100"/>
        </p:scale>
        <p:origin x="56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9EA43-011C-D146-A948-E62BA6BB098F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9123-268E-A643-80ED-3122717582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76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92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0E49B-E7E2-3D4F-BD07-E1E142C7D227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83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34008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728896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1413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255672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92371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19303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6E2D-CBA2-FF45-9938-62BE497EF12E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3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09C18-CA80-654B-A9E3-74338830F77B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7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225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8FCE-65BD-6346-B938-FB5283AA920A}" type="datetime1">
              <a:rPr lang="tr-TR" smtClean="0"/>
              <a:t>17.01.2020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0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C305-DCE9-6A47-8FD6-89C62E350423}" type="datetime1">
              <a:rPr lang="tr-TR" smtClean="0"/>
              <a:t>17.01.2020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81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100E-E70A-D24F-9EC3-1B16B9D11210}" type="datetime1">
              <a:rPr lang="tr-TR" smtClean="0"/>
              <a:t>17.01.2020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5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0ED8-995A-7E4A-A049-5E2C923AB3E5}" type="datetime1">
              <a:rPr lang="tr-TR" smtClean="0"/>
              <a:t>17.01.2020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75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679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0048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64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422885" y="300625"/>
            <a:ext cx="9602101" cy="2863628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Radyasyona</a:t>
            </a:r>
            <a:r>
              <a:rPr lang="en-US" b="1" dirty="0"/>
              <a:t> </a:t>
            </a:r>
            <a:r>
              <a:rPr lang="en-US" b="1" dirty="0" err="1"/>
              <a:t>maruz</a:t>
            </a:r>
            <a:r>
              <a:rPr lang="en-US" b="1" dirty="0"/>
              <a:t> </a:t>
            </a:r>
            <a:r>
              <a:rPr lang="en-US" b="1" dirty="0" err="1"/>
              <a:t>kalınmasına</a:t>
            </a:r>
            <a:r>
              <a:rPr lang="en-US" b="1" dirty="0"/>
              <a:t> </a:t>
            </a:r>
            <a:r>
              <a:rPr lang="en-US" b="1" dirty="0" err="1"/>
              <a:t>bağlı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gelişebilecek</a:t>
            </a:r>
            <a:r>
              <a:rPr lang="en-US" b="1" dirty="0"/>
              <a:t> </a:t>
            </a:r>
            <a:r>
              <a:rPr lang="en-US" b="1" dirty="0" err="1"/>
              <a:t>riskler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bunlardan</a:t>
            </a:r>
            <a:r>
              <a:rPr lang="en-US" b="1" dirty="0"/>
              <a:t> </a:t>
            </a:r>
            <a:r>
              <a:rPr lang="en-US" b="1" dirty="0" err="1"/>
              <a:t>korunma</a:t>
            </a:r>
            <a:r>
              <a:rPr lang="en-US" b="1" dirty="0"/>
              <a:t> </a:t>
            </a:r>
            <a:r>
              <a:rPr lang="en-US" b="1" dirty="0" err="1"/>
              <a:t>yöntemleri</a:t>
            </a:r>
            <a:endParaRPr lang="tr-TR" sz="8000" b="1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4907870" y="4214237"/>
            <a:ext cx="8915399" cy="1126283"/>
          </a:xfrm>
        </p:spPr>
        <p:txBody>
          <a:bodyPr>
            <a:noAutofit/>
          </a:bodyPr>
          <a:lstStyle/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14820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2860818" cy="767084"/>
          </a:xfrm>
        </p:spPr>
        <p:txBody>
          <a:bodyPr/>
          <a:lstStyle/>
          <a:p>
            <a:r>
              <a:rPr lang="tr-TR" dirty="0">
                <a:latin typeface="Apple Chancery" charset="0"/>
                <a:ea typeface="Apple Chancery" charset="0"/>
                <a:cs typeface="Apple Chancery" charset="0"/>
              </a:rPr>
              <a:t>R</a:t>
            </a:r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adyasyon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12618" y="2124891"/>
            <a:ext cx="8915400" cy="3777622"/>
          </a:xfrm>
        </p:spPr>
        <p:txBody>
          <a:bodyPr/>
          <a:lstStyle/>
          <a:p>
            <a:r>
              <a:rPr lang="tr-TR" dirty="0" smtClean="0"/>
              <a:t>İyonize radyasyon; canlılarda moleküler ve hücresel düzeylerde fiziksel, kimyasal ve biyolojik değişikliklere yol açar.</a:t>
            </a:r>
          </a:p>
          <a:p>
            <a:r>
              <a:rPr lang="tr-TR" dirty="0" smtClean="0"/>
              <a:t>Bu değişiklikler; maruz kalınan radyasyonun cinsine, miktarına ve süresine göre geçici veya kalıcı olabilir. </a:t>
            </a:r>
          </a:p>
          <a:p>
            <a:r>
              <a:rPr lang="tr-TR" dirty="0" smtClean="0"/>
              <a:t>Yıllık alınan doğal radyasyon (kozmik ışınlar, doğal çevre) miktarı 100 </a:t>
            </a:r>
            <a:r>
              <a:rPr lang="tr-TR" dirty="0" err="1" smtClean="0"/>
              <a:t>mRem’dir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Günlük müsaade edilen doz 20 </a:t>
            </a:r>
            <a:r>
              <a:rPr lang="tr-TR" dirty="0" err="1" smtClean="0"/>
              <a:t>mRem</a:t>
            </a:r>
            <a:r>
              <a:rPr lang="tr-TR" dirty="0" smtClean="0"/>
              <a:t>.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9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04652" y="624110"/>
            <a:ext cx="2854286" cy="871587"/>
          </a:xfrm>
        </p:spPr>
        <p:txBody>
          <a:bodyPr/>
          <a:lstStyle/>
          <a:p>
            <a:r>
              <a:rPr lang="tr-TR" dirty="0">
                <a:latin typeface="Apple Chancery" charset="0"/>
                <a:ea typeface="Apple Chancery" charset="0"/>
                <a:cs typeface="Apple Chancery" charset="0"/>
              </a:rPr>
              <a:t>R</a:t>
            </a:r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adyasyon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20286" y="1918063"/>
            <a:ext cx="8915400" cy="3777622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Erken dönem etkileri: </a:t>
            </a:r>
            <a:endParaRPr lang="tr-TR" dirty="0"/>
          </a:p>
          <a:p>
            <a:pPr lvl="1"/>
            <a:r>
              <a:rPr lang="tr-TR" dirty="0" smtClean="0"/>
              <a:t>Ciltte </a:t>
            </a:r>
            <a:r>
              <a:rPr lang="tr-TR" dirty="0" err="1"/>
              <a:t>eritem</a:t>
            </a:r>
            <a:r>
              <a:rPr lang="tr-TR" dirty="0"/>
              <a:t>, dermatit, pul pul dökülme, vezikül, saç ve vücut kıllarında dökülme</a:t>
            </a:r>
          </a:p>
          <a:p>
            <a:pPr lvl="1"/>
            <a:r>
              <a:rPr lang="tr-TR" dirty="0"/>
              <a:t>Kan hücrelerinde azalma, lenfositlerde azalma, </a:t>
            </a:r>
          </a:p>
          <a:p>
            <a:pPr lvl="1"/>
            <a:r>
              <a:rPr lang="tr-TR" dirty="0"/>
              <a:t>Gözde </a:t>
            </a:r>
            <a:r>
              <a:rPr lang="tr-TR" dirty="0" smtClean="0"/>
              <a:t>katarakt</a:t>
            </a:r>
          </a:p>
          <a:p>
            <a:pPr lvl="1"/>
            <a:r>
              <a:rPr lang="tr-TR" dirty="0" err="1" smtClean="0"/>
              <a:t>Ürogenital</a:t>
            </a:r>
            <a:r>
              <a:rPr lang="tr-TR" dirty="0" smtClean="0"/>
              <a:t> sistem üzerinde anomali ve </a:t>
            </a:r>
            <a:r>
              <a:rPr lang="tr-TR" dirty="0" err="1" smtClean="0"/>
              <a:t>sterilite</a:t>
            </a:r>
            <a:endParaRPr lang="tr-TR" dirty="0" smtClean="0"/>
          </a:p>
          <a:p>
            <a:pPr lvl="1"/>
            <a:r>
              <a:rPr lang="tr-TR" dirty="0" smtClean="0"/>
              <a:t>Bağırsakta ülserler</a:t>
            </a:r>
          </a:p>
          <a:p>
            <a:pPr lvl="1"/>
            <a:r>
              <a:rPr lang="tr-TR" dirty="0" smtClean="0"/>
              <a:t>Kemikte kırılmalar ve nekrozlar</a:t>
            </a:r>
            <a:endParaRPr lang="tr-TR" dirty="0"/>
          </a:p>
          <a:p>
            <a:r>
              <a:rPr lang="tr-TR" dirty="0" smtClean="0"/>
              <a:t>Geç dönem etkileri:</a:t>
            </a:r>
          </a:p>
          <a:p>
            <a:pPr lvl="1"/>
            <a:r>
              <a:rPr lang="tr-TR" dirty="0" smtClean="0"/>
              <a:t>Ciltte </a:t>
            </a:r>
            <a:r>
              <a:rPr lang="tr-TR" dirty="0" err="1" smtClean="0"/>
              <a:t>karsinoma</a:t>
            </a:r>
            <a:endParaRPr lang="tr-TR" dirty="0" smtClean="0"/>
          </a:p>
          <a:p>
            <a:pPr lvl="1"/>
            <a:r>
              <a:rPr lang="tr-TR" dirty="0" smtClean="0"/>
              <a:t>Lösemi</a:t>
            </a:r>
          </a:p>
          <a:p>
            <a:pPr lvl="1"/>
            <a:r>
              <a:rPr lang="tr-TR" dirty="0" smtClean="0"/>
              <a:t>Nekroz</a:t>
            </a:r>
          </a:p>
          <a:p>
            <a:pPr lvl="1"/>
            <a:r>
              <a:rPr lang="tr-TR" dirty="0" smtClean="0"/>
              <a:t>Büyümede güçlük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5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67490" y="512462"/>
            <a:ext cx="8911687" cy="1280890"/>
          </a:xfrm>
        </p:spPr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Radyasyondan korunma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30875" y="1793352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/>
              <a:t>Röntgen çekilirken mutlaka uygun bir bariyerin arkasında durulmalı veya odadan çıkılmalıdır. </a:t>
            </a:r>
          </a:p>
          <a:p>
            <a:r>
              <a:rPr lang="tr-TR" sz="2400" dirty="0" smtClean="0"/>
              <a:t>Çocuklarda </a:t>
            </a:r>
            <a:r>
              <a:rPr lang="tr-TR" sz="2400" dirty="0" err="1" smtClean="0"/>
              <a:t>troid</a:t>
            </a:r>
            <a:r>
              <a:rPr lang="tr-TR" sz="2400" dirty="0" smtClean="0"/>
              <a:t> koruyucu kurşun yakalık takılmalıdır.</a:t>
            </a:r>
          </a:p>
          <a:p>
            <a:r>
              <a:rPr lang="tr-TR" sz="2400" dirty="0" smtClean="0"/>
              <a:t>Hamilelerde ve </a:t>
            </a:r>
            <a:r>
              <a:rPr lang="tr-TR" sz="2400" dirty="0" err="1" smtClean="0"/>
              <a:t>fertilite</a:t>
            </a:r>
            <a:r>
              <a:rPr lang="tr-TR" sz="2400" dirty="0" smtClean="0"/>
              <a:t> tedavisi görenlerde kurşun önlük kullanılmalıdır. </a:t>
            </a:r>
          </a:p>
          <a:p>
            <a:r>
              <a:rPr lang="tr-TR" sz="2400" dirty="0" smtClean="0"/>
              <a:t>Röntgen cihazı kliniklerde ayrı bir bölüme yerleştirilmelidir. </a:t>
            </a:r>
          </a:p>
          <a:p>
            <a:r>
              <a:rPr lang="tr-TR" sz="2400" dirty="0" smtClean="0"/>
              <a:t>Röntgen cihazı 25 cm kalınlığında bir tuğla duvarın arkasına konmalı veya röntgen cihazının bulunduğu alan 2 mm kurşun levha ile kaplanmalıdır. </a:t>
            </a:r>
          </a:p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1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1417</TotalTime>
  <Words>190</Words>
  <Application>Microsoft Office PowerPoint</Application>
  <PresentationFormat>Geniş ekran</PresentationFormat>
  <Paragraphs>31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Apple Chancery</vt:lpstr>
      <vt:lpstr>Arial</vt:lpstr>
      <vt:lpstr>Calibri</vt:lpstr>
      <vt:lpstr>Century Gothic</vt:lpstr>
      <vt:lpstr>Wingdings 3</vt:lpstr>
      <vt:lpstr>Duman</vt:lpstr>
      <vt:lpstr>Radyasyona maruz kalınmasına bağlı olarak gelişebilecek riskler ve bunlardan korunma yöntemleri</vt:lpstr>
      <vt:lpstr>Radyasyon</vt:lpstr>
      <vt:lpstr>Radyasyon</vt:lpstr>
      <vt:lpstr>Radyasyondan korunma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çalışanlarının riskleri</dc:title>
  <dc:creator>seyma</dc:creator>
  <cp:lastModifiedBy>mert ocak</cp:lastModifiedBy>
  <cp:revision>19</cp:revision>
  <dcterms:created xsi:type="dcterms:W3CDTF">2018-02-24T16:56:48Z</dcterms:created>
  <dcterms:modified xsi:type="dcterms:W3CDTF">2020-01-17T08:39:29Z</dcterms:modified>
</cp:coreProperties>
</file>