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p:restoredTop sz="94665"/>
  </p:normalViewPr>
  <p:slideViewPr>
    <p:cSldViewPr snapToGrid="0" snapToObjects="1">
      <p:cViewPr varScale="1">
        <p:scale>
          <a:sx n="88" d="100"/>
          <a:sy n="88" d="100"/>
        </p:scale>
        <p:origin x="184" y="5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6E9C110-3E8A-5644-8D4B-B3BAE60DD714}"/>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tıklayın</a:t>
            </a:r>
          </a:p>
        </p:txBody>
      </p:sp>
      <p:sp>
        <p:nvSpPr>
          <p:cNvPr id="3" name="Alt Başlık 2">
            <a:extLst>
              <a:ext uri="{FF2B5EF4-FFF2-40B4-BE49-F238E27FC236}">
                <a16:creationId xmlns:a16="http://schemas.microsoft.com/office/drawing/2014/main" id="{D8972BCB-9361-B547-A9A7-76E5506520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0C3B47C3-C6DC-9544-A567-9F36F76585DE}"/>
              </a:ext>
            </a:extLst>
          </p:cNvPr>
          <p:cNvSpPr>
            <a:spLocks noGrp="1"/>
          </p:cNvSpPr>
          <p:nvPr>
            <p:ph type="dt" sz="half" idx="10"/>
          </p:nvPr>
        </p:nvSpPr>
        <p:spPr/>
        <p:txBody>
          <a:bodyPr/>
          <a:lstStyle/>
          <a:p>
            <a:fld id="{045BCA57-823C-F845-AA80-BD8ACBD262D3}" type="datetimeFigureOut">
              <a:rPr lang="tr-TR" smtClean="0"/>
              <a:t>15.02.2018</a:t>
            </a:fld>
            <a:endParaRPr lang="tr-TR"/>
          </a:p>
        </p:txBody>
      </p:sp>
      <p:sp>
        <p:nvSpPr>
          <p:cNvPr id="5" name="Alt Bilgi Yer Tutucusu 4">
            <a:extLst>
              <a:ext uri="{FF2B5EF4-FFF2-40B4-BE49-F238E27FC236}">
                <a16:creationId xmlns:a16="http://schemas.microsoft.com/office/drawing/2014/main" id="{850D0E0C-5A5B-E44A-A719-A5BA428B2C3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0BB4329-22F3-CD4B-BEB5-D63C2D387064}"/>
              </a:ext>
            </a:extLst>
          </p:cNvPr>
          <p:cNvSpPr>
            <a:spLocks noGrp="1"/>
          </p:cNvSpPr>
          <p:nvPr>
            <p:ph type="sldNum" sz="quarter" idx="12"/>
          </p:nvPr>
        </p:nvSpPr>
        <p:spPr/>
        <p:txBody>
          <a:bodyPr/>
          <a:lstStyle/>
          <a:p>
            <a:fld id="{B3332BC6-1CBA-504D-B9BE-652F84EA4E35}" type="slidenum">
              <a:rPr lang="tr-TR" smtClean="0"/>
              <a:t>‹#›</a:t>
            </a:fld>
            <a:endParaRPr lang="tr-TR"/>
          </a:p>
        </p:txBody>
      </p:sp>
    </p:spTree>
    <p:extLst>
      <p:ext uri="{BB962C8B-B14F-4D97-AF65-F5344CB8AC3E}">
        <p14:creationId xmlns:p14="http://schemas.microsoft.com/office/powerpoint/2010/main" val="30315685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B4B9E41-DCF2-C447-9DC0-87B05DD9F440}"/>
              </a:ext>
            </a:extLst>
          </p:cNvPr>
          <p:cNvSpPr>
            <a:spLocks noGrp="1"/>
          </p:cNvSpPr>
          <p:nvPr>
            <p:ph type="title"/>
          </p:nvPr>
        </p:nvSpPr>
        <p:spPr/>
        <p:txBody>
          <a:bodyPr/>
          <a:lstStyle/>
          <a:p>
            <a:r>
              <a:rPr lang="tr-TR"/>
              <a:t>Asıl başlık stili için tıklayın</a:t>
            </a:r>
          </a:p>
        </p:txBody>
      </p:sp>
      <p:sp>
        <p:nvSpPr>
          <p:cNvPr id="3" name="Dikey Metin Yer Tutucusu 2">
            <a:extLst>
              <a:ext uri="{FF2B5EF4-FFF2-40B4-BE49-F238E27FC236}">
                <a16:creationId xmlns:a16="http://schemas.microsoft.com/office/drawing/2014/main" id="{B16CE1F9-5640-5246-B343-B7B360341E1F}"/>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A963CC0-76B0-4E44-8E79-66EFEB47F4BE}"/>
              </a:ext>
            </a:extLst>
          </p:cNvPr>
          <p:cNvSpPr>
            <a:spLocks noGrp="1"/>
          </p:cNvSpPr>
          <p:nvPr>
            <p:ph type="dt" sz="half" idx="10"/>
          </p:nvPr>
        </p:nvSpPr>
        <p:spPr/>
        <p:txBody>
          <a:bodyPr/>
          <a:lstStyle/>
          <a:p>
            <a:fld id="{045BCA57-823C-F845-AA80-BD8ACBD262D3}" type="datetimeFigureOut">
              <a:rPr lang="tr-TR" smtClean="0"/>
              <a:t>15.02.2018</a:t>
            </a:fld>
            <a:endParaRPr lang="tr-TR"/>
          </a:p>
        </p:txBody>
      </p:sp>
      <p:sp>
        <p:nvSpPr>
          <p:cNvPr id="5" name="Alt Bilgi Yer Tutucusu 4">
            <a:extLst>
              <a:ext uri="{FF2B5EF4-FFF2-40B4-BE49-F238E27FC236}">
                <a16:creationId xmlns:a16="http://schemas.microsoft.com/office/drawing/2014/main" id="{B9B5FF19-7451-3E4E-9E9A-0CFE697E59E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5577748-69E5-3443-A8EB-5629529566D7}"/>
              </a:ext>
            </a:extLst>
          </p:cNvPr>
          <p:cNvSpPr>
            <a:spLocks noGrp="1"/>
          </p:cNvSpPr>
          <p:nvPr>
            <p:ph type="sldNum" sz="quarter" idx="12"/>
          </p:nvPr>
        </p:nvSpPr>
        <p:spPr/>
        <p:txBody>
          <a:bodyPr/>
          <a:lstStyle/>
          <a:p>
            <a:fld id="{B3332BC6-1CBA-504D-B9BE-652F84EA4E35}" type="slidenum">
              <a:rPr lang="tr-TR" smtClean="0"/>
              <a:t>‹#›</a:t>
            </a:fld>
            <a:endParaRPr lang="tr-TR"/>
          </a:p>
        </p:txBody>
      </p:sp>
    </p:spTree>
    <p:extLst>
      <p:ext uri="{BB962C8B-B14F-4D97-AF65-F5344CB8AC3E}">
        <p14:creationId xmlns:p14="http://schemas.microsoft.com/office/powerpoint/2010/main" val="3809239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F488ED3A-889B-5A4C-9A7C-687D4E180C86}"/>
              </a:ext>
            </a:extLst>
          </p:cNvPr>
          <p:cNvSpPr>
            <a:spLocks noGrp="1"/>
          </p:cNvSpPr>
          <p:nvPr>
            <p:ph type="title" orient="vert"/>
          </p:nvPr>
        </p:nvSpPr>
        <p:spPr>
          <a:xfrm>
            <a:off x="8724900" y="365125"/>
            <a:ext cx="2628900" cy="5811838"/>
          </a:xfrm>
        </p:spPr>
        <p:txBody>
          <a:bodyPr vert="eaVert"/>
          <a:lstStyle/>
          <a:p>
            <a:r>
              <a:rPr lang="tr-TR"/>
              <a:t>Asıl başlık stili için tıklayın</a:t>
            </a:r>
          </a:p>
        </p:txBody>
      </p:sp>
      <p:sp>
        <p:nvSpPr>
          <p:cNvPr id="3" name="Dikey Metin Yer Tutucusu 2">
            <a:extLst>
              <a:ext uri="{FF2B5EF4-FFF2-40B4-BE49-F238E27FC236}">
                <a16:creationId xmlns:a16="http://schemas.microsoft.com/office/drawing/2014/main" id="{AAA384C0-9F04-A247-90F8-30FC14E93DF4}"/>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3DEFB47-95D6-7345-869D-628EA28B9D07}"/>
              </a:ext>
            </a:extLst>
          </p:cNvPr>
          <p:cNvSpPr>
            <a:spLocks noGrp="1"/>
          </p:cNvSpPr>
          <p:nvPr>
            <p:ph type="dt" sz="half" idx="10"/>
          </p:nvPr>
        </p:nvSpPr>
        <p:spPr/>
        <p:txBody>
          <a:bodyPr/>
          <a:lstStyle/>
          <a:p>
            <a:fld id="{045BCA57-823C-F845-AA80-BD8ACBD262D3}" type="datetimeFigureOut">
              <a:rPr lang="tr-TR" smtClean="0"/>
              <a:t>15.02.2018</a:t>
            </a:fld>
            <a:endParaRPr lang="tr-TR"/>
          </a:p>
        </p:txBody>
      </p:sp>
      <p:sp>
        <p:nvSpPr>
          <p:cNvPr id="5" name="Alt Bilgi Yer Tutucusu 4">
            <a:extLst>
              <a:ext uri="{FF2B5EF4-FFF2-40B4-BE49-F238E27FC236}">
                <a16:creationId xmlns:a16="http://schemas.microsoft.com/office/drawing/2014/main" id="{399D5155-63FD-2945-AF27-8C4C99F9BAD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4B94F09-57EC-0744-B125-6A6FAF39A37D}"/>
              </a:ext>
            </a:extLst>
          </p:cNvPr>
          <p:cNvSpPr>
            <a:spLocks noGrp="1"/>
          </p:cNvSpPr>
          <p:nvPr>
            <p:ph type="sldNum" sz="quarter" idx="12"/>
          </p:nvPr>
        </p:nvSpPr>
        <p:spPr/>
        <p:txBody>
          <a:bodyPr/>
          <a:lstStyle/>
          <a:p>
            <a:fld id="{B3332BC6-1CBA-504D-B9BE-652F84EA4E35}" type="slidenum">
              <a:rPr lang="tr-TR" smtClean="0"/>
              <a:t>‹#›</a:t>
            </a:fld>
            <a:endParaRPr lang="tr-TR"/>
          </a:p>
        </p:txBody>
      </p:sp>
    </p:spTree>
    <p:extLst>
      <p:ext uri="{BB962C8B-B14F-4D97-AF65-F5344CB8AC3E}">
        <p14:creationId xmlns:p14="http://schemas.microsoft.com/office/powerpoint/2010/main" val="3860895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5D7474A-6BE3-D74B-A825-BB7EA87FCAEF}"/>
              </a:ext>
            </a:extLst>
          </p:cNvPr>
          <p:cNvSpPr>
            <a:spLocks noGrp="1"/>
          </p:cNvSpPr>
          <p:nvPr>
            <p:ph type="title"/>
          </p:nvPr>
        </p:nvSpPr>
        <p:spPr/>
        <p:txBody>
          <a:bodyPr/>
          <a:lstStyle/>
          <a:p>
            <a:r>
              <a:rPr lang="tr-TR"/>
              <a:t>Asıl başlık stili için tıklayın</a:t>
            </a:r>
          </a:p>
        </p:txBody>
      </p:sp>
      <p:sp>
        <p:nvSpPr>
          <p:cNvPr id="3" name="İçerik Yer Tutucusu 2">
            <a:extLst>
              <a:ext uri="{FF2B5EF4-FFF2-40B4-BE49-F238E27FC236}">
                <a16:creationId xmlns:a16="http://schemas.microsoft.com/office/drawing/2014/main" id="{349D93DE-FCF0-C744-9EB1-1307622D7E7C}"/>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D42A8BA-34F3-F045-BAE9-B1F42E80DA7A}"/>
              </a:ext>
            </a:extLst>
          </p:cNvPr>
          <p:cNvSpPr>
            <a:spLocks noGrp="1"/>
          </p:cNvSpPr>
          <p:nvPr>
            <p:ph type="dt" sz="half" idx="10"/>
          </p:nvPr>
        </p:nvSpPr>
        <p:spPr/>
        <p:txBody>
          <a:bodyPr/>
          <a:lstStyle/>
          <a:p>
            <a:fld id="{045BCA57-823C-F845-AA80-BD8ACBD262D3}" type="datetimeFigureOut">
              <a:rPr lang="tr-TR" smtClean="0"/>
              <a:t>15.02.2018</a:t>
            </a:fld>
            <a:endParaRPr lang="tr-TR"/>
          </a:p>
        </p:txBody>
      </p:sp>
      <p:sp>
        <p:nvSpPr>
          <p:cNvPr id="5" name="Alt Bilgi Yer Tutucusu 4">
            <a:extLst>
              <a:ext uri="{FF2B5EF4-FFF2-40B4-BE49-F238E27FC236}">
                <a16:creationId xmlns:a16="http://schemas.microsoft.com/office/drawing/2014/main" id="{E121EFEA-615E-934D-B731-6A41B33C612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3180124-2A4F-F44B-ABA7-22546DE0FD83}"/>
              </a:ext>
            </a:extLst>
          </p:cNvPr>
          <p:cNvSpPr>
            <a:spLocks noGrp="1"/>
          </p:cNvSpPr>
          <p:nvPr>
            <p:ph type="sldNum" sz="quarter" idx="12"/>
          </p:nvPr>
        </p:nvSpPr>
        <p:spPr/>
        <p:txBody>
          <a:bodyPr/>
          <a:lstStyle/>
          <a:p>
            <a:fld id="{B3332BC6-1CBA-504D-B9BE-652F84EA4E35}" type="slidenum">
              <a:rPr lang="tr-TR" smtClean="0"/>
              <a:t>‹#›</a:t>
            </a:fld>
            <a:endParaRPr lang="tr-TR"/>
          </a:p>
        </p:txBody>
      </p:sp>
    </p:spTree>
    <p:extLst>
      <p:ext uri="{BB962C8B-B14F-4D97-AF65-F5344CB8AC3E}">
        <p14:creationId xmlns:p14="http://schemas.microsoft.com/office/powerpoint/2010/main" val="37031928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8E5879D-43CB-514E-A0FD-8E81DFC8319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 için tıklayın</a:t>
            </a:r>
          </a:p>
        </p:txBody>
      </p:sp>
      <p:sp>
        <p:nvSpPr>
          <p:cNvPr id="3" name="Metin Yer Tutucusu 2">
            <a:extLst>
              <a:ext uri="{FF2B5EF4-FFF2-40B4-BE49-F238E27FC236}">
                <a16:creationId xmlns:a16="http://schemas.microsoft.com/office/drawing/2014/main" id="{4FE65A15-325B-9644-83A8-E6F22436A8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id="{8DFD41DE-5185-F243-83E9-6709368A5219}"/>
              </a:ext>
            </a:extLst>
          </p:cNvPr>
          <p:cNvSpPr>
            <a:spLocks noGrp="1"/>
          </p:cNvSpPr>
          <p:nvPr>
            <p:ph type="dt" sz="half" idx="10"/>
          </p:nvPr>
        </p:nvSpPr>
        <p:spPr/>
        <p:txBody>
          <a:bodyPr/>
          <a:lstStyle/>
          <a:p>
            <a:fld id="{045BCA57-823C-F845-AA80-BD8ACBD262D3}" type="datetimeFigureOut">
              <a:rPr lang="tr-TR" smtClean="0"/>
              <a:t>15.02.2018</a:t>
            </a:fld>
            <a:endParaRPr lang="tr-TR"/>
          </a:p>
        </p:txBody>
      </p:sp>
      <p:sp>
        <p:nvSpPr>
          <p:cNvPr id="5" name="Alt Bilgi Yer Tutucusu 4">
            <a:extLst>
              <a:ext uri="{FF2B5EF4-FFF2-40B4-BE49-F238E27FC236}">
                <a16:creationId xmlns:a16="http://schemas.microsoft.com/office/drawing/2014/main" id="{BC762C67-0580-4645-A63A-D019EA05072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0690F54-9C51-5348-97FC-092EAEC9DA66}"/>
              </a:ext>
            </a:extLst>
          </p:cNvPr>
          <p:cNvSpPr>
            <a:spLocks noGrp="1"/>
          </p:cNvSpPr>
          <p:nvPr>
            <p:ph type="sldNum" sz="quarter" idx="12"/>
          </p:nvPr>
        </p:nvSpPr>
        <p:spPr/>
        <p:txBody>
          <a:bodyPr/>
          <a:lstStyle/>
          <a:p>
            <a:fld id="{B3332BC6-1CBA-504D-B9BE-652F84EA4E35}" type="slidenum">
              <a:rPr lang="tr-TR" smtClean="0"/>
              <a:t>‹#›</a:t>
            </a:fld>
            <a:endParaRPr lang="tr-TR"/>
          </a:p>
        </p:txBody>
      </p:sp>
    </p:spTree>
    <p:extLst>
      <p:ext uri="{BB962C8B-B14F-4D97-AF65-F5344CB8AC3E}">
        <p14:creationId xmlns:p14="http://schemas.microsoft.com/office/powerpoint/2010/main" val="3573449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CE2718B-1525-AE4B-8F81-9276B4FC2764}"/>
              </a:ext>
            </a:extLst>
          </p:cNvPr>
          <p:cNvSpPr>
            <a:spLocks noGrp="1"/>
          </p:cNvSpPr>
          <p:nvPr>
            <p:ph type="title"/>
          </p:nvPr>
        </p:nvSpPr>
        <p:spPr/>
        <p:txBody>
          <a:bodyPr/>
          <a:lstStyle/>
          <a:p>
            <a:r>
              <a:rPr lang="tr-TR"/>
              <a:t>Asıl başlık stili için tıklayın</a:t>
            </a:r>
          </a:p>
        </p:txBody>
      </p:sp>
      <p:sp>
        <p:nvSpPr>
          <p:cNvPr id="3" name="İçerik Yer Tutucusu 2">
            <a:extLst>
              <a:ext uri="{FF2B5EF4-FFF2-40B4-BE49-F238E27FC236}">
                <a16:creationId xmlns:a16="http://schemas.microsoft.com/office/drawing/2014/main" id="{3C839FF1-B5A2-F043-ADC1-7149B4968966}"/>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EA15337-F775-3146-BD3F-0B5F43F73AB8}"/>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3383CA4F-7F0B-F348-A0C3-CC97D285B4BF}"/>
              </a:ext>
            </a:extLst>
          </p:cNvPr>
          <p:cNvSpPr>
            <a:spLocks noGrp="1"/>
          </p:cNvSpPr>
          <p:nvPr>
            <p:ph type="dt" sz="half" idx="10"/>
          </p:nvPr>
        </p:nvSpPr>
        <p:spPr/>
        <p:txBody>
          <a:bodyPr/>
          <a:lstStyle/>
          <a:p>
            <a:fld id="{045BCA57-823C-F845-AA80-BD8ACBD262D3}" type="datetimeFigureOut">
              <a:rPr lang="tr-TR" smtClean="0"/>
              <a:t>15.02.2018</a:t>
            </a:fld>
            <a:endParaRPr lang="tr-TR"/>
          </a:p>
        </p:txBody>
      </p:sp>
      <p:sp>
        <p:nvSpPr>
          <p:cNvPr id="6" name="Alt Bilgi Yer Tutucusu 5">
            <a:extLst>
              <a:ext uri="{FF2B5EF4-FFF2-40B4-BE49-F238E27FC236}">
                <a16:creationId xmlns:a16="http://schemas.microsoft.com/office/drawing/2014/main" id="{C6C8C958-7F24-B042-989E-819FBE7B8BA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CCC0FED-1C2B-7E4E-A799-16B193F746DC}"/>
              </a:ext>
            </a:extLst>
          </p:cNvPr>
          <p:cNvSpPr>
            <a:spLocks noGrp="1"/>
          </p:cNvSpPr>
          <p:nvPr>
            <p:ph type="sldNum" sz="quarter" idx="12"/>
          </p:nvPr>
        </p:nvSpPr>
        <p:spPr/>
        <p:txBody>
          <a:bodyPr/>
          <a:lstStyle/>
          <a:p>
            <a:fld id="{B3332BC6-1CBA-504D-B9BE-652F84EA4E35}" type="slidenum">
              <a:rPr lang="tr-TR" smtClean="0"/>
              <a:t>‹#›</a:t>
            </a:fld>
            <a:endParaRPr lang="tr-TR"/>
          </a:p>
        </p:txBody>
      </p:sp>
    </p:spTree>
    <p:extLst>
      <p:ext uri="{BB962C8B-B14F-4D97-AF65-F5344CB8AC3E}">
        <p14:creationId xmlns:p14="http://schemas.microsoft.com/office/powerpoint/2010/main" val="4168813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417A29D-C993-504B-8640-B2A4266A5BFF}"/>
              </a:ext>
            </a:extLst>
          </p:cNvPr>
          <p:cNvSpPr>
            <a:spLocks noGrp="1"/>
          </p:cNvSpPr>
          <p:nvPr>
            <p:ph type="title"/>
          </p:nvPr>
        </p:nvSpPr>
        <p:spPr>
          <a:xfrm>
            <a:off x="839788" y="365125"/>
            <a:ext cx="10515600" cy="1325563"/>
          </a:xfrm>
        </p:spPr>
        <p:txBody>
          <a:bodyPr/>
          <a:lstStyle/>
          <a:p>
            <a:r>
              <a:rPr lang="tr-TR"/>
              <a:t>Asıl başlık stili için tıklayın</a:t>
            </a:r>
          </a:p>
        </p:txBody>
      </p:sp>
      <p:sp>
        <p:nvSpPr>
          <p:cNvPr id="3" name="Metin Yer Tutucusu 2">
            <a:extLst>
              <a:ext uri="{FF2B5EF4-FFF2-40B4-BE49-F238E27FC236}">
                <a16:creationId xmlns:a16="http://schemas.microsoft.com/office/drawing/2014/main" id="{34EF7BF1-3ACA-FF4A-94EE-55C6E2E4AA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7E9DAE49-8AF8-BA45-A01A-B1007C0ECC76}"/>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D42E0C15-315B-984A-8EB2-AF96529AAB7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32322A9E-515D-9344-AB07-8D676632202F}"/>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B9126BF9-CA45-B34A-B22B-732DD4E9BA33}"/>
              </a:ext>
            </a:extLst>
          </p:cNvPr>
          <p:cNvSpPr>
            <a:spLocks noGrp="1"/>
          </p:cNvSpPr>
          <p:nvPr>
            <p:ph type="dt" sz="half" idx="10"/>
          </p:nvPr>
        </p:nvSpPr>
        <p:spPr/>
        <p:txBody>
          <a:bodyPr/>
          <a:lstStyle/>
          <a:p>
            <a:fld id="{045BCA57-823C-F845-AA80-BD8ACBD262D3}" type="datetimeFigureOut">
              <a:rPr lang="tr-TR" smtClean="0"/>
              <a:t>15.02.2018</a:t>
            </a:fld>
            <a:endParaRPr lang="tr-TR"/>
          </a:p>
        </p:txBody>
      </p:sp>
      <p:sp>
        <p:nvSpPr>
          <p:cNvPr id="8" name="Alt Bilgi Yer Tutucusu 7">
            <a:extLst>
              <a:ext uri="{FF2B5EF4-FFF2-40B4-BE49-F238E27FC236}">
                <a16:creationId xmlns:a16="http://schemas.microsoft.com/office/drawing/2014/main" id="{3D76B1D1-0A90-BC42-BFA6-96C776AAE361}"/>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6D519DCB-AF8D-0C4F-B8A4-E03F9450B538}"/>
              </a:ext>
            </a:extLst>
          </p:cNvPr>
          <p:cNvSpPr>
            <a:spLocks noGrp="1"/>
          </p:cNvSpPr>
          <p:nvPr>
            <p:ph type="sldNum" sz="quarter" idx="12"/>
          </p:nvPr>
        </p:nvSpPr>
        <p:spPr/>
        <p:txBody>
          <a:bodyPr/>
          <a:lstStyle/>
          <a:p>
            <a:fld id="{B3332BC6-1CBA-504D-B9BE-652F84EA4E35}" type="slidenum">
              <a:rPr lang="tr-TR" smtClean="0"/>
              <a:t>‹#›</a:t>
            </a:fld>
            <a:endParaRPr lang="tr-TR"/>
          </a:p>
        </p:txBody>
      </p:sp>
    </p:spTree>
    <p:extLst>
      <p:ext uri="{BB962C8B-B14F-4D97-AF65-F5344CB8AC3E}">
        <p14:creationId xmlns:p14="http://schemas.microsoft.com/office/powerpoint/2010/main" val="3628492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BAF29AD-523F-5E4B-97E3-9EE03CE4AE63}"/>
              </a:ext>
            </a:extLst>
          </p:cNvPr>
          <p:cNvSpPr>
            <a:spLocks noGrp="1"/>
          </p:cNvSpPr>
          <p:nvPr>
            <p:ph type="title"/>
          </p:nvPr>
        </p:nvSpPr>
        <p:spPr/>
        <p:txBody>
          <a:bodyPr/>
          <a:lstStyle/>
          <a:p>
            <a:r>
              <a:rPr lang="tr-TR"/>
              <a:t>Asıl başlık stili için tıklayın</a:t>
            </a:r>
          </a:p>
        </p:txBody>
      </p:sp>
      <p:sp>
        <p:nvSpPr>
          <p:cNvPr id="3" name="Veri Yer Tutucusu 2">
            <a:extLst>
              <a:ext uri="{FF2B5EF4-FFF2-40B4-BE49-F238E27FC236}">
                <a16:creationId xmlns:a16="http://schemas.microsoft.com/office/drawing/2014/main" id="{948EDE06-A7BF-4643-8006-0782A0C0FC9C}"/>
              </a:ext>
            </a:extLst>
          </p:cNvPr>
          <p:cNvSpPr>
            <a:spLocks noGrp="1"/>
          </p:cNvSpPr>
          <p:nvPr>
            <p:ph type="dt" sz="half" idx="10"/>
          </p:nvPr>
        </p:nvSpPr>
        <p:spPr/>
        <p:txBody>
          <a:bodyPr/>
          <a:lstStyle/>
          <a:p>
            <a:fld id="{045BCA57-823C-F845-AA80-BD8ACBD262D3}" type="datetimeFigureOut">
              <a:rPr lang="tr-TR" smtClean="0"/>
              <a:t>15.02.2018</a:t>
            </a:fld>
            <a:endParaRPr lang="tr-TR"/>
          </a:p>
        </p:txBody>
      </p:sp>
      <p:sp>
        <p:nvSpPr>
          <p:cNvPr id="4" name="Alt Bilgi Yer Tutucusu 3">
            <a:extLst>
              <a:ext uri="{FF2B5EF4-FFF2-40B4-BE49-F238E27FC236}">
                <a16:creationId xmlns:a16="http://schemas.microsoft.com/office/drawing/2014/main" id="{6C247BF1-6E4D-C440-B54D-AA03EE93576E}"/>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92902320-AC75-024A-8F12-98F99EC8A0E7}"/>
              </a:ext>
            </a:extLst>
          </p:cNvPr>
          <p:cNvSpPr>
            <a:spLocks noGrp="1"/>
          </p:cNvSpPr>
          <p:nvPr>
            <p:ph type="sldNum" sz="quarter" idx="12"/>
          </p:nvPr>
        </p:nvSpPr>
        <p:spPr/>
        <p:txBody>
          <a:bodyPr/>
          <a:lstStyle/>
          <a:p>
            <a:fld id="{B3332BC6-1CBA-504D-B9BE-652F84EA4E35}" type="slidenum">
              <a:rPr lang="tr-TR" smtClean="0"/>
              <a:t>‹#›</a:t>
            </a:fld>
            <a:endParaRPr lang="tr-TR"/>
          </a:p>
        </p:txBody>
      </p:sp>
    </p:spTree>
    <p:extLst>
      <p:ext uri="{BB962C8B-B14F-4D97-AF65-F5344CB8AC3E}">
        <p14:creationId xmlns:p14="http://schemas.microsoft.com/office/powerpoint/2010/main" val="877205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98B2056-EEDC-AA45-A3A8-D3D06BBEB82F}"/>
              </a:ext>
            </a:extLst>
          </p:cNvPr>
          <p:cNvSpPr>
            <a:spLocks noGrp="1"/>
          </p:cNvSpPr>
          <p:nvPr>
            <p:ph type="dt" sz="half" idx="10"/>
          </p:nvPr>
        </p:nvSpPr>
        <p:spPr/>
        <p:txBody>
          <a:bodyPr/>
          <a:lstStyle/>
          <a:p>
            <a:fld id="{045BCA57-823C-F845-AA80-BD8ACBD262D3}" type="datetimeFigureOut">
              <a:rPr lang="tr-TR" smtClean="0"/>
              <a:t>15.02.2018</a:t>
            </a:fld>
            <a:endParaRPr lang="tr-TR"/>
          </a:p>
        </p:txBody>
      </p:sp>
      <p:sp>
        <p:nvSpPr>
          <p:cNvPr id="3" name="Alt Bilgi Yer Tutucusu 2">
            <a:extLst>
              <a:ext uri="{FF2B5EF4-FFF2-40B4-BE49-F238E27FC236}">
                <a16:creationId xmlns:a16="http://schemas.microsoft.com/office/drawing/2014/main" id="{CD2EFAA1-E5F4-134B-B1B4-D2757B41D99B}"/>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6500D3C7-DA16-094E-8D93-A5F7E4E86A85}"/>
              </a:ext>
            </a:extLst>
          </p:cNvPr>
          <p:cNvSpPr>
            <a:spLocks noGrp="1"/>
          </p:cNvSpPr>
          <p:nvPr>
            <p:ph type="sldNum" sz="quarter" idx="12"/>
          </p:nvPr>
        </p:nvSpPr>
        <p:spPr/>
        <p:txBody>
          <a:bodyPr/>
          <a:lstStyle/>
          <a:p>
            <a:fld id="{B3332BC6-1CBA-504D-B9BE-652F84EA4E35}" type="slidenum">
              <a:rPr lang="tr-TR" smtClean="0"/>
              <a:t>‹#›</a:t>
            </a:fld>
            <a:endParaRPr lang="tr-TR"/>
          </a:p>
        </p:txBody>
      </p:sp>
    </p:spTree>
    <p:extLst>
      <p:ext uri="{BB962C8B-B14F-4D97-AF65-F5344CB8AC3E}">
        <p14:creationId xmlns:p14="http://schemas.microsoft.com/office/powerpoint/2010/main" val="328179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D546F08-D921-1C40-B32A-C16E336EE218}"/>
              </a:ext>
            </a:extLst>
          </p:cNvPr>
          <p:cNvSpPr>
            <a:spLocks noGrp="1"/>
          </p:cNvSpPr>
          <p:nvPr>
            <p:ph type="title"/>
          </p:nvPr>
        </p:nvSpPr>
        <p:spPr>
          <a:xfrm>
            <a:off x="839788" y="457200"/>
            <a:ext cx="3932237" cy="1600200"/>
          </a:xfrm>
        </p:spPr>
        <p:txBody>
          <a:bodyPr anchor="b"/>
          <a:lstStyle>
            <a:lvl1pPr>
              <a:defRPr sz="3200"/>
            </a:lvl1pPr>
          </a:lstStyle>
          <a:p>
            <a:r>
              <a:rPr lang="tr-TR"/>
              <a:t>Asıl başlık stili için tıklayın</a:t>
            </a:r>
          </a:p>
        </p:txBody>
      </p:sp>
      <p:sp>
        <p:nvSpPr>
          <p:cNvPr id="3" name="İçerik Yer Tutucusu 2">
            <a:extLst>
              <a:ext uri="{FF2B5EF4-FFF2-40B4-BE49-F238E27FC236}">
                <a16:creationId xmlns:a16="http://schemas.microsoft.com/office/drawing/2014/main" id="{5635FFE6-3251-5044-AB22-66C67B3C4A0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400F5805-90A6-1A4B-9E06-AB6434AC35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DF060F70-4F24-3D4A-B894-06F46763DA1D}"/>
              </a:ext>
            </a:extLst>
          </p:cNvPr>
          <p:cNvSpPr>
            <a:spLocks noGrp="1"/>
          </p:cNvSpPr>
          <p:nvPr>
            <p:ph type="dt" sz="half" idx="10"/>
          </p:nvPr>
        </p:nvSpPr>
        <p:spPr/>
        <p:txBody>
          <a:bodyPr/>
          <a:lstStyle/>
          <a:p>
            <a:fld id="{045BCA57-823C-F845-AA80-BD8ACBD262D3}" type="datetimeFigureOut">
              <a:rPr lang="tr-TR" smtClean="0"/>
              <a:t>15.02.2018</a:t>
            </a:fld>
            <a:endParaRPr lang="tr-TR"/>
          </a:p>
        </p:txBody>
      </p:sp>
      <p:sp>
        <p:nvSpPr>
          <p:cNvPr id="6" name="Alt Bilgi Yer Tutucusu 5">
            <a:extLst>
              <a:ext uri="{FF2B5EF4-FFF2-40B4-BE49-F238E27FC236}">
                <a16:creationId xmlns:a16="http://schemas.microsoft.com/office/drawing/2014/main" id="{F0E73066-4CB2-234E-9F05-C17EA53B0AB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F7E7570-ABEC-1347-B2F5-477E1F0D58E9}"/>
              </a:ext>
            </a:extLst>
          </p:cNvPr>
          <p:cNvSpPr>
            <a:spLocks noGrp="1"/>
          </p:cNvSpPr>
          <p:nvPr>
            <p:ph type="sldNum" sz="quarter" idx="12"/>
          </p:nvPr>
        </p:nvSpPr>
        <p:spPr/>
        <p:txBody>
          <a:bodyPr/>
          <a:lstStyle/>
          <a:p>
            <a:fld id="{B3332BC6-1CBA-504D-B9BE-652F84EA4E35}" type="slidenum">
              <a:rPr lang="tr-TR" smtClean="0"/>
              <a:t>‹#›</a:t>
            </a:fld>
            <a:endParaRPr lang="tr-TR"/>
          </a:p>
        </p:txBody>
      </p:sp>
    </p:spTree>
    <p:extLst>
      <p:ext uri="{BB962C8B-B14F-4D97-AF65-F5344CB8AC3E}">
        <p14:creationId xmlns:p14="http://schemas.microsoft.com/office/powerpoint/2010/main" val="2209634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DE3A55D-28E2-9448-9FB1-EE15A0B9CB45}"/>
              </a:ext>
            </a:extLst>
          </p:cNvPr>
          <p:cNvSpPr>
            <a:spLocks noGrp="1"/>
          </p:cNvSpPr>
          <p:nvPr>
            <p:ph type="title"/>
          </p:nvPr>
        </p:nvSpPr>
        <p:spPr>
          <a:xfrm>
            <a:off x="839788" y="457200"/>
            <a:ext cx="3932237" cy="1600200"/>
          </a:xfrm>
        </p:spPr>
        <p:txBody>
          <a:bodyPr anchor="b"/>
          <a:lstStyle>
            <a:lvl1pPr>
              <a:defRPr sz="3200"/>
            </a:lvl1pPr>
          </a:lstStyle>
          <a:p>
            <a:r>
              <a:rPr lang="tr-TR"/>
              <a:t>Asıl başlık stili için tıklayın</a:t>
            </a:r>
          </a:p>
        </p:txBody>
      </p:sp>
      <p:sp>
        <p:nvSpPr>
          <p:cNvPr id="3" name="Resim Yer Tutucusu 2">
            <a:extLst>
              <a:ext uri="{FF2B5EF4-FFF2-40B4-BE49-F238E27FC236}">
                <a16:creationId xmlns:a16="http://schemas.microsoft.com/office/drawing/2014/main" id="{F3109D54-8593-3145-BF03-B1D402A162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FB0F302F-CC37-144A-9C09-F99C2EC8CB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8A9B1EDC-EC9E-8749-A5BA-9A4120235D4E}"/>
              </a:ext>
            </a:extLst>
          </p:cNvPr>
          <p:cNvSpPr>
            <a:spLocks noGrp="1"/>
          </p:cNvSpPr>
          <p:nvPr>
            <p:ph type="dt" sz="half" idx="10"/>
          </p:nvPr>
        </p:nvSpPr>
        <p:spPr/>
        <p:txBody>
          <a:bodyPr/>
          <a:lstStyle/>
          <a:p>
            <a:fld id="{045BCA57-823C-F845-AA80-BD8ACBD262D3}" type="datetimeFigureOut">
              <a:rPr lang="tr-TR" smtClean="0"/>
              <a:t>15.02.2018</a:t>
            </a:fld>
            <a:endParaRPr lang="tr-TR"/>
          </a:p>
        </p:txBody>
      </p:sp>
      <p:sp>
        <p:nvSpPr>
          <p:cNvPr id="6" name="Alt Bilgi Yer Tutucusu 5">
            <a:extLst>
              <a:ext uri="{FF2B5EF4-FFF2-40B4-BE49-F238E27FC236}">
                <a16:creationId xmlns:a16="http://schemas.microsoft.com/office/drawing/2014/main" id="{8CD2801E-52C2-7747-B934-AA5397CDD5E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01FB1AC-3478-964A-8867-596CCCA0D7A0}"/>
              </a:ext>
            </a:extLst>
          </p:cNvPr>
          <p:cNvSpPr>
            <a:spLocks noGrp="1"/>
          </p:cNvSpPr>
          <p:nvPr>
            <p:ph type="sldNum" sz="quarter" idx="12"/>
          </p:nvPr>
        </p:nvSpPr>
        <p:spPr/>
        <p:txBody>
          <a:bodyPr/>
          <a:lstStyle/>
          <a:p>
            <a:fld id="{B3332BC6-1CBA-504D-B9BE-652F84EA4E35}" type="slidenum">
              <a:rPr lang="tr-TR" smtClean="0"/>
              <a:t>‹#›</a:t>
            </a:fld>
            <a:endParaRPr lang="tr-TR"/>
          </a:p>
        </p:txBody>
      </p:sp>
    </p:spTree>
    <p:extLst>
      <p:ext uri="{BB962C8B-B14F-4D97-AF65-F5344CB8AC3E}">
        <p14:creationId xmlns:p14="http://schemas.microsoft.com/office/powerpoint/2010/main" val="515040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C046BE01-92BB-5348-9965-47D2A901A7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tıklayın</a:t>
            </a:r>
          </a:p>
        </p:txBody>
      </p:sp>
      <p:sp>
        <p:nvSpPr>
          <p:cNvPr id="3" name="Metin Yer Tutucusu 2">
            <a:extLst>
              <a:ext uri="{FF2B5EF4-FFF2-40B4-BE49-F238E27FC236}">
                <a16:creationId xmlns:a16="http://schemas.microsoft.com/office/drawing/2014/main" id="{7FC550D9-DD0D-4147-A410-F713D8C8EC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BBF16F0-9FD9-924C-A76E-593A0F5B5D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5BCA57-823C-F845-AA80-BD8ACBD262D3}" type="datetimeFigureOut">
              <a:rPr lang="tr-TR" smtClean="0"/>
              <a:t>15.02.2018</a:t>
            </a:fld>
            <a:endParaRPr lang="tr-TR"/>
          </a:p>
        </p:txBody>
      </p:sp>
      <p:sp>
        <p:nvSpPr>
          <p:cNvPr id="5" name="Alt Bilgi Yer Tutucusu 4">
            <a:extLst>
              <a:ext uri="{FF2B5EF4-FFF2-40B4-BE49-F238E27FC236}">
                <a16:creationId xmlns:a16="http://schemas.microsoft.com/office/drawing/2014/main" id="{7E73482A-ECE2-694A-BDD6-183B662144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D7802C65-53FD-EF41-B28C-9931C7C65D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332BC6-1CBA-504D-B9BE-652F84EA4E35}" type="slidenum">
              <a:rPr lang="tr-TR" smtClean="0"/>
              <a:t>‹#›</a:t>
            </a:fld>
            <a:endParaRPr lang="tr-TR"/>
          </a:p>
        </p:txBody>
      </p:sp>
    </p:spTree>
    <p:extLst>
      <p:ext uri="{BB962C8B-B14F-4D97-AF65-F5344CB8AC3E}">
        <p14:creationId xmlns:p14="http://schemas.microsoft.com/office/powerpoint/2010/main" val="38599042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9CF9C40-2381-054B-AE24-4DD8436CF6D3}"/>
              </a:ext>
            </a:extLst>
          </p:cNvPr>
          <p:cNvSpPr>
            <a:spLocks noGrp="1"/>
          </p:cNvSpPr>
          <p:nvPr>
            <p:ph type="ctrTitle"/>
          </p:nvPr>
        </p:nvSpPr>
        <p:spPr>
          <a:xfrm>
            <a:off x="1524000" y="1122362"/>
            <a:ext cx="9144000" cy="3144837"/>
          </a:xfrm>
        </p:spPr>
        <p:txBody>
          <a:bodyPr/>
          <a:lstStyle/>
          <a:p>
            <a:r>
              <a:rPr lang="tr-TR" b="1" dirty="0"/>
              <a:t>MÜLKİYETE KARŞI İŞLENEN SUÇLAR</a:t>
            </a:r>
          </a:p>
        </p:txBody>
      </p:sp>
    </p:spTree>
    <p:extLst>
      <p:ext uri="{BB962C8B-B14F-4D97-AF65-F5344CB8AC3E}">
        <p14:creationId xmlns:p14="http://schemas.microsoft.com/office/powerpoint/2010/main" val="1557253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BF2FD6E-BF6D-B745-845E-BA3EF9581961}"/>
              </a:ext>
            </a:extLst>
          </p:cNvPr>
          <p:cNvSpPr>
            <a:spLocks noGrp="1"/>
          </p:cNvSpPr>
          <p:nvPr>
            <p:ph type="title"/>
          </p:nvPr>
        </p:nvSpPr>
        <p:spPr/>
        <p:txBody>
          <a:bodyPr/>
          <a:lstStyle/>
          <a:p>
            <a:r>
              <a:rPr lang="tr-TR" b="1" dirty="0"/>
              <a:t>Çalınan Malda Aranan Şartlar</a:t>
            </a:r>
          </a:p>
        </p:txBody>
      </p:sp>
      <p:sp>
        <p:nvSpPr>
          <p:cNvPr id="3" name="İçerik Yer Tutucusu 2">
            <a:extLst>
              <a:ext uri="{FF2B5EF4-FFF2-40B4-BE49-F238E27FC236}">
                <a16:creationId xmlns:a16="http://schemas.microsoft.com/office/drawing/2014/main" id="{FD89CE49-FC7D-9D4C-9B7A-3CE982F0AA31}"/>
              </a:ext>
            </a:extLst>
          </p:cNvPr>
          <p:cNvSpPr>
            <a:spLocks noGrp="1"/>
          </p:cNvSpPr>
          <p:nvPr>
            <p:ph idx="1"/>
          </p:nvPr>
        </p:nvSpPr>
        <p:spPr/>
        <p:txBody>
          <a:bodyPr>
            <a:normAutofit/>
          </a:bodyPr>
          <a:lstStyle/>
          <a:p>
            <a:pPr marL="514350" indent="-514350">
              <a:buFont typeface="+mj-lt"/>
              <a:buAutoNum type="arabicPeriod"/>
            </a:pPr>
            <a:r>
              <a:rPr lang="tr-TR" sz="3200" dirty="0"/>
              <a:t>Çalınan malın el kesme cezasında esas alınan değer limitinde (</a:t>
            </a:r>
            <a:r>
              <a:rPr lang="tr-TR" sz="3200" dirty="0" err="1"/>
              <a:t>nisâb</a:t>
            </a:r>
            <a:r>
              <a:rPr lang="tr-TR" sz="3200" dirty="0"/>
              <a:t>) olması</a:t>
            </a:r>
          </a:p>
          <a:p>
            <a:pPr marL="514350" indent="-514350">
              <a:buFont typeface="+mj-lt"/>
              <a:buAutoNum type="arabicPeriod"/>
            </a:pPr>
            <a:r>
              <a:rPr lang="tr-TR" sz="3200" dirty="0"/>
              <a:t>Çalınan malın ekonomik yönden değersiz olmaması</a:t>
            </a:r>
          </a:p>
          <a:p>
            <a:pPr marL="514350" indent="-514350">
              <a:buFont typeface="+mj-lt"/>
              <a:buAutoNum type="arabicPeriod"/>
            </a:pPr>
            <a:r>
              <a:rPr lang="tr-TR" sz="3200" dirty="0"/>
              <a:t>Çalınan malın kısa sürede bozulabilen mal cinsinden olmaması</a:t>
            </a:r>
          </a:p>
          <a:p>
            <a:pPr marL="514350" indent="-514350">
              <a:buFont typeface="+mj-lt"/>
              <a:buAutoNum type="arabicPeriod"/>
            </a:pPr>
            <a:r>
              <a:rPr lang="tr-TR" sz="3200" dirty="0"/>
              <a:t>Suçun İslam ülkesinde işlenmiş olması</a:t>
            </a:r>
          </a:p>
        </p:txBody>
      </p:sp>
    </p:spTree>
    <p:extLst>
      <p:ext uri="{BB962C8B-B14F-4D97-AF65-F5344CB8AC3E}">
        <p14:creationId xmlns:p14="http://schemas.microsoft.com/office/powerpoint/2010/main" val="55338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FA24DE5-FB14-F245-8729-18E7C09133F5}"/>
              </a:ext>
            </a:extLst>
          </p:cNvPr>
          <p:cNvSpPr>
            <a:spLocks noGrp="1"/>
          </p:cNvSpPr>
          <p:nvPr>
            <p:ph idx="1"/>
          </p:nvPr>
        </p:nvSpPr>
        <p:spPr>
          <a:xfrm>
            <a:off x="838200" y="998311"/>
            <a:ext cx="10515600" cy="4351338"/>
          </a:xfrm>
        </p:spPr>
        <p:txBody>
          <a:bodyPr/>
          <a:lstStyle/>
          <a:p>
            <a:r>
              <a:rPr lang="tr-TR" sz="3200" dirty="0"/>
              <a:t>Mülkiyet aleyhine işlenen suçların başında hırsızlık gelir.</a:t>
            </a:r>
          </a:p>
          <a:p>
            <a:pPr algn="just"/>
            <a:endParaRPr lang="tr-TR" sz="3200" dirty="0"/>
          </a:p>
          <a:p>
            <a:pPr algn="just"/>
            <a:r>
              <a:rPr lang="tr-TR" sz="3200" dirty="0"/>
              <a:t>Başkasına ait olduğu konusunda şüphe bulunmayan ve koruma altında bulunan maddi değeri had cezasında aranan miktara ulaşan taşınabilir bir malın ceza ehliyetini haiz (akıllı ve baliğ) bir şahıs tarafından mülk edinme maksadıyla bulunduğu yerden gizlice alınması şeklinde tanımlamak mümkündür.</a:t>
            </a:r>
          </a:p>
          <a:p>
            <a:endParaRPr lang="tr-TR" dirty="0"/>
          </a:p>
        </p:txBody>
      </p:sp>
    </p:spTree>
    <p:extLst>
      <p:ext uri="{BB962C8B-B14F-4D97-AF65-F5344CB8AC3E}">
        <p14:creationId xmlns:p14="http://schemas.microsoft.com/office/powerpoint/2010/main" val="4226387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66069DA-9719-7E42-8E3A-F1111D5D47EE}"/>
              </a:ext>
            </a:extLst>
          </p:cNvPr>
          <p:cNvSpPr>
            <a:spLocks noGrp="1"/>
          </p:cNvSpPr>
          <p:nvPr>
            <p:ph idx="1"/>
          </p:nvPr>
        </p:nvSpPr>
        <p:spPr>
          <a:xfrm>
            <a:off x="794658" y="1201511"/>
            <a:ext cx="10515600" cy="4351338"/>
          </a:xfrm>
        </p:spPr>
        <p:txBody>
          <a:bodyPr>
            <a:normAutofit/>
          </a:bodyPr>
          <a:lstStyle/>
          <a:p>
            <a:pPr algn="just"/>
            <a:r>
              <a:rPr lang="tr-TR" sz="3200" dirty="0"/>
              <a:t>Hırsızlık suçunun cezalandırılması ile ilgili hükümler </a:t>
            </a:r>
            <a:r>
              <a:rPr lang="tr-TR" sz="3200" dirty="0" err="1"/>
              <a:t>Kur’ân</a:t>
            </a:r>
            <a:r>
              <a:rPr lang="tr-TR" sz="3200" dirty="0"/>
              <a:t>-ı Kerîm’de ifadesini bulmaktadır.</a:t>
            </a:r>
          </a:p>
          <a:p>
            <a:pPr algn="just"/>
            <a:r>
              <a:rPr lang="tr-TR" sz="3200" dirty="0"/>
              <a:t>Konu ile ilgili ayetin meali şöyledir.</a:t>
            </a:r>
          </a:p>
          <a:p>
            <a:pPr marL="0" indent="0" algn="just">
              <a:buNone/>
            </a:pPr>
            <a:r>
              <a:rPr lang="tr-TR" sz="3200" dirty="0"/>
              <a:t>   «Hırsızlık eden kadın ve erkeğe yaptıklarının karşılığı ve Allah’tan bir ceza olmak üzere ellerini kesin, Allah aziz ve hakimdir. Kim zulmettikten sonra </a:t>
            </a:r>
            <a:r>
              <a:rPr lang="tr-TR" sz="3200" dirty="0" err="1"/>
              <a:t>tevbe</a:t>
            </a:r>
            <a:r>
              <a:rPr lang="tr-TR" sz="3200" dirty="0"/>
              <a:t> edip kendini düzeltirse şüphesiz Allah </a:t>
            </a:r>
            <a:r>
              <a:rPr lang="tr-TR" sz="3200" dirty="0" err="1"/>
              <a:t>tevbesini</a:t>
            </a:r>
            <a:r>
              <a:rPr lang="tr-TR" sz="3200" dirty="0"/>
              <a:t> kabul eder. Gerçekten Allah gafur ve rahîmdir.» (Maide, 38-39)</a:t>
            </a:r>
          </a:p>
        </p:txBody>
      </p:sp>
    </p:spTree>
    <p:extLst>
      <p:ext uri="{BB962C8B-B14F-4D97-AF65-F5344CB8AC3E}">
        <p14:creationId xmlns:p14="http://schemas.microsoft.com/office/powerpoint/2010/main" val="39459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29D72C7-E92B-1942-AC94-188379406354}"/>
              </a:ext>
            </a:extLst>
          </p:cNvPr>
          <p:cNvSpPr>
            <a:spLocks noGrp="1"/>
          </p:cNvSpPr>
          <p:nvPr>
            <p:ph idx="1"/>
          </p:nvPr>
        </p:nvSpPr>
        <p:spPr>
          <a:xfrm>
            <a:off x="794657" y="1303110"/>
            <a:ext cx="10515600" cy="4351338"/>
          </a:xfrm>
        </p:spPr>
        <p:txBody>
          <a:bodyPr>
            <a:normAutofit/>
          </a:bodyPr>
          <a:lstStyle/>
          <a:p>
            <a:pPr algn="just"/>
            <a:r>
              <a:rPr lang="tr-TR" sz="3200" dirty="0"/>
              <a:t>Koruma (</a:t>
            </a:r>
            <a:r>
              <a:rPr lang="tr-TR" sz="3200" dirty="0" err="1"/>
              <a:t>hırz</a:t>
            </a:r>
            <a:r>
              <a:rPr lang="tr-TR" sz="3200" dirty="0"/>
              <a:t>) altındaki başkasına ait olan malı gizlice almayı ifade eden basit veya adi hırsızlık suçu ile, yol keserek yapılan soygun suçunu birbirinden ayırmak için klasik fıkıh kitaplarında birincisi için sirkat-i </a:t>
            </a:r>
            <a:r>
              <a:rPr lang="tr-TR" sz="3200" dirty="0" err="1"/>
              <a:t>suğrâ</a:t>
            </a:r>
            <a:r>
              <a:rPr lang="tr-TR" sz="3200" dirty="0"/>
              <a:t>, ikincisi için ise sirkat-i </a:t>
            </a:r>
            <a:r>
              <a:rPr lang="tr-TR" sz="3200" dirty="0" err="1"/>
              <a:t>kübrâ</a:t>
            </a:r>
            <a:r>
              <a:rPr lang="tr-TR" sz="3200" dirty="0"/>
              <a:t> kavramları kullanılmaktadır.</a:t>
            </a:r>
          </a:p>
          <a:p>
            <a:pPr algn="just"/>
            <a:r>
              <a:rPr lang="tr-TR" sz="3200" dirty="0"/>
              <a:t>Yankesicilik veya cep vurma şeklindeki mülkiyete yönelik suçlar da cezalandırılmaktadır. </a:t>
            </a:r>
          </a:p>
        </p:txBody>
      </p:sp>
    </p:spTree>
    <p:extLst>
      <p:ext uri="{BB962C8B-B14F-4D97-AF65-F5344CB8AC3E}">
        <p14:creationId xmlns:p14="http://schemas.microsoft.com/office/powerpoint/2010/main" val="31291801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54FB9A8-ADEA-9346-87AF-11B6D4FD749A}"/>
              </a:ext>
            </a:extLst>
          </p:cNvPr>
          <p:cNvSpPr>
            <a:spLocks noGrp="1"/>
          </p:cNvSpPr>
          <p:nvPr>
            <p:ph type="title"/>
          </p:nvPr>
        </p:nvSpPr>
        <p:spPr>
          <a:xfrm>
            <a:off x="838200" y="916668"/>
            <a:ext cx="10515600" cy="1325563"/>
          </a:xfrm>
        </p:spPr>
        <p:txBody>
          <a:bodyPr/>
          <a:lstStyle/>
          <a:p>
            <a:pPr algn="ctr"/>
            <a:r>
              <a:rPr lang="tr-TR" b="1" dirty="0"/>
              <a:t>Hırsızlık Suçunun Şahsî Yönü</a:t>
            </a:r>
          </a:p>
        </p:txBody>
      </p:sp>
      <p:sp>
        <p:nvSpPr>
          <p:cNvPr id="3" name="İçerik Yer Tutucusu 2">
            <a:extLst>
              <a:ext uri="{FF2B5EF4-FFF2-40B4-BE49-F238E27FC236}">
                <a16:creationId xmlns:a16="http://schemas.microsoft.com/office/drawing/2014/main" id="{6819B9DC-C4CA-8F4C-A619-6C6B95ACA047}"/>
              </a:ext>
            </a:extLst>
          </p:cNvPr>
          <p:cNvSpPr>
            <a:spLocks noGrp="1"/>
          </p:cNvSpPr>
          <p:nvPr>
            <p:ph idx="1"/>
          </p:nvPr>
        </p:nvSpPr>
        <p:spPr>
          <a:xfrm>
            <a:off x="838200" y="2506662"/>
            <a:ext cx="10515600" cy="4351338"/>
          </a:xfrm>
        </p:spPr>
        <p:txBody>
          <a:bodyPr>
            <a:normAutofit/>
          </a:bodyPr>
          <a:lstStyle/>
          <a:p>
            <a:pPr algn="just"/>
            <a:r>
              <a:rPr lang="tr-TR" sz="3600" dirty="0"/>
              <a:t>Hırsızlık suçunun mağdur ile ilgili olan yönü, çalınan mal mevcut ise aynen iadesi, iadenin mümkün olmadığı durumlarda ise tazmin edilmesidir.</a:t>
            </a:r>
          </a:p>
        </p:txBody>
      </p:sp>
    </p:spTree>
    <p:extLst>
      <p:ext uri="{BB962C8B-B14F-4D97-AF65-F5344CB8AC3E}">
        <p14:creationId xmlns:p14="http://schemas.microsoft.com/office/powerpoint/2010/main" val="3296832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4517487-0FA3-2145-B8D9-477E839AE7C7}"/>
              </a:ext>
            </a:extLst>
          </p:cNvPr>
          <p:cNvSpPr>
            <a:spLocks noGrp="1"/>
          </p:cNvSpPr>
          <p:nvPr>
            <p:ph type="title"/>
          </p:nvPr>
        </p:nvSpPr>
        <p:spPr>
          <a:xfrm>
            <a:off x="838200" y="1003754"/>
            <a:ext cx="10515600" cy="1325563"/>
          </a:xfrm>
        </p:spPr>
        <p:txBody>
          <a:bodyPr/>
          <a:lstStyle/>
          <a:p>
            <a:pPr algn="ctr"/>
            <a:r>
              <a:rPr lang="tr-TR" b="1" dirty="0"/>
              <a:t>Hırsızlık Suçunun Kamu ile İlgili Yönü</a:t>
            </a:r>
          </a:p>
        </p:txBody>
      </p:sp>
      <p:sp>
        <p:nvSpPr>
          <p:cNvPr id="3" name="İçerik Yer Tutucusu 2">
            <a:extLst>
              <a:ext uri="{FF2B5EF4-FFF2-40B4-BE49-F238E27FC236}">
                <a16:creationId xmlns:a16="http://schemas.microsoft.com/office/drawing/2014/main" id="{4F5559C0-5BAD-2246-B7AA-9F06B344F101}"/>
              </a:ext>
            </a:extLst>
          </p:cNvPr>
          <p:cNvSpPr>
            <a:spLocks noGrp="1"/>
          </p:cNvSpPr>
          <p:nvPr>
            <p:ph idx="1"/>
          </p:nvPr>
        </p:nvSpPr>
        <p:spPr>
          <a:xfrm>
            <a:off x="838200" y="2699657"/>
            <a:ext cx="10515600" cy="3477306"/>
          </a:xfrm>
        </p:spPr>
        <p:txBody>
          <a:bodyPr>
            <a:normAutofit/>
          </a:bodyPr>
          <a:lstStyle/>
          <a:p>
            <a:pPr algn="just"/>
            <a:r>
              <a:rPr lang="tr-TR" sz="4000" dirty="0"/>
              <a:t>Kamu adına hırsızlık suçunun failine uygulanması öngörülen ceza hırsızın elinin kesilmesidir.</a:t>
            </a:r>
          </a:p>
          <a:p>
            <a:pPr algn="just"/>
            <a:endParaRPr lang="tr-TR" sz="3200" dirty="0"/>
          </a:p>
        </p:txBody>
      </p:sp>
    </p:spTree>
    <p:extLst>
      <p:ext uri="{BB962C8B-B14F-4D97-AF65-F5344CB8AC3E}">
        <p14:creationId xmlns:p14="http://schemas.microsoft.com/office/powerpoint/2010/main" val="1304912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96FD83-DAE1-CF4B-B433-2C575F03D173}"/>
              </a:ext>
            </a:extLst>
          </p:cNvPr>
          <p:cNvSpPr>
            <a:spLocks noGrp="1"/>
          </p:cNvSpPr>
          <p:nvPr>
            <p:ph type="title"/>
          </p:nvPr>
        </p:nvSpPr>
        <p:spPr/>
        <p:txBody>
          <a:bodyPr/>
          <a:lstStyle/>
          <a:p>
            <a:r>
              <a:rPr lang="tr-TR" b="1" dirty="0"/>
              <a:t>Hırsızlık Suçunun Unsurları</a:t>
            </a:r>
          </a:p>
        </p:txBody>
      </p:sp>
      <p:sp>
        <p:nvSpPr>
          <p:cNvPr id="3" name="İçerik Yer Tutucusu 2">
            <a:extLst>
              <a:ext uri="{FF2B5EF4-FFF2-40B4-BE49-F238E27FC236}">
                <a16:creationId xmlns:a16="http://schemas.microsoft.com/office/drawing/2014/main" id="{BFC2C164-521B-1442-990A-5EDF7FC583B5}"/>
              </a:ext>
            </a:extLst>
          </p:cNvPr>
          <p:cNvSpPr>
            <a:spLocks noGrp="1"/>
          </p:cNvSpPr>
          <p:nvPr>
            <p:ph idx="1"/>
          </p:nvPr>
        </p:nvSpPr>
        <p:spPr/>
        <p:txBody>
          <a:bodyPr/>
          <a:lstStyle/>
          <a:p>
            <a:pPr marL="514350" indent="-514350">
              <a:buFont typeface="+mj-lt"/>
              <a:buAutoNum type="arabicPeriod"/>
            </a:pPr>
            <a:r>
              <a:rPr lang="tr-TR" sz="3200" dirty="0"/>
              <a:t>Malın gizlice alınması</a:t>
            </a:r>
          </a:p>
          <a:p>
            <a:pPr marL="514350" indent="-514350">
              <a:buFont typeface="+mj-lt"/>
              <a:buAutoNum type="arabicPeriod"/>
            </a:pPr>
            <a:r>
              <a:rPr lang="tr-TR" sz="3200" dirty="0"/>
              <a:t>Çalınan malın başkasının mülkü olduğunda şüphe bulunmaması</a:t>
            </a:r>
          </a:p>
          <a:p>
            <a:pPr marL="514350" indent="-514350">
              <a:buFont typeface="+mj-lt"/>
              <a:buAutoNum type="arabicPeriod"/>
            </a:pPr>
            <a:r>
              <a:rPr lang="tr-TR" sz="3200" dirty="0"/>
              <a:t>Malın menkul olması, dinen mal kabul edilmesi, koruma altında iken çalınan malın el kesme cezasını gerektirecek mali değerde olması</a:t>
            </a:r>
          </a:p>
          <a:p>
            <a:pPr marL="514350" indent="-514350">
              <a:buFont typeface="+mj-lt"/>
              <a:buAutoNum type="arabicPeriod"/>
            </a:pPr>
            <a:r>
              <a:rPr lang="tr-TR" sz="3200" dirty="0"/>
              <a:t>Failin </a:t>
            </a:r>
            <a:r>
              <a:rPr lang="tr-TR" sz="3200" dirty="0" err="1"/>
              <a:t>cürmi</a:t>
            </a:r>
            <a:r>
              <a:rPr lang="tr-TR" sz="3200" dirty="0"/>
              <a:t> kastının bulunması</a:t>
            </a:r>
          </a:p>
          <a:p>
            <a:pPr marL="0" indent="0">
              <a:buNone/>
            </a:pPr>
            <a:endParaRPr lang="tr-TR" dirty="0"/>
          </a:p>
        </p:txBody>
      </p:sp>
    </p:spTree>
    <p:extLst>
      <p:ext uri="{BB962C8B-B14F-4D97-AF65-F5344CB8AC3E}">
        <p14:creationId xmlns:p14="http://schemas.microsoft.com/office/powerpoint/2010/main" val="10102010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E1198D0-D1C9-E444-9FBA-60A62E451B46}"/>
              </a:ext>
            </a:extLst>
          </p:cNvPr>
          <p:cNvSpPr>
            <a:spLocks noGrp="1"/>
          </p:cNvSpPr>
          <p:nvPr>
            <p:ph type="title"/>
          </p:nvPr>
        </p:nvSpPr>
        <p:spPr/>
        <p:txBody>
          <a:bodyPr/>
          <a:lstStyle/>
          <a:p>
            <a:r>
              <a:rPr lang="tr-TR" b="1" dirty="0"/>
              <a:t>Suç Failinde Aranan Şartlar</a:t>
            </a:r>
          </a:p>
        </p:txBody>
      </p:sp>
      <p:sp>
        <p:nvSpPr>
          <p:cNvPr id="3" name="İçerik Yer Tutucusu 2">
            <a:extLst>
              <a:ext uri="{FF2B5EF4-FFF2-40B4-BE49-F238E27FC236}">
                <a16:creationId xmlns:a16="http://schemas.microsoft.com/office/drawing/2014/main" id="{E953D8F0-0771-164C-B505-4DB111B5C334}"/>
              </a:ext>
            </a:extLst>
          </p:cNvPr>
          <p:cNvSpPr>
            <a:spLocks noGrp="1"/>
          </p:cNvSpPr>
          <p:nvPr>
            <p:ph idx="1"/>
          </p:nvPr>
        </p:nvSpPr>
        <p:spPr/>
        <p:txBody>
          <a:bodyPr/>
          <a:lstStyle/>
          <a:p>
            <a:pPr marL="514350" indent="-514350">
              <a:buFont typeface="+mj-lt"/>
              <a:buAutoNum type="arabicPeriod"/>
            </a:pPr>
            <a:r>
              <a:rPr lang="tr-TR" sz="3600" dirty="0"/>
              <a:t>Hırsızın akıllı ve baliğ (ceza ehliyetine sahip) olması</a:t>
            </a:r>
          </a:p>
          <a:p>
            <a:pPr marL="514350" indent="-514350">
              <a:buFont typeface="+mj-lt"/>
              <a:buAutoNum type="arabicPeriod"/>
            </a:pPr>
            <a:r>
              <a:rPr lang="tr-TR" sz="3600" dirty="0"/>
              <a:t>Hırsızın malını çaldığı kişinin ortağı olmaması</a:t>
            </a:r>
          </a:p>
          <a:p>
            <a:pPr marL="514350" indent="-514350">
              <a:buFont typeface="+mj-lt"/>
              <a:buAutoNum type="arabicPeriod"/>
            </a:pPr>
            <a:r>
              <a:rPr lang="tr-TR" sz="3600" dirty="0"/>
              <a:t>Hırsız ile mağdur arasında kan veya </a:t>
            </a:r>
            <a:r>
              <a:rPr lang="tr-TR" sz="3600" dirty="0" err="1"/>
              <a:t>sıhriyyet</a:t>
            </a:r>
            <a:r>
              <a:rPr lang="tr-TR" sz="3600" dirty="0"/>
              <a:t> ilişkisi olmaması</a:t>
            </a:r>
          </a:p>
          <a:p>
            <a:pPr marL="0" indent="0">
              <a:buNone/>
            </a:pPr>
            <a:endParaRPr lang="tr-TR" dirty="0"/>
          </a:p>
        </p:txBody>
      </p:sp>
    </p:spTree>
    <p:extLst>
      <p:ext uri="{BB962C8B-B14F-4D97-AF65-F5344CB8AC3E}">
        <p14:creationId xmlns:p14="http://schemas.microsoft.com/office/powerpoint/2010/main" val="33749535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C3A1F0D-AB57-4B46-8586-B0FABCE4341D}"/>
              </a:ext>
            </a:extLst>
          </p:cNvPr>
          <p:cNvSpPr>
            <a:spLocks noGrp="1"/>
          </p:cNvSpPr>
          <p:nvPr>
            <p:ph type="title"/>
          </p:nvPr>
        </p:nvSpPr>
        <p:spPr/>
        <p:txBody>
          <a:bodyPr>
            <a:normAutofit/>
          </a:bodyPr>
          <a:lstStyle/>
          <a:p>
            <a:r>
              <a:rPr lang="tr-TR" sz="4000" b="1" dirty="0"/>
              <a:t>Suçun Mağdurun (Malı Çalınan)da Aranan Şartlar</a:t>
            </a:r>
          </a:p>
        </p:txBody>
      </p:sp>
      <p:sp>
        <p:nvSpPr>
          <p:cNvPr id="3" name="İçerik Yer Tutucusu 2">
            <a:extLst>
              <a:ext uri="{FF2B5EF4-FFF2-40B4-BE49-F238E27FC236}">
                <a16:creationId xmlns:a16="http://schemas.microsoft.com/office/drawing/2014/main" id="{A239BA65-57CC-4040-BC0B-B769847D1C61}"/>
              </a:ext>
            </a:extLst>
          </p:cNvPr>
          <p:cNvSpPr>
            <a:spLocks noGrp="1"/>
          </p:cNvSpPr>
          <p:nvPr>
            <p:ph idx="1"/>
          </p:nvPr>
        </p:nvSpPr>
        <p:spPr/>
        <p:txBody>
          <a:bodyPr>
            <a:normAutofit/>
          </a:bodyPr>
          <a:lstStyle/>
          <a:p>
            <a:pPr marL="514350" indent="-514350">
              <a:buFont typeface="+mj-lt"/>
              <a:buAutoNum type="arabicPeriod"/>
            </a:pPr>
            <a:r>
              <a:rPr lang="tr-TR" sz="3600" dirty="0"/>
              <a:t>Malı çalınan kişinin bu mal üzerinde mülkiyet hakkının olması</a:t>
            </a:r>
          </a:p>
          <a:p>
            <a:pPr marL="514350" indent="-514350">
              <a:buFont typeface="+mj-lt"/>
              <a:buAutoNum type="arabicPeriod"/>
            </a:pPr>
            <a:r>
              <a:rPr lang="tr-TR" sz="3600" dirty="0"/>
              <a:t>Suç faili ile mağdur arasında </a:t>
            </a:r>
            <a:r>
              <a:rPr lang="tr-TR" sz="3600" dirty="0" err="1"/>
              <a:t>usûl-furû</a:t>
            </a:r>
            <a:r>
              <a:rPr lang="tr-TR" sz="3600" dirty="0"/>
              <a:t> veya </a:t>
            </a:r>
            <a:r>
              <a:rPr lang="tr-TR" sz="3600" dirty="0" err="1"/>
              <a:t>sıhriyyet</a:t>
            </a:r>
            <a:r>
              <a:rPr lang="tr-TR" sz="3600" dirty="0"/>
              <a:t> ilişkisinin olması</a:t>
            </a:r>
          </a:p>
        </p:txBody>
      </p:sp>
    </p:spTree>
    <p:extLst>
      <p:ext uri="{BB962C8B-B14F-4D97-AF65-F5344CB8AC3E}">
        <p14:creationId xmlns:p14="http://schemas.microsoft.com/office/powerpoint/2010/main" val="427769559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350</Words>
  <Application>Microsoft Macintosh PowerPoint</Application>
  <PresentationFormat>Geniş ekran</PresentationFormat>
  <Paragraphs>30</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MÜLKİYETE KARŞI İŞLENEN SUÇLAR</vt:lpstr>
      <vt:lpstr>PowerPoint Sunusu</vt:lpstr>
      <vt:lpstr>PowerPoint Sunusu</vt:lpstr>
      <vt:lpstr>PowerPoint Sunusu</vt:lpstr>
      <vt:lpstr>Hırsızlık Suçunun Şahsî Yönü</vt:lpstr>
      <vt:lpstr>Hırsızlık Suçunun Kamu ile İlgili Yönü</vt:lpstr>
      <vt:lpstr>Hırsızlık Suçunun Unsurları</vt:lpstr>
      <vt:lpstr>Suç Failinde Aranan Şartlar</vt:lpstr>
      <vt:lpstr>Suçun Mağdurun (Malı Çalınan)da Aranan Şartlar</vt:lpstr>
      <vt:lpstr>Çalınan Malda Aranan Şartlar</vt:lpstr>
    </vt:vector>
  </TitlesOfParts>
  <Company/>
  <LinksUpToDate>false</LinksUpToDate>
  <SharedDoc>false</SharedDoc>
  <HyperlinksChanged>false</HyperlinksChanged>
  <AppVersion>16.0010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MÜLKİYETE KARŞI İŞLENEN SUÇLAR</dc:title>
  <dc:creator>alime çelik</dc:creator>
  <cp:lastModifiedBy>alime çelik</cp:lastModifiedBy>
  <cp:revision>3</cp:revision>
  <dcterms:created xsi:type="dcterms:W3CDTF">2018-02-15T19:45:43Z</dcterms:created>
  <dcterms:modified xsi:type="dcterms:W3CDTF">2018-02-15T20:11:37Z</dcterms:modified>
</cp:coreProperties>
</file>