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3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6.01.19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1995375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660066"/>
                </a:solidFill>
              </a:rPr>
              <a:t>TÜRK DIŞ POLİTİKASI (</a:t>
            </a:r>
            <a:r>
              <a:rPr lang="en-US" sz="3600" dirty="0" err="1">
                <a:solidFill>
                  <a:srgbClr val="660066"/>
                </a:solidFill>
              </a:rPr>
              <a:t>Güz</a:t>
            </a:r>
            <a:r>
              <a:rPr lang="en-US" sz="3600" dirty="0">
                <a:solidFill>
                  <a:srgbClr val="660066"/>
                </a:solidFill>
              </a:rPr>
              <a:t> 2018)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3"/>
            <a:ext cx="7406640" cy="2583391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r>
              <a:rPr lang="en-US" sz="2800" dirty="0" smtClean="0">
                <a:solidFill>
                  <a:srgbClr val="660066"/>
                </a:solidFill>
              </a:rPr>
              <a:t>8</a:t>
            </a:r>
            <a:r>
              <a:rPr lang="en-US" sz="2800" dirty="0" smtClean="0">
                <a:solidFill>
                  <a:srgbClr val="660066"/>
                </a:solidFill>
              </a:rPr>
              <a:t>. </a:t>
            </a:r>
            <a:r>
              <a:rPr lang="en-US" sz="2800" dirty="0" err="1" smtClean="0">
                <a:solidFill>
                  <a:srgbClr val="660066"/>
                </a:solidFill>
              </a:rPr>
              <a:t>Hafta</a:t>
            </a:r>
            <a:r>
              <a:rPr lang="en-US" sz="2800" dirty="0" smtClean="0">
                <a:solidFill>
                  <a:srgbClr val="660066"/>
                </a:solidFill>
              </a:rPr>
              <a:t>: </a:t>
            </a:r>
            <a:r>
              <a:rPr lang="tr-TR" sz="2800" dirty="0">
                <a:solidFill>
                  <a:srgbClr val="660066"/>
                </a:solidFill>
              </a:rPr>
              <a:t>Göreli Özerklik Dönemi III: 1960-1980 (2)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457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1960-1980 </a:t>
            </a:r>
            <a:r>
              <a:rPr lang="en-US" sz="3200" dirty="0" err="1"/>
              <a:t>Döneminde</a:t>
            </a:r>
            <a:r>
              <a:rPr lang="en-US" sz="3200" dirty="0"/>
              <a:t> </a:t>
            </a:r>
            <a:r>
              <a:rPr lang="en-US" sz="3200" dirty="0" err="1"/>
              <a:t>AET’yle</a:t>
            </a:r>
            <a:r>
              <a:rPr lang="en-US" sz="3200" dirty="0"/>
              <a:t> </a:t>
            </a:r>
            <a:r>
              <a:rPr lang="en-US" sz="3200" dirty="0" err="1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/>
              <a:t>Ankara </a:t>
            </a:r>
            <a:r>
              <a:rPr lang="en-US" dirty="0" err="1"/>
              <a:t>Antlaşması</a:t>
            </a: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/>
              <a:t>Ortaklığın</a:t>
            </a:r>
            <a:r>
              <a:rPr lang="en-US" dirty="0"/>
              <a:t> </a:t>
            </a:r>
            <a:r>
              <a:rPr lang="en-US" dirty="0" err="1"/>
              <a:t>yürüyüşü</a:t>
            </a: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/>
              <a:t>Geçiş</a:t>
            </a:r>
            <a:r>
              <a:rPr lang="en-US" dirty="0"/>
              <a:t> </a:t>
            </a:r>
            <a:r>
              <a:rPr lang="en-US" dirty="0" err="1"/>
              <a:t>dönemi</a:t>
            </a:r>
            <a:r>
              <a:rPr lang="en-US" dirty="0"/>
              <a:t> </a:t>
            </a:r>
            <a:r>
              <a:rPr lang="en-US" dirty="0" err="1" smtClean="0"/>
              <a:t>belgeleri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Gerginleşen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1976 </a:t>
            </a:r>
            <a:r>
              <a:rPr lang="en-US" dirty="0" err="1" smtClean="0"/>
              <a:t>bunalımı</a:t>
            </a:r>
            <a:endParaRPr lang="en-US" dirty="0" smtClean="0"/>
          </a:p>
          <a:p>
            <a:pPr marL="596646" indent="-514350">
              <a:buFont typeface="+mj-lt"/>
              <a:buAutoNum type="arabicPeriod"/>
            </a:pP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179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1960-1980 </a:t>
            </a:r>
            <a:r>
              <a:rPr lang="en-US" sz="3200" dirty="0" err="1">
                <a:solidFill>
                  <a:srgbClr val="660066"/>
                </a:solidFill>
              </a:rPr>
              <a:t>D</a:t>
            </a:r>
            <a:r>
              <a:rPr lang="en-US" sz="3200" dirty="0" err="1" smtClean="0">
                <a:solidFill>
                  <a:srgbClr val="660066"/>
                </a:solidFill>
              </a:rPr>
              <a:t>öneminde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SSCB’yle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SSCB’de</a:t>
            </a:r>
            <a:r>
              <a:rPr lang="en-US" dirty="0" smtClean="0"/>
              <a:t> </a:t>
            </a:r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endParaRPr lang="en-US" dirty="0" smtClean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 smtClean="0"/>
              <a:t>Brejnev</a:t>
            </a:r>
            <a:r>
              <a:rPr lang="en-US" dirty="0" smtClean="0"/>
              <a:t> </a:t>
            </a:r>
            <a:r>
              <a:rPr lang="en-US" dirty="0" err="1" smtClean="0"/>
              <a:t>doktrini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Sovyet</a:t>
            </a:r>
            <a:r>
              <a:rPr lang="en-US" dirty="0" smtClean="0"/>
              <a:t> </a:t>
            </a:r>
            <a:r>
              <a:rPr lang="en-US" dirty="0" err="1" smtClean="0"/>
              <a:t>askeri-sınai</a:t>
            </a:r>
            <a:r>
              <a:rPr lang="en-US" dirty="0" smtClean="0"/>
              <a:t> </a:t>
            </a:r>
            <a:r>
              <a:rPr lang="en-US" dirty="0" err="1" smtClean="0"/>
              <a:t>kompleksi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Türkiye</a:t>
            </a:r>
            <a:r>
              <a:rPr lang="en-US" dirty="0" smtClean="0"/>
              <a:t>-SSCB </a:t>
            </a:r>
            <a:r>
              <a:rPr lang="en-US" dirty="0" err="1" smtClean="0"/>
              <a:t>İlişkilerinde</a:t>
            </a:r>
            <a:r>
              <a:rPr lang="en-US" dirty="0" smtClean="0"/>
              <a:t> “</a:t>
            </a:r>
            <a:r>
              <a:rPr lang="en-US" dirty="0" err="1" smtClean="0"/>
              <a:t>Normalleşme</a:t>
            </a:r>
            <a:r>
              <a:rPr lang="en-US" dirty="0" smtClean="0"/>
              <a:t>”(1960-1964)</a:t>
            </a:r>
          </a:p>
        </p:txBody>
      </p:sp>
    </p:spTree>
    <p:extLst>
      <p:ext uri="{BB962C8B-B14F-4D97-AF65-F5344CB8AC3E}">
        <p14:creationId xmlns:p14="http://schemas.microsoft.com/office/powerpoint/2010/main" val="2753956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1960-1980 </a:t>
            </a:r>
            <a:r>
              <a:rPr lang="en-US" sz="3200" dirty="0" err="1">
                <a:solidFill>
                  <a:srgbClr val="660066"/>
                </a:solidFill>
              </a:rPr>
              <a:t>Döneminde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SSCB’yle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İlişkilerde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/>
              <a:t>(1965-1980</a:t>
            </a:r>
            <a:r>
              <a:rPr lang="en-US" dirty="0" smtClean="0"/>
              <a:t>)</a:t>
            </a:r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 smtClean="0"/>
              <a:t>Üst</a:t>
            </a:r>
            <a:r>
              <a:rPr lang="en-US" dirty="0" smtClean="0"/>
              <a:t> </a:t>
            </a:r>
            <a:r>
              <a:rPr lang="en-US" dirty="0" err="1"/>
              <a:t>düzey</a:t>
            </a:r>
            <a:r>
              <a:rPr lang="en-US" dirty="0"/>
              <a:t> </a:t>
            </a:r>
            <a:r>
              <a:rPr lang="en-US" dirty="0" err="1" smtClean="0"/>
              <a:t>ziyaretler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-1972 </a:t>
            </a:r>
            <a:r>
              <a:rPr lang="en-US" dirty="0" err="1"/>
              <a:t>İyi</a:t>
            </a:r>
            <a:r>
              <a:rPr lang="en-US" dirty="0"/>
              <a:t> </a:t>
            </a:r>
            <a:r>
              <a:rPr lang="en-US" dirty="0" err="1"/>
              <a:t>Komşuluk</a:t>
            </a:r>
            <a:r>
              <a:rPr lang="en-US" dirty="0"/>
              <a:t> </a:t>
            </a:r>
            <a:r>
              <a:rPr lang="en-US" dirty="0" err="1"/>
              <a:t>İlkeleri</a:t>
            </a:r>
            <a:r>
              <a:rPr lang="en-US" dirty="0"/>
              <a:t> </a:t>
            </a:r>
            <a:r>
              <a:rPr lang="en-US" dirty="0" err="1" smtClean="0"/>
              <a:t>Bildirgesi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-1978 </a:t>
            </a:r>
            <a:r>
              <a:rPr lang="en-US" dirty="0" err="1"/>
              <a:t>İyi</a:t>
            </a:r>
            <a:r>
              <a:rPr lang="en-US" dirty="0"/>
              <a:t> </a:t>
            </a:r>
            <a:r>
              <a:rPr lang="en-US" dirty="0" err="1"/>
              <a:t>Komşuluk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Dostça</a:t>
            </a:r>
            <a:r>
              <a:rPr lang="en-US" dirty="0"/>
              <a:t> </a:t>
            </a:r>
            <a:r>
              <a:rPr lang="en-US" dirty="0" err="1"/>
              <a:t>İşbirliği</a:t>
            </a:r>
            <a:r>
              <a:rPr lang="en-US" dirty="0"/>
              <a:t> </a:t>
            </a:r>
            <a:r>
              <a:rPr lang="en-US" dirty="0" err="1"/>
              <a:t>Siyasal</a:t>
            </a:r>
            <a:r>
              <a:rPr lang="en-US" dirty="0"/>
              <a:t> </a:t>
            </a:r>
            <a:r>
              <a:rPr lang="en-US" dirty="0" err="1"/>
              <a:t>Belgesi</a:t>
            </a: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 smtClean="0"/>
              <a:t>Türkiye</a:t>
            </a:r>
            <a:r>
              <a:rPr lang="en-US" dirty="0" smtClean="0"/>
              <a:t>-SSCB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İlişkileri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727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1960-1980 </a:t>
            </a:r>
            <a:r>
              <a:rPr lang="en-US" sz="3200" dirty="0" err="1" smtClean="0"/>
              <a:t>Döneminde</a:t>
            </a:r>
            <a:r>
              <a:rPr lang="en-US" sz="3200" dirty="0" smtClean="0"/>
              <a:t> </a:t>
            </a:r>
            <a:r>
              <a:rPr lang="en-US" sz="3200" dirty="0" err="1" smtClean="0"/>
              <a:t>Arap</a:t>
            </a:r>
            <a:r>
              <a:rPr lang="en-US" sz="3200" dirty="0" smtClean="0"/>
              <a:t> </a:t>
            </a:r>
            <a:r>
              <a:rPr lang="en-US" sz="3200" dirty="0" err="1" smtClean="0"/>
              <a:t>Devletleriyle</a:t>
            </a:r>
            <a:r>
              <a:rPr lang="en-US" sz="3200" dirty="0" smtClean="0"/>
              <a:t> </a:t>
            </a:r>
            <a:r>
              <a:rPr lang="en-US" sz="3200" dirty="0" err="1" smtClean="0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27 </a:t>
            </a:r>
            <a:r>
              <a:rPr lang="en-US" dirty="0" err="1" smtClean="0"/>
              <a:t>Mayıs</a:t>
            </a:r>
            <a:r>
              <a:rPr lang="en-US" dirty="0" smtClean="0"/>
              <a:t> </a:t>
            </a:r>
            <a:r>
              <a:rPr lang="en-US" dirty="0" err="1" smtClean="0"/>
              <a:t>Sonrasında</a:t>
            </a: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Ülkelerine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Bakış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-16 </a:t>
            </a:r>
            <a:r>
              <a:rPr lang="en-US" dirty="0" err="1" smtClean="0"/>
              <a:t>Eylül</a:t>
            </a:r>
            <a:r>
              <a:rPr lang="en-US" dirty="0" smtClean="0"/>
              <a:t> 1960 </a:t>
            </a:r>
            <a:r>
              <a:rPr lang="en-US" dirty="0" err="1" smtClean="0"/>
              <a:t>tarihli</a:t>
            </a:r>
            <a:r>
              <a:rPr lang="en-US" dirty="0" smtClean="0"/>
              <a:t> </a:t>
            </a:r>
            <a:r>
              <a:rPr lang="en-US" dirty="0" err="1" smtClean="0"/>
              <a:t>Milli</a:t>
            </a:r>
            <a:r>
              <a:rPr lang="en-US" dirty="0" smtClean="0"/>
              <a:t> </a:t>
            </a:r>
            <a:r>
              <a:rPr lang="en-US" dirty="0" err="1" smtClean="0"/>
              <a:t>Birlik</a:t>
            </a:r>
            <a:r>
              <a:rPr lang="en-US" dirty="0" smtClean="0"/>
              <a:t> </a:t>
            </a:r>
            <a:r>
              <a:rPr lang="en-US" dirty="0" err="1" smtClean="0"/>
              <a:t>Komitesi</a:t>
            </a:r>
            <a:r>
              <a:rPr lang="en-US" dirty="0" smtClean="0"/>
              <a:t> </a:t>
            </a:r>
            <a:r>
              <a:rPr lang="en-US" dirty="0" err="1" smtClean="0"/>
              <a:t>bildirisi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Ulusal</a:t>
            </a:r>
            <a:r>
              <a:rPr lang="en-US" dirty="0" smtClean="0"/>
              <a:t> </a:t>
            </a:r>
            <a:r>
              <a:rPr lang="en-US" dirty="0" err="1" smtClean="0"/>
              <a:t>bağımsızlık</a:t>
            </a:r>
            <a:r>
              <a:rPr lang="en-US" dirty="0" smtClean="0"/>
              <a:t> </a:t>
            </a:r>
            <a:r>
              <a:rPr lang="en-US" dirty="0" err="1" smtClean="0"/>
              <a:t>mücadelelerine</a:t>
            </a:r>
            <a:r>
              <a:rPr lang="en-US" dirty="0" smtClean="0"/>
              <a:t> </a:t>
            </a:r>
            <a:r>
              <a:rPr lang="en-US" dirty="0" err="1" smtClean="0"/>
              <a:t>destek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gelişmelerine</a:t>
            </a:r>
            <a:r>
              <a:rPr lang="en-US" dirty="0" smtClean="0"/>
              <a:t> (</a:t>
            </a:r>
            <a:r>
              <a:rPr lang="en-US" dirty="0" err="1" smtClean="0"/>
              <a:t>Kuzey</a:t>
            </a:r>
            <a:r>
              <a:rPr lang="en-US" dirty="0" smtClean="0"/>
              <a:t> </a:t>
            </a: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ayaklanması</a:t>
            </a:r>
            <a:r>
              <a:rPr lang="en-US" dirty="0" smtClean="0"/>
              <a:t>, 1962-1975)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960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1960-1980 </a:t>
            </a:r>
            <a:r>
              <a:rPr lang="en-US" sz="3200" dirty="0" err="1">
                <a:solidFill>
                  <a:srgbClr val="660066"/>
                </a:solidFill>
              </a:rPr>
              <a:t>Döneminde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Arap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Devletleriyle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Dünyasıyla</a:t>
            </a:r>
            <a:r>
              <a:rPr lang="en-US" dirty="0" smtClean="0"/>
              <a:t> </a:t>
            </a:r>
            <a:r>
              <a:rPr lang="en-US" dirty="0" err="1" smtClean="0"/>
              <a:t>Yakınlaşma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(1965-1971)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Adalet</a:t>
            </a:r>
            <a:r>
              <a:rPr lang="en-US" dirty="0" smtClean="0"/>
              <a:t> </a:t>
            </a:r>
            <a:r>
              <a:rPr lang="en-US" dirty="0" err="1" smtClean="0"/>
              <a:t>Partisi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muhafazakar</a:t>
            </a:r>
            <a:r>
              <a:rPr lang="en-US" dirty="0" smtClean="0"/>
              <a:t> </a:t>
            </a:r>
            <a:r>
              <a:rPr lang="en-US" dirty="0" err="1" smtClean="0"/>
              <a:t>siyaset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Bağlantısızlar</a:t>
            </a:r>
            <a:r>
              <a:rPr lang="en-US" dirty="0" smtClean="0"/>
              <a:t> </a:t>
            </a:r>
            <a:r>
              <a:rPr lang="en-US" dirty="0" err="1" smtClean="0"/>
              <a:t>hareketiyle</a:t>
            </a:r>
            <a:r>
              <a:rPr lang="en-US" dirty="0" smtClean="0"/>
              <a:t> </a:t>
            </a:r>
            <a:r>
              <a:rPr lang="en-US" dirty="0" err="1" smtClean="0"/>
              <a:t>temaslar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-1967 </a:t>
            </a:r>
            <a:r>
              <a:rPr lang="en-US" dirty="0" err="1" smtClean="0"/>
              <a:t>Arap-İsrail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-İslam </a:t>
            </a:r>
            <a:r>
              <a:rPr lang="en-US" dirty="0" err="1" smtClean="0"/>
              <a:t>Konferansı</a:t>
            </a:r>
            <a:r>
              <a:rPr lang="en-US" dirty="0" smtClean="0"/>
              <a:t> </a:t>
            </a:r>
            <a:r>
              <a:rPr lang="en-US" dirty="0" err="1" smtClean="0"/>
              <a:t>Örgütü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ürkiye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22738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1960-1980 </a:t>
            </a:r>
            <a:r>
              <a:rPr lang="en-US" sz="3200" dirty="0" err="1">
                <a:solidFill>
                  <a:srgbClr val="660066"/>
                </a:solidFill>
              </a:rPr>
              <a:t>Döneminde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Arap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Devletleriyle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Dünyasıyla</a:t>
            </a:r>
            <a:r>
              <a:rPr lang="en-US" dirty="0" smtClean="0"/>
              <a:t> </a:t>
            </a:r>
            <a:r>
              <a:rPr lang="en-US" dirty="0" err="1" smtClean="0"/>
              <a:t>Sıcak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r>
              <a:rPr lang="en-US" dirty="0" smtClean="0"/>
              <a:t> (1973-1979)</a:t>
            </a:r>
          </a:p>
          <a:p>
            <a:pPr marL="82296" indent="0">
              <a:buNone/>
            </a:pPr>
            <a:r>
              <a:rPr lang="en-US" dirty="0" smtClean="0"/>
              <a:t>-1973 </a:t>
            </a:r>
            <a:r>
              <a:rPr lang="en-US" dirty="0" err="1" smtClean="0"/>
              <a:t>Arap-İsrail</a:t>
            </a:r>
            <a:r>
              <a:rPr lang="en-US" dirty="0" smtClean="0"/>
              <a:t> </a:t>
            </a:r>
            <a:r>
              <a:rPr lang="en-US" dirty="0" err="1" smtClean="0"/>
              <a:t>Savaşı’nda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-Petrol </a:t>
            </a:r>
            <a:r>
              <a:rPr lang="en-US" dirty="0" err="1" smtClean="0"/>
              <a:t>krizi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/>
              <a:t> </a:t>
            </a:r>
            <a:r>
              <a:rPr lang="en-US" dirty="0" err="1" smtClean="0"/>
              <a:t>Türkiye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FKÖ’yle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6397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rgbClr val="660066"/>
                </a:solidFill>
              </a:rPr>
              <a:t>1960-1980 </a:t>
            </a:r>
            <a:r>
              <a:rPr lang="en-US" sz="2800" dirty="0" err="1" smtClean="0">
                <a:solidFill>
                  <a:srgbClr val="660066"/>
                </a:solidFill>
              </a:rPr>
              <a:t>Döneminde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A</a:t>
            </a:r>
            <a:r>
              <a:rPr lang="en-US" sz="2800" dirty="0" err="1" smtClean="0">
                <a:solidFill>
                  <a:srgbClr val="660066"/>
                </a:solidFill>
              </a:rPr>
              <a:t>rap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Olmayan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Devletlerle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İlişkiler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İsrail’le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İlişkilerin</a:t>
            </a:r>
            <a:r>
              <a:rPr lang="en-US" dirty="0" smtClean="0"/>
              <a:t> durgunlaşması</a:t>
            </a:r>
            <a:r>
              <a:rPr lang="en-US" dirty="0"/>
              <a:t>:</a:t>
            </a:r>
            <a:r>
              <a:rPr lang="en-US" dirty="0" smtClean="0"/>
              <a:t>1967 </a:t>
            </a:r>
            <a:r>
              <a:rPr lang="en-US" dirty="0" err="1" smtClean="0"/>
              <a:t>Savaşı’nda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ülkelerine</a:t>
            </a:r>
            <a:r>
              <a:rPr lang="en-US" dirty="0" smtClean="0"/>
              <a:t> </a:t>
            </a:r>
            <a:r>
              <a:rPr lang="en-US" dirty="0" err="1" smtClean="0"/>
              <a:t>desteği</a:t>
            </a:r>
            <a:r>
              <a:rPr lang="en-US" dirty="0" smtClean="0"/>
              <a:t>, .</a:t>
            </a:r>
            <a:r>
              <a:rPr lang="en-US" dirty="0" err="1" smtClean="0"/>
              <a:t>Mescid-i</a:t>
            </a:r>
            <a:r>
              <a:rPr lang="en-US" dirty="0" smtClean="0"/>
              <a:t> </a:t>
            </a:r>
            <a:r>
              <a:rPr lang="en-US" dirty="0" err="1" smtClean="0"/>
              <a:t>Aksa</a:t>
            </a:r>
            <a:r>
              <a:rPr lang="en-US" dirty="0" smtClean="0"/>
              <a:t> </a:t>
            </a:r>
            <a:r>
              <a:rPr lang="en-US" dirty="0" err="1" smtClean="0"/>
              <a:t>yangını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İlişkilerde</a:t>
            </a:r>
            <a:r>
              <a:rPr lang="en-US" dirty="0" smtClean="0"/>
              <a:t> </a:t>
            </a:r>
            <a:r>
              <a:rPr lang="en-US" dirty="0" err="1" smtClean="0"/>
              <a:t>soğuma</a:t>
            </a:r>
            <a:r>
              <a:rPr lang="en-US" dirty="0" smtClean="0"/>
              <a:t>: 1973 </a:t>
            </a:r>
            <a:r>
              <a:rPr lang="en-US" dirty="0" err="1" smtClean="0"/>
              <a:t>Arap-İsrail</a:t>
            </a:r>
            <a:r>
              <a:rPr lang="en-US" dirty="0" smtClean="0"/>
              <a:t> </a:t>
            </a:r>
            <a:r>
              <a:rPr lang="en-US" dirty="0" err="1" smtClean="0"/>
              <a:t>Savaşı’nda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r>
              <a:rPr lang="en-US" dirty="0" smtClean="0"/>
              <a:t>, </a:t>
            </a:r>
            <a:r>
              <a:rPr lang="en-US" dirty="0" err="1" smtClean="0"/>
              <a:t>Türkiye</a:t>
            </a:r>
            <a:r>
              <a:rPr lang="en-US" dirty="0" smtClean="0"/>
              <a:t>-FKÖ </a:t>
            </a:r>
            <a:r>
              <a:rPr lang="en-US" dirty="0" err="1" smtClean="0"/>
              <a:t>ilişkilerinin</a:t>
            </a:r>
            <a:r>
              <a:rPr lang="en-US" dirty="0" smtClean="0"/>
              <a:t> </a:t>
            </a:r>
            <a:r>
              <a:rPr lang="en-US" dirty="0" err="1" smtClean="0"/>
              <a:t>gelişmesi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933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1960-1980 </a:t>
            </a:r>
            <a:r>
              <a:rPr lang="en-US" sz="3200" dirty="0" err="1">
                <a:solidFill>
                  <a:srgbClr val="660066"/>
                </a:solidFill>
              </a:rPr>
              <a:t>Döneminde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Arap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Olmayan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Devletlerle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İran’la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 smtClean="0"/>
              <a:t>ülke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r>
              <a:rPr lang="en-US" dirty="0" smtClean="0"/>
              <a:t>: </a:t>
            </a:r>
            <a:r>
              <a:rPr lang="en-US" dirty="0" err="1" smtClean="0"/>
              <a:t>İran’ın</a:t>
            </a:r>
            <a:r>
              <a:rPr lang="en-US" dirty="0" smtClean="0"/>
              <a:t> </a:t>
            </a:r>
            <a:r>
              <a:rPr lang="en-US" dirty="0" err="1" smtClean="0"/>
              <a:t>Irak’taki</a:t>
            </a:r>
            <a:r>
              <a:rPr lang="en-US" dirty="0" smtClean="0"/>
              <a:t> </a:t>
            </a:r>
            <a:r>
              <a:rPr lang="en-US" dirty="0" err="1" smtClean="0"/>
              <a:t>muhalif</a:t>
            </a:r>
            <a:r>
              <a:rPr lang="en-US" dirty="0" smtClean="0"/>
              <a:t> </a:t>
            </a:r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gruplarını</a:t>
            </a:r>
            <a:r>
              <a:rPr lang="en-US" dirty="0" smtClean="0"/>
              <a:t> </a:t>
            </a:r>
            <a:r>
              <a:rPr lang="en-US" dirty="0" err="1" smtClean="0"/>
              <a:t>desteklemesi</a:t>
            </a:r>
            <a:r>
              <a:rPr lang="en-US" dirty="0" smtClean="0"/>
              <a:t>, </a:t>
            </a:r>
            <a:r>
              <a:rPr lang="en-US" dirty="0" err="1" smtClean="0"/>
              <a:t>İran’ın</a:t>
            </a:r>
            <a:r>
              <a:rPr lang="en-US" dirty="0" smtClean="0"/>
              <a:t> </a:t>
            </a:r>
            <a:r>
              <a:rPr lang="en-US" dirty="0" err="1" smtClean="0"/>
              <a:t>bölge</a:t>
            </a:r>
            <a:r>
              <a:rPr lang="en-US" dirty="0" smtClean="0"/>
              <a:t> </a:t>
            </a:r>
            <a:r>
              <a:rPr lang="en-US" dirty="0" err="1" smtClean="0"/>
              <a:t>jandarmalığını</a:t>
            </a:r>
            <a:r>
              <a:rPr lang="en-US" dirty="0" smtClean="0"/>
              <a:t> </a:t>
            </a:r>
            <a:r>
              <a:rPr lang="en-US" dirty="0" err="1" smtClean="0"/>
              <a:t>üstlenmesi</a:t>
            </a:r>
            <a:r>
              <a:rPr lang="en-US" dirty="0" smtClean="0"/>
              <a:t>, </a:t>
            </a:r>
            <a:r>
              <a:rPr lang="en-US" dirty="0" err="1" smtClean="0"/>
              <a:t>CENTO’nun</a:t>
            </a:r>
            <a:r>
              <a:rPr lang="en-US" dirty="0" smtClean="0"/>
              <a:t> SSCB </a:t>
            </a:r>
            <a:r>
              <a:rPr lang="en-US" dirty="0" err="1" smtClean="0"/>
              <a:t>karşısında</a:t>
            </a:r>
            <a:r>
              <a:rPr lang="en-US" dirty="0" smtClean="0"/>
              <a:t> </a:t>
            </a:r>
            <a:r>
              <a:rPr lang="en-US" dirty="0" err="1" smtClean="0"/>
              <a:t>yetersiz</a:t>
            </a:r>
            <a:r>
              <a:rPr lang="en-US" dirty="0" smtClean="0"/>
              <a:t> </a:t>
            </a:r>
            <a:r>
              <a:rPr lang="en-US" dirty="0" err="1" smtClean="0"/>
              <a:t>kaldığı</a:t>
            </a:r>
            <a:r>
              <a:rPr lang="en-US" dirty="0" smtClean="0"/>
              <a:t> </a:t>
            </a:r>
            <a:r>
              <a:rPr lang="en-US" dirty="0" err="1" smtClean="0"/>
              <a:t>inancı</a:t>
            </a:r>
            <a:r>
              <a:rPr lang="en-US" dirty="0" smtClean="0"/>
              <a:t>, </a:t>
            </a:r>
            <a:r>
              <a:rPr lang="en-US" dirty="0" err="1" smtClean="0"/>
              <a:t>demokrasi-monarşi</a:t>
            </a:r>
            <a:r>
              <a:rPr lang="en-US" dirty="0" smtClean="0"/>
              <a:t> </a:t>
            </a:r>
            <a:r>
              <a:rPr lang="en-US" dirty="0" err="1" smtClean="0"/>
              <a:t>uyuşmazlığı</a:t>
            </a:r>
            <a:r>
              <a:rPr lang="en-US" dirty="0" smtClean="0"/>
              <a:t>,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işbirliği</a:t>
            </a:r>
            <a:r>
              <a:rPr lang="en-US" dirty="0" smtClean="0"/>
              <a:t> </a:t>
            </a:r>
            <a:r>
              <a:rPr lang="en-US" dirty="0" err="1" smtClean="0"/>
              <a:t>çabalarının</a:t>
            </a:r>
            <a:r>
              <a:rPr lang="en-US" dirty="0" smtClean="0"/>
              <a:t> </a:t>
            </a:r>
            <a:r>
              <a:rPr lang="en-US" dirty="0" err="1" smtClean="0"/>
              <a:t>sonuçsuz</a:t>
            </a:r>
            <a:r>
              <a:rPr lang="en-US" dirty="0" smtClean="0"/>
              <a:t> </a:t>
            </a:r>
            <a:r>
              <a:rPr lang="en-US" dirty="0" err="1" smtClean="0"/>
              <a:t>kalması</a:t>
            </a:r>
            <a:r>
              <a:rPr lang="en-US" dirty="0" smtClean="0"/>
              <a:t>. </a:t>
            </a:r>
          </a:p>
          <a:p>
            <a:pPr marL="82296" indent="0">
              <a:buNone/>
            </a:pPr>
            <a:r>
              <a:rPr lang="en-US" dirty="0" smtClean="0"/>
              <a:t>-İran İslam </a:t>
            </a:r>
            <a:r>
              <a:rPr lang="en-US" dirty="0" err="1" smtClean="0"/>
              <a:t>Devrimi’ne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yaklaşımı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966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1960-1980 </a:t>
            </a:r>
            <a:r>
              <a:rPr lang="en-US" sz="3200" dirty="0" err="1"/>
              <a:t>D</a:t>
            </a:r>
            <a:r>
              <a:rPr lang="en-US" sz="3200" dirty="0" err="1" smtClean="0"/>
              <a:t>öneminde</a:t>
            </a:r>
            <a:r>
              <a:rPr lang="en-US" sz="3200" dirty="0" smtClean="0"/>
              <a:t> </a:t>
            </a:r>
            <a:r>
              <a:rPr lang="en-US" sz="3200" dirty="0" err="1" smtClean="0"/>
              <a:t>AET’yle</a:t>
            </a:r>
            <a:r>
              <a:rPr lang="en-US" sz="3200" dirty="0" smtClean="0"/>
              <a:t> </a:t>
            </a:r>
            <a:r>
              <a:rPr lang="en-US" sz="3200" dirty="0" err="1" smtClean="0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Türkiye</a:t>
            </a:r>
            <a:r>
              <a:rPr lang="en-US" dirty="0" smtClean="0"/>
              <a:t>-AET </a:t>
            </a:r>
            <a:r>
              <a:rPr lang="en-US" dirty="0" err="1" smtClean="0"/>
              <a:t>İlişkilerinin</a:t>
            </a:r>
            <a:r>
              <a:rPr lang="en-US" dirty="0" smtClean="0"/>
              <a:t> </a:t>
            </a:r>
            <a:r>
              <a:rPr lang="en-US" dirty="0" err="1" smtClean="0"/>
              <a:t>Başlaması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AET’ye</a:t>
            </a:r>
            <a:r>
              <a:rPr lang="en-US" dirty="0" smtClean="0"/>
              <a:t> </a:t>
            </a:r>
            <a:r>
              <a:rPr lang="en-US" dirty="0" err="1" smtClean="0"/>
              <a:t>bakışını</a:t>
            </a:r>
            <a:r>
              <a:rPr lang="en-US" dirty="0" smtClean="0"/>
              <a:t> </a:t>
            </a:r>
            <a:r>
              <a:rPr lang="en-US" dirty="0" err="1" smtClean="0"/>
              <a:t>biçimlendiren</a:t>
            </a:r>
            <a:r>
              <a:rPr lang="en-US" dirty="0" smtClean="0"/>
              <a:t> </a:t>
            </a:r>
            <a:r>
              <a:rPr lang="en-US" dirty="0" err="1" smtClean="0"/>
              <a:t>etkenler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AET’nin</a:t>
            </a:r>
            <a:r>
              <a:rPr lang="en-US" dirty="0" smtClean="0"/>
              <a:t> </a:t>
            </a:r>
            <a:r>
              <a:rPr lang="en-US" dirty="0" err="1" smtClean="0"/>
              <a:t>türkiye’ye</a:t>
            </a:r>
            <a:r>
              <a:rPr lang="en-US" dirty="0" smtClean="0"/>
              <a:t> </a:t>
            </a:r>
            <a:r>
              <a:rPr lang="en-US" dirty="0" err="1" smtClean="0"/>
              <a:t>bakışını</a:t>
            </a:r>
            <a:r>
              <a:rPr lang="en-US" dirty="0" smtClean="0"/>
              <a:t> </a:t>
            </a:r>
            <a:r>
              <a:rPr lang="en-US" dirty="0" err="1" smtClean="0"/>
              <a:t>biçimlendiren</a:t>
            </a:r>
            <a:r>
              <a:rPr lang="en-US" dirty="0" smtClean="0"/>
              <a:t> </a:t>
            </a:r>
            <a:r>
              <a:rPr lang="en-US" dirty="0" err="1" smtClean="0"/>
              <a:t>etkenler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Ortaklık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AET’ye</a:t>
            </a:r>
            <a:r>
              <a:rPr lang="en-US" dirty="0" smtClean="0"/>
              <a:t> </a:t>
            </a:r>
            <a:r>
              <a:rPr lang="en-US" dirty="0" err="1" smtClean="0"/>
              <a:t>başvuru</a:t>
            </a:r>
            <a:r>
              <a:rPr lang="en-US" dirty="0" smtClean="0"/>
              <a:t> </a:t>
            </a:r>
            <a:r>
              <a:rPr lang="en-US" dirty="0" err="1" smtClean="0"/>
              <a:t>ortamı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452985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32</TotalTime>
  <Words>358</Words>
  <Application>Microsoft Macintosh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TÜRK DIŞ POLİTİKASI (Güz 2018)</vt:lpstr>
      <vt:lpstr>1960-1980 Döneminde SSCB’yle İlişkiler</vt:lpstr>
      <vt:lpstr>1960-1980 Döneminde SSCB’yle İlişkiler</vt:lpstr>
      <vt:lpstr>1960-1980 Döneminde Arap Devletleriyle İlişkiler</vt:lpstr>
      <vt:lpstr>1960-1980 Döneminde Arap Devletleriyle İlişkiler</vt:lpstr>
      <vt:lpstr>1960-1980 Döneminde Arap Devletleriyle İlişkiler</vt:lpstr>
      <vt:lpstr>1960-1980 Döneminde Arap Olmayan Devletlerle İlişkiler</vt:lpstr>
      <vt:lpstr>1960-1980 Döneminde Arap Olmayan Devletlerle İlişkiler</vt:lpstr>
      <vt:lpstr>1960-1980 Döneminde AET’yle İlişkiler</vt:lpstr>
      <vt:lpstr>1960-1980 Döneminde AET’yle İlişkiler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6</cp:revision>
  <dcterms:created xsi:type="dcterms:W3CDTF">2019-01-06T18:16:14Z</dcterms:created>
  <dcterms:modified xsi:type="dcterms:W3CDTF">2019-01-06T21:42:03Z</dcterms:modified>
</cp:coreProperties>
</file>