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6" r:id="rId19"/>
    <p:sldId id="277" r:id="rId20"/>
    <p:sldId id="274" r:id="rId21"/>
    <p:sldId id="278" r:id="rId22"/>
    <p:sldId id="275" r:id="rId23"/>
    <p:sldId id="279" r:id="rId24"/>
    <p:sldId id="280" r:id="rId25"/>
    <p:sldId id="264"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25.04.2021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YÖNETİM SÜREÇLERİ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PLANLAMA</a:t>
            </a:r>
          </a:p>
          <a:p>
            <a:pPr>
              <a:buNone/>
            </a:pPr>
            <a:r>
              <a:rPr lang="tr-TR" dirty="0" smtClean="0"/>
              <a:t>	Eğitim planlaması şu özelliklere sahip olmalıdır:</a:t>
            </a:r>
          </a:p>
          <a:p>
            <a:r>
              <a:rPr lang="tr-TR" dirty="0" smtClean="0"/>
              <a:t>Toplumsal ve ekonomik kalkınma planları ile bütünleştirilmelidir.</a:t>
            </a:r>
          </a:p>
          <a:p>
            <a:r>
              <a:rPr lang="tr-TR" dirty="0" smtClean="0"/>
              <a:t>Eğitim sistemini bir bütün olarak ele almalı ve kapsamalıdır.</a:t>
            </a:r>
          </a:p>
          <a:p>
            <a:r>
              <a:rPr lang="tr-TR" dirty="0" smtClean="0"/>
              <a:t>Eğitim alanındaki gelişmelerin nicel ve nitel boyutlarını bütüncül bir yaklaşımla ele alınmalıdır.</a:t>
            </a:r>
          </a:p>
          <a:p>
            <a:r>
              <a:rPr lang="tr-TR" dirty="0" smtClean="0"/>
              <a:t>Eğitim yönetiminin ayrılmaz bir parçası olmalıdır.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r>
              <a:rPr lang="tr-TR" dirty="0" smtClean="0">
                <a:solidFill>
                  <a:srgbClr val="FF0000"/>
                </a:solidFill>
              </a:rPr>
              <a:t>ÖRGÜTLEME</a:t>
            </a:r>
          </a:p>
          <a:p>
            <a:r>
              <a:rPr lang="tr-TR" dirty="0" smtClean="0">
                <a:solidFill>
                  <a:srgbClr val="FF0000"/>
                </a:solidFill>
              </a:rPr>
              <a:t>Örgüt: </a:t>
            </a:r>
            <a:r>
              <a:rPr lang="tr-TR" dirty="0" smtClean="0"/>
              <a:t>İş ve işlev bölümü yaparak bir yetke </a:t>
            </a:r>
            <a:r>
              <a:rPr lang="tr-TR" dirty="0" err="1" smtClean="0"/>
              <a:t>sıradizini</a:t>
            </a:r>
            <a:r>
              <a:rPr lang="tr-TR" dirty="0" smtClean="0"/>
              <a:t> içinde ortak amaçları gerçekleştirebilmek için bir araya gelmiş insanların etkinliklerinin </a:t>
            </a:r>
            <a:r>
              <a:rPr lang="tr-TR" dirty="0" err="1" smtClean="0"/>
              <a:t>eşgüdümlenmesidir</a:t>
            </a:r>
            <a:r>
              <a:rPr lang="tr-TR" dirty="0" smtClean="0"/>
              <a:t>.</a:t>
            </a:r>
          </a:p>
          <a:p>
            <a:r>
              <a:rPr lang="tr-TR" dirty="0" smtClean="0">
                <a:solidFill>
                  <a:srgbClr val="FF0000"/>
                </a:solidFill>
              </a:rPr>
              <a:t>Örgütleme: </a:t>
            </a:r>
            <a:r>
              <a:rPr lang="tr-TR" dirty="0" smtClean="0"/>
              <a:t>Örgütün amaçlarını gerçekleştirmek için örgütsel yapı değişmelerini uygulamak, örgütsel yapıyı kurmak, iç güçleri birleştirmek ve bütünleştirmektir.</a:t>
            </a:r>
          </a:p>
          <a:p>
            <a:r>
              <a:rPr lang="tr-TR" dirty="0" smtClean="0">
                <a:solidFill>
                  <a:srgbClr val="FF0000"/>
                </a:solidFill>
              </a:rPr>
              <a:t>Yeniden yapılandırma: </a:t>
            </a:r>
            <a:r>
              <a:rPr lang="tr-TR" dirty="0" smtClean="0"/>
              <a:t>Örgütün yapısını yeni koşullara uyarlamayı amaçlayan stratejik yenileştirme girişimidir.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solidFill>
                  <a:srgbClr val="FF0000"/>
                </a:solidFill>
              </a:rPr>
              <a:t>	ÖRGÜTLEME</a:t>
            </a:r>
          </a:p>
          <a:p>
            <a:r>
              <a:rPr lang="tr-TR" dirty="0" smtClean="0"/>
              <a:t>Örgütleme süreci 3 grupta incelenebilir:</a:t>
            </a:r>
          </a:p>
          <a:p>
            <a:pPr>
              <a:buNone/>
            </a:pPr>
            <a:r>
              <a:rPr lang="tr-TR" dirty="0" smtClean="0"/>
              <a:t>	</a:t>
            </a:r>
            <a:r>
              <a:rPr lang="tr-TR" dirty="0" smtClean="0">
                <a:solidFill>
                  <a:srgbClr val="FF0000"/>
                </a:solidFill>
              </a:rPr>
              <a:t>1) Yapıyı kurma: </a:t>
            </a:r>
            <a:r>
              <a:rPr lang="tr-TR" dirty="0" smtClean="0"/>
              <a:t>Örgütün amaçlarını gerçekleştirmesi için yapılacak işlerin belirlenmesi, önem sırasına göre dizilmesi ve basamaklandırılması, her basamaktaki yetki ve sorumlulukların saptanmasıdır. </a:t>
            </a:r>
          </a:p>
          <a:p>
            <a:pPr>
              <a:buNone/>
            </a:pPr>
            <a:r>
              <a:rPr lang="tr-TR" dirty="0" smtClean="0"/>
              <a:t>	</a:t>
            </a:r>
            <a:r>
              <a:rPr lang="tr-TR" dirty="0" smtClean="0">
                <a:solidFill>
                  <a:srgbClr val="FF0000"/>
                </a:solidFill>
              </a:rPr>
              <a:t>2) Kadrolama: </a:t>
            </a:r>
            <a:r>
              <a:rPr lang="tr-TR" dirty="0" smtClean="0"/>
              <a:t>Örgütün amaçlarını gerçekleştirebilmesi için gereken işleri yapacak olan çalışanların seçimi, işe alınması, yetiştirilmesidir.</a:t>
            </a:r>
          </a:p>
          <a:p>
            <a:pPr>
              <a:buNone/>
            </a:pPr>
            <a:r>
              <a:rPr lang="tr-TR" dirty="0" smtClean="0"/>
              <a:t>	</a:t>
            </a:r>
            <a:r>
              <a:rPr lang="tr-TR" dirty="0" smtClean="0">
                <a:solidFill>
                  <a:srgbClr val="FF0000"/>
                </a:solidFill>
              </a:rPr>
              <a:t>3) Donatım: </a:t>
            </a:r>
            <a:r>
              <a:rPr lang="tr-TR" dirty="0" err="1" smtClean="0"/>
              <a:t>İşgörenlerin</a:t>
            </a:r>
            <a:r>
              <a:rPr lang="tr-TR" dirty="0" smtClean="0"/>
              <a:t> örgütün amaçlarını gerçekleştirebilmeleri için çalışma ortamının sağlanmasıdır.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ÖRGÜTLEME</a:t>
            </a:r>
          </a:p>
          <a:p>
            <a:r>
              <a:rPr lang="tr-TR" dirty="0" smtClean="0"/>
              <a:t>Örgütleme modelleri 2 başlık altında ele alınmaktadır:</a:t>
            </a:r>
          </a:p>
          <a:p>
            <a:pPr>
              <a:buNone/>
            </a:pPr>
            <a:r>
              <a:rPr lang="tr-TR" dirty="0" smtClean="0"/>
              <a:t>	</a:t>
            </a:r>
            <a:r>
              <a:rPr lang="tr-TR" dirty="0" smtClean="0">
                <a:solidFill>
                  <a:srgbClr val="FF0000"/>
                </a:solidFill>
              </a:rPr>
              <a:t>1) Dikey örgüt modeli: </a:t>
            </a:r>
            <a:r>
              <a:rPr lang="tr-TR" dirty="0" smtClean="0"/>
              <a:t>Örgütün merkez yöneticilerinden örgütün diğer birimlerine giden tek emir zinciri vardır. Bu model merkezi yönetim anlayışını temsil eder.</a:t>
            </a:r>
          </a:p>
          <a:p>
            <a:pPr>
              <a:buNone/>
            </a:pPr>
            <a:r>
              <a:rPr lang="tr-TR" dirty="0" smtClean="0"/>
              <a:t>	</a:t>
            </a:r>
            <a:r>
              <a:rPr lang="tr-TR" dirty="0" smtClean="0">
                <a:solidFill>
                  <a:srgbClr val="FF0000"/>
                </a:solidFill>
              </a:rPr>
              <a:t>2) Yatay örgüt modeli: </a:t>
            </a:r>
            <a:r>
              <a:rPr lang="tr-TR" dirty="0" smtClean="0"/>
              <a:t>Yerel yönetim anlayışını temsil eder. Taşra düzeyindeki örgütlerin karar verme ve emir konusunda daha çok özgürlüğe sahiptir.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solidFill>
                  <a:srgbClr val="FF0000"/>
                </a:solidFill>
              </a:rPr>
              <a:t>İLETİŞİM</a:t>
            </a:r>
          </a:p>
          <a:p>
            <a:r>
              <a:rPr lang="tr-TR" dirty="0" smtClean="0"/>
              <a:t>Belirli duyguların, düşüncelerin, bilgilerin iki ya da daha çok kişi arasında paylaşılması, anlamların ortaklaştırılması sürecidir. Yönetsel işlevleri yerine getirmek için tüm bilgiler iletişim yoluyla toplanır ve iletişim yoluyla diğer insanlara yayılır.</a:t>
            </a:r>
          </a:p>
          <a:p>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İLETİŞİM</a:t>
            </a:r>
          </a:p>
          <a:p>
            <a:r>
              <a:rPr lang="tr-TR" dirty="0" smtClean="0"/>
              <a:t>İletişimin temel unsurları verici (kaynak), mesaj (ileti, kapsam), kanal (taşıyıcı), alıcı (hedef), geri bildirimdir.</a:t>
            </a:r>
          </a:p>
          <a:p>
            <a:r>
              <a:rPr lang="tr-TR" dirty="0" smtClean="0"/>
              <a:t>İletişim türleri sözsüz iletişim (beden dili, simgesel iletişim), yazılı iletişim, sözel iletişimdir.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dirty="0" smtClean="0">
                <a:solidFill>
                  <a:srgbClr val="FF0000"/>
                </a:solidFill>
              </a:rPr>
              <a:t>	İLETİŞİM</a:t>
            </a:r>
          </a:p>
          <a:p>
            <a:r>
              <a:rPr lang="tr-TR" dirty="0" smtClean="0"/>
              <a:t>İletişim engellerini aşağıdaki gibi sınıflandırmak mümkündür:</a:t>
            </a:r>
          </a:p>
          <a:p>
            <a:pPr>
              <a:buNone/>
            </a:pPr>
            <a:r>
              <a:rPr lang="tr-TR" dirty="0" smtClean="0"/>
              <a:t>	1)Bireysel unsurlar (psikolojik durum, duygular, önyargılar)</a:t>
            </a:r>
          </a:p>
          <a:p>
            <a:pPr>
              <a:buNone/>
            </a:pPr>
            <a:r>
              <a:rPr lang="tr-TR" dirty="0" smtClean="0"/>
              <a:t>	2)Fiziksel unsurlar (uzaklık, gürültü, kullanılan iletişim araçlarının durumu)</a:t>
            </a:r>
          </a:p>
          <a:p>
            <a:pPr>
              <a:buNone/>
            </a:pPr>
            <a:r>
              <a:rPr lang="tr-TR" dirty="0" smtClean="0"/>
              <a:t>	3)Hiyerarşik unsurlar (ast-üst ilişkileri, roller, yöneticinin denetim </a:t>
            </a:r>
            <a:r>
              <a:rPr lang="tr-TR" smtClean="0"/>
              <a:t>alanının </a:t>
            </a:r>
            <a:r>
              <a:rPr lang="tr-TR" smtClean="0"/>
              <a:t>genişliği/darlığı</a:t>
            </a:r>
            <a:r>
              <a:rPr lang="tr-TR" dirty="0" smtClean="0"/>
              <a:t>)</a:t>
            </a:r>
          </a:p>
          <a:p>
            <a:pPr>
              <a:buNone/>
            </a:pPr>
            <a:r>
              <a:rPr lang="tr-TR" dirty="0" smtClean="0"/>
              <a:t>	4)Anlam (semantik) (kavramlar, semboller)</a:t>
            </a:r>
          </a:p>
          <a:p>
            <a:pPr>
              <a:buNone/>
            </a:pPr>
            <a:r>
              <a:rPr lang="tr-TR" dirty="0" smtClean="0"/>
              <a:t>	5)Korunma (taahhüt, önceden verilmiş söz)</a:t>
            </a:r>
          </a:p>
          <a:p>
            <a:pPr>
              <a:buNone/>
            </a:pPr>
            <a:r>
              <a:rPr lang="tr-TR" dirty="0" smtClean="0"/>
              <a:t>	6)Sınırlama (bilgi gizleme)</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lstStyle/>
          <a:p>
            <a:pPr>
              <a:buNone/>
            </a:pPr>
            <a:r>
              <a:rPr lang="tr-TR" dirty="0" smtClean="0"/>
              <a:t>	</a:t>
            </a:r>
            <a:r>
              <a:rPr lang="tr-TR" dirty="0" smtClean="0">
                <a:solidFill>
                  <a:srgbClr val="FF0000"/>
                </a:solidFill>
              </a:rPr>
              <a:t>KOORDİNASYON (EŞGÜDÜMLEME)</a:t>
            </a:r>
          </a:p>
          <a:p>
            <a:r>
              <a:rPr lang="tr-TR" dirty="0" smtClean="0"/>
              <a:t>Örgütte bulunan çeşitli birimler arasında ilişki ve işbirliğinin sağlanmasıdır.</a:t>
            </a:r>
          </a:p>
          <a:p>
            <a:r>
              <a:rPr lang="tr-TR" dirty="0" smtClean="0"/>
              <a:t>Örgüt çalışanlarının yapmış olduğu eylemlerden birbirlerinin haberdar olması sürecidir.</a:t>
            </a:r>
          </a:p>
          <a:p>
            <a:r>
              <a:rPr lang="tr-TR" dirty="0" smtClean="0"/>
              <a:t>Örgütleme sürecinde yapılan işbölümü sonucu ortaya çıkan işlerin birleştirilmesi sürecidir.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KOORDİNASYON (EŞGÜDÜMLEME)</a:t>
            </a:r>
            <a:endParaRPr lang="tr-TR" dirty="0" smtClean="0"/>
          </a:p>
          <a:p>
            <a:r>
              <a:rPr lang="tr-TR" dirty="0" err="1" smtClean="0"/>
              <a:t>Eşgüdümleme</a:t>
            </a:r>
            <a:r>
              <a:rPr lang="tr-TR" dirty="0" smtClean="0"/>
              <a:t> yöntemleri:</a:t>
            </a:r>
          </a:p>
          <a:p>
            <a:pPr>
              <a:buNone/>
            </a:pPr>
            <a:r>
              <a:rPr lang="tr-TR" dirty="0" smtClean="0"/>
              <a:t>	1)Gözdağı</a:t>
            </a:r>
          </a:p>
          <a:p>
            <a:pPr>
              <a:buNone/>
            </a:pPr>
            <a:r>
              <a:rPr lang="tr-TR" dirty="0" smtClean="0"/>
              <a:t>	2)Ödül ve ceza</a:t>
            </a:r>
          </a:p>
          <a:p>
            <a:pPr>
              <a:buNone/>
            </a:pPr>
            <a:r>
              <a:rPr lang="tr-TR" dirty="0" smtClean="0"/>
              <a:t>	3)Borçlandırma</a:t>
            </a:r>
          </a:p>
          <a:p>
            <a:pPr>
              <a:buNone/>
            </a:pPr>
            <a:r>
              <a:rPr lang="tr-TR" dirty="0" smtClean="0"/>
              <a:t>	4)Yarışma</a:t>
            </a:r>
          </a:p>
          <a:p>
            <a:pPr>
              <a:buNone/>
            </a:pPr>
            <a:r>
              <a:rPr lang="tr-TR" dirty="0" smtClean="0"/>
              <a:t>	5)İşe sarma</a:t>
            </a:r>
          </a:p>
          <a:p>
            <a:pPr>
              <a:buNone/>
            </a:pPr>
            <a:r>
              <a:rPr lang="tr-TR" dirty="0" smtClean="0"/>
              <a:t>	6)İşi çekici kılma</a:t>
            </a:r>
          </a:p>
          <a:p>
            <a:pPr>
              <a:buNone/>
            </a:pPr>
            <a:r>
              <a:rPr lang="tr-TR" dirty="0" smtClean="0"/>
              <a:t>	7)Takım kurma</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KOORDİNASYON (EŞGÜDÜMLEME)</a:t>
            </a:r>
          </a:p>
          <a:p>
            <a:r>
              <a:rPr lang="tr-TR" dirty="0" smtClean="0"/>
              <a:t>3 çeşit </a:t>
            </a:r>
            <a:r>
              <a:rPr lang="tr-TR" dirty="0" err="1" smtClean="0"/>
              <a:t>eşgüdümleme</a:t>
            </a:r>
            <a:r>
              <a:rPr lang="tr-TR" dirty="0" smtClean="0"/>
              <a:t> vardır:</a:t>
            </a:r>
          </a:p>
          <a:p>
            <a:pPr>
              <a:buNone/>
            </a:pPr>
            <a:r>
              <a:rPr lang="tr-TR" dirty="0" smtClean="0"/>
              <a:t>	</a:t>
            </a:r>
            <a:r>
              <a:rPr lang="tr-TR" dirty="0" smtClean="0">
                <a:solidFill>
                  <a:srgbClr val="FF0000"/>
                </a:solidFill>
              </a:rPr>
              <a:t>1)Dikey </a:t>
            </a:r>
            <a:r>
              <a:rPr lang="tr-TR" dirty="0" err="1" smtClean="0">
                <a:solidFill>
                  <a:srgbClr val="FF0000"/>
                </a:solidFill>
              </a:rPr>
              <a:t>Eşgüdümleme</a:t>
            </a:r>
            <a:r>
              <a:rPr lang="tr-TR" dirty="0" smtClean="0">
                <a:solidFill>
                  <a:srgbClr val="FF0000"/>
                </a:solidFill>
              </a:rPr>
              <a:t>: </a:t>
            </a:r>
            <a:r>
              <a:rPr lang="tr-TR" dirty="0" smtClean="0"/>
              <a:t>Alttan üste, üstten alta doğru işleyen bir süreçtir.</a:t>
            </a:r>
          </a:p>
          <a:p>
            <a:pPr>
              <a:buNone/>
            </a:pPr>
            <a:r>
              <a:rPr lang="tr-TR" dirty="0" smtClean="0"/>
              <a:t>	</a:t>
            </a:r>
            <a:r>
              <a:rPr lang="tr-TR" dirty="0" smtClean="0">
                <a:solidFill>
                  <a:srgbClr val="FF0000"/>
                </a:solidFill>
              </a:rPr>
              <a:t>2)Yatay </a:t>
            </a:r>
            <a:r>
              <a:rPr lang="tr-TR" dirty="0" err="1" smtClean="0">
                <a:solidFill>
                  <a:srgbClr val="FF0000"/>
                </a:solidFill>
              </a:rPr>
              <a:t>Eşgüdümleme</a:t>
            </a:r>
            <a:r>
              <a:rPr lang="tr-TR" dirty="0" smtClean="0">
                <a:solidFill>
                  <a:srgbClr val="FF0000"/>
                </a:solidFill>
              </a:rPr>
              <a:t>:</a:t>
            </a:r>
            <a:r>
              <a:rPr lang="tr-TR" dirty="0" smtClean="0"/>
              <a:t> Birimler, bölümler arası </a:t>
            </a:r>
            <a:r>
              <a:rPr lang="tr-TR" dirty="0" err="1" smtClean="0"/>
              <a:t>eşgüdümleme</a:t>
            </a:r>
            <a:r>
              <a:rPr lang="tr-TR" dirty="0" smtClean="0"/>
              <a:t>.</a:t>
            </a:r>
          </a:p>
          <a:p>
            <a:pPr>
              <a:buNone/>
            </a:pPr>
            <a:r>
              <a:rPr lang="tr-TR" dirty="0" smtClean="0"/>
              <a:t>	</a:t>
            </a:r>
            <a:r>
              <a:rPr lang="tr-TR" dirty="0" smtClean="0">
                <a:solidFill>
                  <a:srgbClr val="FF0000"/>
                </a:solidFill>
              </a:rPr>
              <a:t>3)Çapraz </a:t>
            </a:r>
            <a:r>
              <a:rPr lang="tr-TR" dirty="0" err="1" smtClean="0">
                <a:solidFill>
                  <a:srgbClr val="FF0000"/>
                </a:solidFill>
              </a:rPr>
              <a:t>Eşgüdümleme</a:t>
            </a:r>
            <a:r>
              <a:rPr lang="tr-TR" dirty="0" smtClean="0">
                <a:solidFill>
                  <a:srgbClr val="FF0000"/>
                </a:solidFill>
              </a:rPr>
              <a:t>: </a:t>
            </a:r>
            <a:r>
              <a:rPr lang="tr-TR" dirty="0" smtClean="0"/>
              <a:t>Proje tipi ve </a:t>
            </a:r>
            <a:r>
              <a:rPr lang="tr-TR" dirty="0" err="1" smtClean="0"/>
              <a:t>matrix</a:t>
            </a:r>
            <a:r>
              <a:rPr lang="tr-TR" dirty="0" smtClean="0"/>
              <a:t> örgüt yapılarında </a:t>
            </a:r>
            <a:r>
              <a:rPr lang="tr-TR" dirty="0" err="1" smtClean="0"/>
              <a:t>eşgüdümleme</a:t>
            </a:r>
            <a:r>
              <a:rPr lang="tr-TR" dirty="0" smtClean="0"/>
              <a: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a:bodyPr>
          <a:lstStyle/>
          <a:p>
            <a:r>
              <a:rPr lang="tr-TR" dirty="0" smtClean="0"/>
              <a:t>Yönetim Süreçleri (</a:t>
            </a:r>
            <a:r>
              <a:rPr lang="tr-TR" dirty="0" err="1" smtClean="0"/>
              <a:t>Henri</a:t>
            </a:r>
            <a:r>
              <a:rPr lang="tr-TR" dirty="0" smtClean="0"/>
              <a:t> </a:t>
            </a:r>
            <a:r>
              <a:rPr lang="tr-TR" dirty="0" err="1" smtClean="0"/>
              <a:t>Fayol</a:t>
            </a:r>
            <a:r>
              <a:rPr lang="tr-TR" dirty="0" smtClean="0"/>
              <a:t>, 1916 tarafından)</a:t>
            </a:r>
          </a:p>
          <a:p>
            <a:pPr>
              <a:buNone/>
            </a:pPr>
            <a:r>
              <a:rPr lang="tr-TR" dirty="0" smtClean="0"/>
              <a:t>	1)Planlama</a:t>
            </a:r>
          </a:p>
          <a:p>
            <a:pPr>
              <a:buNone/>
            </a:pPr>
            <a:r>
              <a:rPr lang="tr-TR" dirty="0" smtClean="0"/>
              <a:t>	2)Örgütleme</a:t>
            </a:r>
          </a:p>
          <a:p>
            <a:pPr>
              <a:buNone/>
            </a:pPr>
            <a:r>
              <a:rPr lang="tr-TR" dirty="0" smtClean="0"/>
              <a:t>	3)Emir verme</a:t>
            </a:r>
          </a:p>
          <a:p>
            <a:pPr>
              <a:buNone/>
            </a:pPr>
            <a:r>
              <a:rPr lang="tr-TR" dirty="0" smtClean="0"/>
              <a:t>	4)</a:t>
            </a:r>
            <a:r>
              <a:rPr lang="tr-TR" dirty="0" err="1" smtClean="0"/>
              <a:t>Eşgüdümleme</a:t>
            </a:r>
            <a:endParaRPr lang="tr-TR" dirty="0" smtClean="0"/>
          </a:p>
          <a:p>
            <a:pPr>
              <a:buNone/>
            </a:pPr>
            <a:r>
              <a:rPr lang="tr-TR" dirty="0" smtClean="0"/>
              <a:t>	5)Kontrol etme</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FF0000"/>
                </a:solidFill>
              </a:rPr>
              <a:t>ETKİ</a:t>
            </a:r>
          </a:p>
          <a:p>
            <a:r>
              <a:rPr lang="tr-TR" dirty="0" smtClean="0">
                <a:solidFill>
                  <a:srgbClr val="FF0000"/>
                </a:solidFill>
              </a:rPr>
              <a:t>Etki: </a:t>
            </a:r>
            <a:r>
              <a:rPr lang="tr-TR" dirty="0" smtClean="0"/>
              <a:t>Etki bir kişinin, başka bir kişinin ya da kümenin davranışını, değerlerini, duygularını, tutumlarını, inançlarını kısaca kişiyi ya da kümeyi değiştirme derecesini gösterir.</a:t>
            </a:r>
          </a:p>
          <a:p>
            <a:r>
              <a:rPr lang="tr-TR" dirty="0" smtClean="0">
                <a:solidFill>
                  <a:srgbClr val="FF0000"/>
                </a:solidFill>
              </a:rPr>
              <a:t>Etkileme: </a:t>
            </a:r>
            <a:r>
              <a:rPr lang="tr-TR" dirty="0" smtClean="0"/>
              <a:t>Örgütün amaçlarının gerçekleştirilmesi için çalışanların davranışlarının örgütün amaçlarına yöneltilmesidir.</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ETKİ</a:t>
            </a:r>
          </a:p>
          <a:p>
            <a:r>
              <a:rPr lang="tr-TR" dirty="0" smtClean="0"/>
              <a:t>Etkileme dendiğinde akla gelen kavramlar güç, otorite ve iktidardır. </a:t>
            </a:r>
          </a:p>
          <a:p>
            <a:r>
              <a:rPr lang="tr-TR" dirty="0" smtClean="0">
                <a:solidFill>
                  <a:srgbClr val="FF0000"/>
                </a:solidFill>
              </a:rPr>
              <a:t>Etkinin Dış Yolları:</a:t>
            </a:r>
            <a:r>
              <a:rPr lang="tr-TR" dirty="0" smtClean="0"/>
              <a:t> Yetki, enformasyon ve hizmet içi eğitimdir.</a:t>
            </a:r>
          </a:p>
          <a:p>
            <a:r>
              <a:rPr lang="tr-TR" dirty="0" smtClean="0">
                <a:solidFill>
                  <a:srgbClr val="FF0000"/>
                </a:solidFill>
              </a:rPr>
              <a:t>Etkinin İç Yolları:</a:t>
            </a:r>
            <a:r>
              <a:rPr lang="tr-TR" dirty="0" smtClean="0"/>
              <a:t> Bireysel gereksinmelerin karşılanması, karar sürecine katılma olanağı ve örgütün üyelere benimsetilmesidir.</a:t>
            </a:r>
          </a:p>
          <a:p>
            <a:r>
              <a:rPr lang="tr-TR" dirty="0" smtClean="0"/>
              <a:t>Çalışanları etkileme becerisi, yöneticinin iletişim yeteneğiyle yakından ilgilidir.</a:t>
            </a:r>
          </a:p>
          <a:p>
            <a:endParaRPr lang="tr-TR" dirty="0" smtClean="0"/>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dirty="0" smtClean="0">
                <a:solidFill>
                  <a:srgbClr val="FF0000"/>
                </a:solidFill>
              </a:rPr>
              <a:t>DEĞERLENDİRME</a:t>
            </a:r>
          </a:p>
          <a:p>
            <a:r>
              <a:rPr lang="tr-TR" dirty="0" smtClean="0"/>
              <a:t>Yönetim süreci olarak değerlendirme denildiği zaman akla denetim etkinlikleri gelmektedir. </a:t>
            </a:r>
          </a:p>
          <a:p>
            <a:r>
              <a:rPr lang="tr-TR" dirty="0" smtClean="0"/>
              <a:t>Denetim etkinlikleri genel olarak, örgütte yapılan etkinliklerin durumunun belirlenmesi olarak tanımlanabilir. </a:t>
            </a:r>
          </a:p>
          <a:p>
            <a:r>
              <a:rPr lang="tr-TR" dirty="0" smtClean="0"/>
              <a:t>Denetim, planlanan örgütsel hedeflerden sapmaları önlemek, örgütün işleyişini izlemek ve düzeltmek amacıyla yerine getirilen bir etkinliktir. </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solidFill>
                  <a:srgbClr val="FF0000"/>
                </a:solidFill>
              </a:rPr>
              <a:t>	DEĞERLENDİRME</a:t>
            </a:r>
          </a:p>
          <a:p>
            <a:r>
              <a:rPr lang="tr-TR" dirty="0" smtClean="0">
                <a:solidFill>
                  <a:srgbClr val="FF0000"/>
                </a:solidFill>
              </a:rPr>
              <a:t>Denetleme süreci 4 aşamadan oluşur:</a:t>
            </a:r>
          </a:p>
          <a:p>
            <a:pPr>
              <a:buNone/>
            </a:pPr>
            <a:r>
              <a:rPr lang="tr-TR" dirty="0" smtClean="0"/>
              <a:t>	</a:t>
            </a:r>
            <a:r>
              <a:rPr lang="tr-TR" dirty="0" smtClean="0">
                <a:solidFill>
                  <a:srgbClr val="FF0000"/>
                </a:solidFill>
              </a:rPr>
              <a:t>1)Ölçüt koyma: </a:t>
            </a:r>
            <a:r>
              <a:rPr lang="tr-TR" dirty="0" smtClean="0"/>
              <a:t>Bir işin başarı derecesini belirleyecek standartların önceden belirlenmesidir.</a:t>
            </a:r>
          </a:p>
          <a:p>
            <a:pPr>
              <a:buNone/>
            </a:pPr>
            <a:r>
              <a:rPr lang="tr-TR" smtClean="0"/>
              <a:t>	</a:t>
            </a:r>
            <a:r>
              <a:rPr lang="tr-TR" smtClean="0">
                <a:solidFill>
                  <a:srgbClr val="FF0000"/>
                </a:solidFill>
              </a:rPr>
              <a:t>2)Ölçme: </a:t>
            </a:r>
            <a:r>
              <a:rPr lang="tr-TR" smtClean="0"/>
              <a:t>Ölçülecek </a:t>
            </a:r>
            <a:r>
              <a:rPr lang="tr-TR" dirty="0" smtClean="0"/>
              <a:t>nesnenin sayısal değerlerini ortaya koymaktır.</a:t>
            </a:r>
          </a:p>
          <a:p>
            <a:pPr>
              <a:buNone/>
            </a:pPr>
            <a:r>
              <a:rPr lang="tr-TR" smtClean="0"/>
              <a:t>	</a:t>
            </a:r>
            <a:r>
              <a:rPr lang="tr-TR" smtClean="0">
                <a:solidFill>
                  <a:srgbClr val="FF0000"/>
                </a:solidFill>
              </a:rPr>
              <a:t>3)Karşılaştırma</a:t>
            </a:r>
            <a:r>
              <a:rPr lang="tr-TR" dirty="0" smtClean="0">
                <a:solidFill>
                  <a:srgbClr val="FF0000"/>
                </a:solidFill>
              </a:rPr>
              <a:t>:</a:t>
            </a:r>
            <a:r>
              <a:rPr lang="tr-TR" smtClean="0">
                <a:solidFill>
                  <a:srgbClr val="FF0000"/>
                </a:solidFill>
              </a:rPr>
              <a:t> </a:t>
            </a:r>
            <a:r>
              <a:rPr lang="tr-TR" dirty="0" smtClean="0"/>
              <a:t>Ölçüt koyma ile belirlenen standartların ve ölçme sonucu arasındaki farkın karşılaştırılmasıdır.</a:t>
            </a:r>
          </a:p>
          <a:p>
            <a:pPr>
              <a:buNone/>
            </a:pPr>
            <a:r>
              <a:rPr lang="tr-TR" smtClean="0"/>
              <a:t>	</a:t>
            </a:r>
            <a:r>
              <a:rPr lang="tr-TR" smtClean="0">
                <a:solidFill>
                  <a:srgbClr val="FF0000"/>
                </a:solidFill>
              </a:rPr>
              <a:t>4)Düzeltme</a:t>
            </a:r>
            <a:r>
              <a:rPr lang="tr-TR" dirty="0" smtClean="0">
                <a:solidFill>
                  <a:srgbClr val="FF0000"/>
                </a:solidFill>
              </a:rPr>
              <a:t>:</a:t>
            </a:r>
            <a:r>
              <a:rPr lang="tr-TR" smtClean="0">
                <a:solidFill>
                  <a:srgbClr val="FF0000"/>
                </a:solidFill>
              </a:rPr>
              <a:t> </a:t>
            </a:r>
            <a:r>
              <a:rPr lang="tr-TR" dirty="0" smtClean="0"/>
              <a:t>Ölçüt koyma ve ölçme sonucundaki farkın önceden belirlenen amaca uygun biçimde ortadan kaldırılmasıdır.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solidFill>
                  <a:srgbClr val="FF0000"/>
                </a:solidFill>
              </a:rPr>
              <a:t>	DEĞERLENDİRME</a:t>
            </a:r>
          </a:p>
          <a:p>
            <a:r>
              <a:rPr lang="tr-TR" dirty="0" smtClean="0"/>
              <a:t>Türk eğitim sisteminde denetim etkinlikleri Maarif Müfettişleri aracılığıyla gerçekleştirilmektedir.</a:t>
            </a:r>
          </a:p>
          <a:p>
            <a:r>
              <a:rPr lang="tr-TR" dirty="0" smtClean="0"/>
              <a:t>Okul müdürlerinden, öğretmenlerin çalışmalarını yakından izlemeleri, ders yılı boyunca en az 2 kere derslere girmeleri , öğretmenlere gerekli gördüğü konularda yardımcı olmaları ve öğretmenlerin meslekî gelişimlerine katkıda bulunmaları beklenmektedir.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lstStyle/>
          <a:p>
            <a:r>
              <a:rPr lang="tr-TR" dirty="0" smtClean="0"/>
              <a:t>Balcı, A. Ve Aydın, İ. (2001). </a:t>
            </a:r>
            <a:r>
              <a:rPr lang="tr-TR" i="1" dirty="0" smtClean="0"/>
              <a:t>Eğitim yönetimi. </a:t>
            </a:r>
            <a:r>
              <a:rPr lang="tr-TR" dirty="0" smtClean="0"/>
              <a:t>Ankara: Millî Eğitim Bakanlığı Yayınları.</a:t>
            </a:r>
          </a:p>
          <a:p>
            <a:r>
              <a:rPr lang="tr-TR" dirty="0" smtClean="0"/>
              <a:t>Başaran, İ. E. (2000). </a:t>
            </a:r>
            <a:r>
              <a:rPr lang="tr-TR" i="1" dirty="0" smtClean="0"/>
              <a:t>Yönetim</a:t>
            </a:r>
            <a:r>
              <a:rPr lang="tr-TR" dirty="0" smtClean="0"/>
              <a:t>. Ankara: </a:t>
            </a:r>
            <a:r>
              <a:rPr lang="tr-TR" dirty="0" err="1" smtClean="0"/>
              <a:t>Feryal</a:t>
            </a:r>
            <a:r>
              <a:rPr lang="tr-TR" dirty="0" smtClean="0"/>
              <a:t> Matbaası.</a:t>
            </a:r>
          </a:p>
          <a:p>
            <a:r>
              <a:rPr lang="tr-TR" dirty="0" err="1" smtClean="0"/>
              <a:t>Bursalıoğlu</a:t>
            </a:r>
            <a:r>
              <a:rPr lang="tr-TR" dirty="0" smtClean="0"/>
              <a:t>, Z. (2008). </a:t>
            </a:r>
            <a:r>
              <a:rPr lang="tr-TR" i="1" dirty="0" smtClean="0"/>
              <a:t>Okul yönetiminde yeni yapı ve davranış</a:t>
            </a:r>
            <a:r>
              <a:rPr lang="tr-TR" dirty="0" smtClean="0"/>
              <a:t>. (14. Basım). Ankara: </a:t>
            </a:r>
            <a:r>
              <a:rPr lang="tr-TR" dirty="0" err="1" smtClean="0"/>
              <a:t>Pegem</a:t>
            </a:r>
            <a:r>
              <a:rPr lang="tr-TR" dirty="0" smtClean="0"/>
              <a:t> Akademi.</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Yönetim süreçleri (</a:t>
            </a:r>
            <a:r>
              <a:rPr lang="tr-TR" dirty="0" err="1" smtClean="0"/>
              <a:t>POSDCoRB</a:t>
            </a:r>
            <a:r>
              <a:rPr lang="tr-TR" dirty="0" smtClean="0"/>
              <a:t>) (</a:t>
            </a:r>
            <a:r>
              <a:rPr lang="tr-TR" dirty="0" err="1" smtClean="0"/>
              <a:t>Luther</a:t>
            </a:r>
            <a:r>
              <a:rPr lang="tr-TR" dirty="0" smtClean="0"/>
              <a:t> </a:t>
            </a:r>
            <a:r>
              <a:rPr lang="tr-TR" dirty="0" err="1" smtClean="0"/>
              <a:t>Gulick</a:t>
            </a:r>
            <a:r>
              <a:rPr lang="tr-TR" dirty="0" smtClean="0"/>
              <a:t>, 1937 tarafından)</a:t>
            </a:r>
          </a:p>
          <a:p>
            <a:pPr>
              <a:buNone/>
            </a:pPr>
            <a:r>
              <a:rPr lang="tr-TR" dirty="0" smtClean="0"/>
              <a:t>	1)</a:t>
            </a:r>
            <a:r>
              <a:rPr lang="tr-TR" dirty="0" err="1" smtClean="0"/>
              <a:t>Planning</a:t>
            </a:r>
            <a:r>
              <a:rPr lang="tr-TR" dirty="0" smtClean="0"/>
              <a:t> -Planlama</a:t>
            </a:r>
          </a:p>
          <a:p>
            <a:pPr>
              <a:buNone/>
            </a:pPr>
            <a:r>
              <a:rPr lang="tr-TR" dirty="0" smtClean="0"/>
              <a:t>	2)</a:t>
            </a:r>
            <a:r>
              <a:rPr lang="tr-TR" dirty="0" err="1" smtClean="0"/>
              <a:t>Organizing</a:t>
            </a:r>
            <a:r>
              <a:rPr lang="tr-TR" dirty="0" smtClean="0"/>
              <a:t> –Örgütleme</a:t>
            </a:r>
          </a:p>
          <a:p>
            <a:pPr>
              <a:buNone/>
            </a:pPr>
            <a:r>
              <a:rPr lang="tr-TR" dirty="0" smtClean="0"/>
              <a:t>	3)</a:t>
            </a:r>
            <a:r>
              <a:rPr lang="tr-TR" dirty="0" err="1" smtClean="0"/>
              <a:t>Staffing</a:t>
            </a:r>
            <a:r>
              <a:rPr lang="tr-TR" dirty="0" smtClean="0"/>
              <a:t> –Kadrolama</a:t>
            </a:r>
          </a:p>
          <a:p>
            <a:pPr>
              <a:buNone/>
            </a:pPr>
            <a:r>
              <a:rPr lang="tr-TR" dirty="0" smtClean="0"/>
              <a:t>	4)</a:t>
            </a:r>
            <a:r>
              <a:rPr lang="tr-TR" dirty="0" err="1" smtClean="0"/>
              <a:t>Directing</a:t>
            </a:r>
            <a:r>
              <a:rPr lang="tr-TR" dirty="0" smtClean="0"/>
              <a:t> -Yöneltme</a:t>
            </a:r>
          </a:p>
          <a:p>
            <a:pPr>
              <a:buNone/>
            </a:pPr>
            <a:r>
              <a:rPr lang="tr-TR" dirty="0" smtClean="0"/>
              <a:t>	5)</a:t>
            </a:r>
            <a:r>
              <a:rPr lang="tr-TR" dirty="0" err="1" smtClean="0"/>
              <a:t>Coordinating</a:t>
            </a:r>
            <a:r>
              <a:rPr lang="tr-TR" dirty="0" smtClean="0"/>
              <a:t> -</a:t>
            </a:r>
            <a:r>
              <a:rPr lang="tr-TR" dirty="0" err="1" smtClean="0"/>
              <a:t>Eşgüdümleme</a:t>
            </a:r>
            <a:endParaRPr lang="tr-TR" dirty="0" smtClean="0"/>
          </a:p>
          <a:p>
            <a:pPr>
              <a:buNone/>
            </a:pPr>
            <a:r>
              <a:rPr lang="tr-TR" dirty="0" smtClean="0"/>
              <a:t>	6)</a:t>
            </a:r>
            <a:r>
              <a:rPr lang="tr-TR" dirty="0" err="1" smtClean="0"/>
              <a:t>Reporting</a:t>
            </a:r>
            <a:r>
              <a:rPr lang="tr-TR" dirty="0" smtClean="0"/>
              <a:t> -Raporlama</a:t>
            </a:r>
          </a:p>
          <a:p>
            <a:pPr>
              <a:buNone/>
            </a:pPr>
            <a:r>
              <a:rPr lang="tr-TR" dirty="0" smtClean="0"/>
              <a:t>	7)</a:t>
            </a:r>
            <a:r>
              <a:rPr lang="tr-TR" dirty="0" err="1" smtClean="0"/>
              <a:t>Budgeting</a:t>
            </a:r>
            <a:r>
              <a:rPr lang="tr-TR" dirty="0" smtClean="0"/>
              <a:t> -Bütçeleme</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lnSpcReduction="10000"/>
          </a:bodyPr>
          <a:lstStyle/>
          <a:p>
            <a:r>
              <a:rPr lang="tr-TR" dirty="0" smtClean="0"/>
              <a:t>Yönetim süreçleri (</a:t>
            </a:r>
            <a:r>
              <a:rPr lang="tr-TR" dirty="0" err="1" smtClean="0"/>
              <a:t>Gregg</a:t>
            </a:r>
            <a:r>
              <a:rPr lang="tr-TR" dirty="0" smtClean="0"/>
              <a:t>, 1957 tarafından)</a:t>
            </a:r>
          </a:p>
          <a:p>
            <a:pPr>
              <a:buNone/>
            </a:pPr>
            <a:r>
              <a:rPr lang="tr-TR" dirty="0" smtClean="0"/>
              <a:t>	1)Karar</a:t>
            </a:r>
          </a:p>
          <a:p>
            <a:pPr>
              <a:buNone/>
            </a:pPr>
            <a:r>
              <a:rPr lang="tr-TR" dirty="0" smtClean="0"/>
              <a:t>	2)Planlama</a:t>
            </a:r>
          </a:p>
          <a:p>
            <a:pPr>
              <a:buNone/>
            </a:pPr>
            <a:r>
              <a:rPr lang="tr-TR" dirty="0" smtClean="0"/>
              <a:t>	3)Örgütleme</a:t>
            </a:r>
          </a:p>
          <a:p>
            <a:pPr>
              <a:buNone/>
            </a:pPr>
            <a:r>
              <a:rPr lang="tr-TR" dirty="0" smtClean="0"/>
              <a:t>	4)İletişim</a:t>
            </a:r>
          </a:p>
          <a:p>
            <a:pPr>
              <a:buNone/>
            </a:pPr>
            <a:r>
              <a:rPr lang="tr-TR" dirty="0" smtClean="0"/>
              <a:t>	5)Koordinasyon</a:t>
            </a:r>
          </a:p>
          <a:p>
            <a:pPr>
              <a:buNone/>
            </a:pPr>
            <a:r>
              <a:rPr lang="tr-TR" dirty="0" smtClean="0"/>
              <a:t>	6)Etki</a:t>
            </a:r>
          </a:p>
          <a:p>
            <a:pPr>
              <a:buNone/>
            </a:pPr>
            <a:r>
              <a:rPr lang="tr-TR" dirty="0" smtClean="0"/>
              <a:t>	7)Değerlendirme</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KARAR</a:t>
            </a:r>
          </a:p>
          <a:p>
            <a:r>
              <a:rPr lang="tr-TR" dirty="0" smtClean="0"/>
              <a:t>Karar süreci, örgütte değişiklik yapmak, bir çatışmayı önlemek ya da çözme ve örgüt üyelerini etkilemek amacıyla işletilir.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KARAR</a:t>
            </a:r>
          </a:p>
          <a:p>
            <a:r>
              <a:rPr lang="tr-TR" dirty="0" smtClean="0"/>
              <a:t>Karar verme sürecinin aşamaları:</a:t>
            </a:r>
          </a:p>
          <a:p>
            <a:pPr>
              <a:buNone/>
            </a:pPr>
            <a:r>
              <a:rPr lang="tr-TR" dirty="0" smtClean="0"/>
              <a:t>	1)Problemin anlaşılması</a:t>
            </a:r>
          </a:p>
          <a:p>
            <a:pPr>
              <a:buNone/>
            </a:pPr>
            <a:r>
              <a:rPr lang="tr-TR" dirty="0" smtClean="0"/>
              <a:t>	2)Probleme ilişkin bilginin toplanması</a:t>
            </a:r>
          </a:p>
          <a:p>
            <a:pPr>
              <a:buNone/>
            </a:pPr>
            <a:r>
              <a:rPr lang="tr-TR" dirty="0" smtClean="0"/>
              <a:t>	3)Toplanan bilgilerin çözümlenmesi ve yorumlanması</a:t>
            </a:r>
          </a:p>
          <a:p>
            <a:pPr>
              <a:buNone/>
            </a:pPr>
            <a:r>
              <a:rPr lang="tr-TR" dirty="0" smtClean="0"/>
              <a:t>	4)Seçeneklerin değerlendirilmesi</a:t>
            </a:r>
          </a:p>
          <a:p>
            <a:pPr>
              <a:buNone/>
            </a:pPr>
            <a:r>
              <a:rPr lang="tr-TR" dirty="0" smtClean="0"/>
              <a:t>	5)En iyi seçeneğin bulunması</a:t>
            </a:r>
          </a:p>
          <a:p>
            <a:pPr>
              <a:buNone/>
            </a:pPr>
            <a:r>
              <a:rPr lang="tr-TR" dirty="0" smtClean="0"/>
              <a:t>	6)Uygulama</a:t>
            </a:r>
          </a:p>
          <a:p>
            <a:pPr>
              <a:buNone/>
            </a:pPr>
            <a:r>
              <a:rPr lang="tr-TR" dirty="0" smtClean="0"/>
              <a:t>	7)Değerlendirme</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PLANLAMA</a:t>
            </a:r>
          </a:p>
          <a:p>
            <a:r>
              <a:rPr lang="tr-TR" dirty="0" smtClean="0"/>
              <a:t>Uygulamadan önce düşünmeyi öngören bir zihinsel süreçtir.</a:t>
            </a:r>
          </a:p>
          <a:p>
            <a:r>
              <a:rPr lang="tr-TR" dirty="0" smtClean="0"/>
              <a:t>Önceden belirlenmiş amaçlara rasyonel bir yaklaşım ve bunların gerçekleştirilmesine hazırlık aşamasıdır.</a:t>
            </a:r>
          </a:p>
          <a:p>
            <a:r>
              <a:rPr lang="tr-TR" dirty="0" smtClean="0"/>
              <a:t>Geleceğe ilişkin kararsızlığı azaltır ya da tümünü ortadan kaldırır; dikkatin amaçlar üzerinde odaklanmasını sağlar; ekonomik işletmeye yol açar ve kontrolü kolaylaştırır.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PLANLAMA</a:t>
            </a:r>
          </a:p>
          <a:p>
            <a:r>
              <a:rPr lang="tr-TR" dirty="0" smtClean="0"/>
              <a:t>Planlamanın İlkeleri:</a:t>
            </a:r>
          </a:p>
          <a:p>
            <a:pPr>
              <a:buNone/>
            </a:pPr>
            <a:r>
              <a:rPr lang="tr-TR" dirty="0" smtClean="0"/>
              <a:t>	1) Amaca yönelik olma</a:t>
            </a:r>
          </a:p>
          <a:p>
            <a:pPr>
              <a:buNone/>
            </a:pPr>
            <a:r>
              <a:rPr lang="tr-TR" dirty="0" smtClean="0"/>
              <a:t>	2) Bütünlük</a:t>
            </a:r>
          </a:p>
          <a:p>
            <a:pPr>
              <a:buNone/>
            </a:pPr>
            <a:r>
              <a:rPr lang="tr-TR" dirty="0" smtClean="0"/>
              <a:t>	3) Ölçülebilirlik</a:t>
            </a:r>
          </a:p>
          <a:p>
            <a:pPr>
              <a:buNone/>
            </a:pPr>
            <a:r>
              <a:rPr lang="tr-TR" dirty="0" smtClean="0"/>
              <a:t>	4) Geliştirilebilirlik</a:t>
            </a:r>
          </a:p>
          <a:p>
            <a:pPr>
              <a:buNone/>
            </a:pPr>
            <a:r>
              <a:rPr lang="tr-TR" dirty="0" smtClean="0"/>
              <a:t>	5) Güvenirlik</a:t>
            </a:r>
          </a:p>
          <a:p>
            <a:pPr>
              <a:buNone/>
            </a:pPr>
            <a:r>
              <a:rPr lang="tr-TR" dirty="0" smtClean="0"/>
              <a:t>	6) Tutumluluk</a:t>
            </a:r>
          </a:p>
          <a:p>
            <a:pPr>
              <a:buNone/>
            </a:pPr>
            <a:r>
              <a:rPr lang="tr-TR" dirty="0" smtClean="0"/>
              <a:t>	7) Yalınlık</a:t>
            </a:r>
          </a:p>
          <a:p>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SÜREÇLERİ</a:t>
            </a:r>
            <a:endParaRPr lang="tr-TR" dirty="0"/>
          </a:p>
        </p:txBody>
      </p:sp>
      <p:sp>
        <p:nvSpPr>
          <p:cNvPr id="3" name="2 İçerik Yer Tutucusu"/>
          <p:cNvSpPr>
            <a:spLocks noGrp="1"/>
          </p:cNvSpPr>
          <p:nvPr>
            <p:ph idx="1"/>
          </p:nvPr>
        </p:nvSpPr>
        <p:spPr/>
        <p:txBody>
          <a:bodyPr>
            <a:normAutofit/>
          </a:bodyPr>
          <a:lstStyle/>
          <a:p>
            <a:pPr>
              <a:buNone/>
            </a:pPr>
            <a:r>
              <a:rPr lang="tr-TR" dirty="0" smtClean="0">
                <a:solidFill>
                  <a:srgbClr val="FF0000"/>
                </a:solidFill>
              </a:rPr>
              <a:t>	PLANLAMA</a:t>
            </a:r>
          </a:p>
          <a:p>
            <a:r>
              <a:rPr lang="tr-TR" dirty="0" smtClean="0">
                <a:solidFill>
                  <a:srgbClr val="FF0000"/>
                </a:solidFill>
              </a:rPr>
              <a:t>Eğitim planlaması</a:t>
            </a:r>
            <a:r>
              <a:rPr lang="tr-TR" dirty="0" smtClean="0"/>
              <a:t>, okulun amaçlarının gerçekleştirilmesi için gerekli olan her türlü insan ve madde kaynağının sağlanması ve kullanım yollarının kararlaştırılmasıdır.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141</Words>
  <Application>Microsoft Office PowerPoint</Application>
  <PresentationFormat>Ekran Gösterisi (4:3)</PresentationFormat>
  <Paragraphs>147</Paragraphs>
  <Slides>25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25</vt:i4>
      </vt:variant>
    </vt:vector>
  </HeadingPairs>
  <TitlesOfParts>
    <vt:vector size="28" baseType="lpstr">
      <vt:lpstr>Arial</vt:lpstr>
      <vt:lpstr>Calibri</vt:lpstr>
      <vt:lpstr>Ofis Teması</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YÖNETİM SÜREÇLERİ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SÜREÇLERİ</dc:title>
  <dc:creator>inci �z</dc:creator>
  <cp:lastModifiedBy>msi</cp:lastModifiedBy>
  <cp:revision>66</cp:revision>
  <dcterms:created xsi:type="dcterms:W3CDTF">2017-02-06T07:17:15Z</dcterms:created>
  <dcterms:modified xsi:type="dcterms:W3CDTF">2021-04-25T20:16:18Z</dcterms:modified>
</cp:coreProperties>
</file>