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4"/>
  </p:sldMasterIdLst>
  <p:notesMasterIdLst>
    <p:notesMasterId r:id="rId31"/>
  </p:notesMasterIdLst>
  <p:handoutMasterIdLst>
    <p:handoutMasterId r:id="rId32"/>
  </p:handoutMasterIdLst>
  <p:sldIdLst>
    <p:sldId id="256" r:id="rId5"/>
    <p:sldId id="257" r:id="rId6"/>
    <p:sldId id="279" r:id="rId7"/>
    <p:sldId id="268" r:id="rId8"/>
    <p:sldId id="282" r:id="rId9"/>
    <p:sldId id="281" r:id="rId10"/>
    <p:sldId id="280" r:id="rId11"/>
    <p:sldId id="288" r:id="rId12"/>
    <p:sldId id="289" r:id="rId13"/>
    <p:sldId id="292" r:id="rId14"/>
    <p:sldId id="291" r:id="rId15"/>
    <p:sldId id="294" r:id="rId16"/>
    <p:sldId id="290" r:id="rId17"/>
    <p:sldId id="272" r:id="rId18"/>
    <p:sldId id="295" r:id="rId19"/>
    <p:sldId id="273" r:id="rId20"/>
    <p:sldId id="283" r:id="rId21"/>
    <p:sldId id="284" r:id="rId22"/>
    <p:sldId id="285" r:id="rId23"/>
    <p:sldId id="286" r:id="rId24"/>
    <p:sldId id="298" r:id="rId25"/>
    <p:sldId id="299" r:id="rId26"/>
    <p:sldId id="300" r:id="rId27"/>
    <p:sldId id="297" r:id="rId28"/>
    <p:sldId id="304" r:id="rId29"/>
    <p:sldId id="296" r:id="rId30"/>
  </p:sldIdLst>
  <p:sldSz cx="12192000" cy="6858000"/>
  <p:notesSz cx="6858000" cy="9144000"/>
  <p:defaultTextStyle>
    <a:defPPr rtl="0">
      <a:defRPr lang="tr-T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-63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072" y="7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99BC767-97A4-4B8F-953F-85D08B93EB82}" type="datetime1">
              <a:rPr lang="tr-TR" smtClean="0"/>
              <a:pPr rtl="0"/>
              <a:t>29.04.2020</a:t>
            </a:fld>
            <a:endParaRPr lang="tr-TR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F2C8D43-8168-48C8-91A7-63EACBACA74B}" type="slidenum">
              <a:rPr lang="tr-TR" smtClean="0"/>
              <a:pPr rtl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53109985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F813F62-78E2-4F86-ACD8-97CF8A0560DC}" type="datetime1">
              <a:rPr lang="tr-TR" noProof="0" smtClean="0"/>
              <a:pPr rtl="0"/>
              <a:t>29.04.2020</a:t>
            </a:fld>
            <a:endParaRPr lang="tr-TR" noProof="0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r-TR" noProof="0" dirty="0"/>
          </a:p>
        </p:txBody>
      </p:sp>
      <p:sp>
        <p:nvSpPr>
          <p:cNvPr id="5" name="Notlar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r-TR" noProof="0" dirty="0"/>
              <a:t>Asıl metin stillerini düzenlemek için tıklayın</a:t>
            </a:r>
          </a:p>
          <a:p>
            <a:pPr lvl="1" rtl="0"/>
            <a:r>
              <a:rPr lang="tr-TR" noProof="0" dirty="0"/>
              <a:t>İkinci düzey</a:t>
            </a:r>
          </a:p>
          <a:p>
            <a:pPr lvl="2" rtl="0"/>
            <a:r>
              <a:rPr lang="tr-TR" noProof="0" dirty="0"/>
              <a:t>Üçüncü düzey</a:t>
            </a:r>
          </a:p>
          <a:p>
            <a:pPr lvl="3" rtl="0"/>
            <a:r>
              <a:rPr lang="tr-TR" noProof="0" dirty="0"/>
              <a:t>Dördüncü düzey</a:t>
            </a:r>
          </a:p>
          <a:p>
            <a:pPr lvl="4" rtl="0"/>
            <a:r>
              <a:rPr lang="tr-TR" noProof="0" dirty="0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603C52C-5E29-41AF-BAA3-8217E886DA08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="" xmlns:p14="http://schemas.microsoft.com/office/powerpoint/2010/main" val="196196172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603C52C-5E29-41AF-BAA3-8217E886DA08}" type="slidenum">
              <a:rPr lang="tr-TR" smtClean="0"/>
              <a:pPr rtl="0"/>
              <a:t>1</a:t>
            </a:fld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478736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603C52C-5E29-41AF-BAA3-8217E886DA08}" type="slidenum">
              <a:rPr lang="tr-TR" smtClean="0"/>
              <a:pPr rtl="0"/>
              <a:t>2</a:t>
            </a:fld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843966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rtlCol="0" anchor="b">
            <a:normAutofit/>
          </a:bodyPr>
          <a:lstStyle>
            <a:lvl1pPr algn="l">
              <a:defRPr sz="60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 rtlCol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tr-TR" noProof="0" smtClean="0"/>
              <a:t>Asıl alt başlık stilini düzenlemek için tıklatın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 rtlCol="0"/>
          <a:lstStyle/>
          <a:p>
            <a:pPr rtl="0"/>
            <a:fld id="{3D5D0258-7678-4644-993F-318274585529}" type="datetime1">
              <a:rPr lang="tr-TR" noProof="0" smtClean="0"/>
              <a:pPr rtl="0"/>
              <a:t>29.04.2020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sı İçeren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rtlCol="0" anchor="b"/>
          <a:lstStyle>
            <a:lvl1pPr algn="l">
              <a:defRPr sz="32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9DBDA0B-7E70-4912-B23B-021EE945CDA5}" type="datetime1">
              <a:rPr lang="tr-TR" noProof="0" smtClean="0"/>
              <a:pPr rtl="0"/>
              <a:t>29.04.2020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rtlCol="0" anchor="ctr"/>
          <a:lstStyle>
            <a:lvl1pPr algn="l">
              <a:defRPr sz="32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rtlCol="0"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254F5490-81C7-4C79-B39A-75F48559A1D9}" type="datetime1">
              <a:rPr lang="tr-TR" noProof="0" smtClean="0"/>
              <a:pPr rtl="0"/>
              <a:t>29.04.2020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Resim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rtlCol="0" anchor="ctr"/>
          <a:lstStyle>
            <a:lvl1pPr algn="l">
              <a:defRPr sz="32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12" name="Metin Yer Tutucusu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rtlCol="0"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24D52D54-A082-4A2D-A283-ACDB253086F8}" type="datetime1">
              <a:rPr lang="tr-TR" noProof="0" smtClean="0"/>
              <a:pPr rtl="0"/>
              <a:t>29.04.2020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  <p:sp>
        <p:nvSpPr>
          <p:cNvPr id="9" name="Metin Kutusu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tr-TR" sz="8000" noProof="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tr-TR" sz="8000" noProof="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d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rtlCol="0" anchor="b"/>
          <a:lstStyle>
            <a:lvl1pPr algn="l">
              <a:defRPr sz="32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rtlCol="0"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8D17A968-FB0F-4B1B-8FF2-62D50BAA8B07}" type="datetime1">
              <a:rPr lang="tr-TR" noProof="0" smtClean="0"/>
              <a:pPr rtl="0"/>
              <a:t>29.04.2020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şlık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7" name="Metin Yer Tutucusu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8" name="Metin Yer Tutucusu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9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10" name="Metin Yer Tutucusu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11" name="Metin Yer Tutucusu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12" name="Metin Yer Tutucusu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333E177-9628-4B0B-A4C6-EADC8DE54CD7}" type="datetime1">
              <a:rPr lang="tr-TR" noProof="0" smtClean="0"/>
              <a:pPr rtl="0"/>
              <a:t>29.04.2020</a:t>
            </a:fld>
            <a:endParaRPr lang="tr-TR" noProof="0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şlık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19" name="Metin Yer Tutucusu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20" name="Resim Yer Tutucusu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21" name="Metin Yer Tutucusu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22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23" name="Resim Yer Tutucusu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24" name="Metin Yer Tutucusu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25" name="Metin Yer Tutucusu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26" name="Resim Yer Tutucusu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27" name="Metin Yer Tutucusu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72F4192-E90B-44BD-8831-556B8116705C}" type="datetime1">
              <a:rPr lang="tr-TR" noProof="0" smtClean="0"/>
              <a:pPr rtl="0"/>
              <a:t>29.04.2020</a:t>
            </a:fld>
            <a:endParaRPr lang="tr-TR" noProof="0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7E1DF34-7AA6-4964-B604-B5F40E41E223}" type="datetime1">
              <a:rPr lang="tr-TR" noProof="0" smtClean="0"/>
              <a:pPr rtl="0"/>
              <a:t>29.04.2020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 rtlCol="0"/>
          <a:lstStyle>
            <a:lvl1pPr algn="l">
              <a:defRPr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14D65D7D-6FAC-449B-846B-F53F5FF32682}" type="datetime1">
              <a:rPr lang="tr-TR" noProof="0" smtClean="0"/>
              <a:pPr rtl="0"/>
              <a:t>29.04.2020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1592114-7AC5-4BBC-9AA7-91E55D33F7BC}" type="datetime1">
              <a:rPr lang="tr-TR" noProof="0" smtClean="0"/>
              <a:pPr rtl="0"/>
              <a:t>29.04.2020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rtlCol="0" anchor="b">
            <a:normAutofit/>
          </a:bodyPr>
          <a:lstStyle>
            <a:lvl1pPr algn="r">
              <a:defRPr sz="40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 rtlCol="0"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506E1487-B3A2-46E3-9224-0A0D926C9A86}" type="datetime1">
              <a:rPr lang="tr-TR" noProof="0" smtClean="0"/>
              <a:pPr rtl="0"/>
              <a:t>29.04.2020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12F425B-1118-4FFE-AE5A-F62FA0C396AE}" type="datetime1">
              <a:rPr lang="tr-TR" noProof="0" smtClean="0"/>
              <a:pPr rtl="0"/>
              <a:t>29.04.2020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3DA138-BA65-4CA4-BA7F-D6578F2CD35E}" type="datetime1">
              <a:rPr lang="tr-TR" noProof="0" smtClean="0"/>
              <a:pPr rtl="0"/>
              <a:t>29.04.2020</a:t>
            </a:fld>
            <a:endParaRPr lang="tr-TR" noProof="0" dirty="0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42BBB15-1122-4B02-8B9F-D0B1DC50BE9B}" type="datetime1">
              <a:rPr lang="tr-TR" noProof="0" smtClean="0"/>
              <a:pPr rtl="0"/>
              <a:t>29.04.2020</a:t>
            </a:fld>
            <a:endParaRPr lang="tr-TR" noProof="0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ih Yer Tutucus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F0F59EE-CAAA-438A-9B81-3C6BF7EA4A96}" type="datetime1">
              <a:rPr lang="tr-TR" noProof="0" smtClean="0"/>
              <a:pPr rtl="0"/>
              <a:t>29.04.2020</a:t>
            </a:fld>
            <a:endParaRPr lang="tr-TR" noProof="0" dirty="0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Resim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rtlCol="0" anchor="b"/>
          <a:lstStyle>
            <a:lvl1pPr algn="l">
              <a:defRPr sz="32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rtlCol="0" anchor="ctr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D2BBAE6-F9A5-4877-BEDE-E1A0D6F5F16B}" type="datetime1">
              <a:rPr lang="tr-TR" noProof="0" smtClean="0"/>
              <a:pPr rtl="0"/>
              <a:t>29.04.2020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rtlCol="0" anchor="b"/>
          <a:lstStyle>
            <a:lvl1pPr algn="l">
              <a:defRPr sz="32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859AA36-5F64-4D33-9043-BFB78EEAE957}" type="datetime1">
              <a:rPr lang="tr-TR" noProof="0" smtClean="0"/>
              <a:pPr rtl="0"/>
              <a:t>29.04.2020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tr-TR" noProof="0" dirty="0"/>
              <a:t>Asıl başlık stilini düzenlemek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tr-TR" noProof="0" dirty="0"/>
              <a:t>Asıl metin stillerini düzenlemek için tıklayın</a:t>
            </a:r>
          </a:p>
          <a:p>
            <a:pPr lvl="1" rtl="0"/>
            <a:r>
              <a:rPr lang="tr-TR" noProof="0" dirty="0"/>
              <a:t>İkinci düzey</a:t>
            </a:r>
          </a:p>
          <a:p>
            <a:pPr lvl="2" rtl="0"/>
            <a:r>
              <a:rPr lang="tr-TR" noProof="0" dirty="0"/>
              <a:t>Üçüncü düzey</a:t>
            </a:r>
          </a:p>
          <a:p>
            <a:pPr lvl="3" rtl="0"/>
            <a:r>
              <a:rPr lang="tr-TR" noProof="0" dirty="0"/>
              <a:t>Dördüncü düzey</a:t>
            </a:r>
          </a:p>
          <a:p>
            <a:pPr lvl="4" rtl="0"/>
            <a:r>
              <a:rPr lang="tr-TR" noProof="0" dirty="0"/>
              <a:t>Beşinci düzey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27B93679-CA8A-48AE-A83C-CD1C9C71CF02}" type="datetime1">
              <a:rPr lang="tr-TR" noProof="0" smtClean="0"/>
              <a:pPr rtl="0"/>
              <a:t>29.04.2020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Dikdörtgen 16">
            <a:extLst>
              <a:ext uri="{FF2B5EF4-FFF2-40B4-BE49-F238E27FC236}">
                <a16:creationId xmlns="" xmlns:a16="http://schemas.microsoft.com/office/drawing/2014/main" id="{50496C6C-A85F-426B-9ED1-3444166CE4E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tr-TR" dirty="0"/>
          </a:p>
        </p:txBody>
      </p:sp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8DE5CD8D-E704-46A1-BC3E-9A644A9FFD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0695" y="373030"/>
            <a:ext cx="9633470" cy="5222117"/>
          </a:xfrm>
        </p:spPr>
        <p:txBody>
          <a:bodyPr rtlCol="0" anchor="ctr">
            <a:normAutofit/>
          </a:bodyPr>
          <a:lstStyle/>
          <a:p>
            <a:pPr algn="ctr">
              <a:lnSpc>
                <a:spcPct val="130000"/>
              </a:lnSpc>
              <a:spcAft>
                <a:spcPts val="600"/>
              </a:spcAft>
            </a:pPr>
            <a: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DAVET VE ZİYARETLERDE </a:t>
            </a:r>
            <a:b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PROTOKOL KURALLARI</a:t>
            </a:r>
            <a:endParaRPr lang="tr-T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21" name="Resim 20">
            <a:extLst>
              <a:ext uri="{FF2B5EF4-FFF2-40B4-BE49-F238E27FC236}">
                <a16:creationId xmlns="" xmlns:a16="http://schemas.microsoft.com/office/drawing/2014/main" id="{D912EF34-0253-41FD-9940-D8FBB7DE74B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-534"/>
          <a:stretch/>
        </p:blipFill>
        <p:spPr>
          <a:xfrm rot="5400000" flipH="1" flipV="1">
            <a:off x="7545075" y="2187578"/>
            <a:ext cx="6857999" cy="24828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54664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23047" y="1147482"/>
            <a:ext cx="10820400" cy="5438757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tr-TR" sz="5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Yemek Daveti </a:t>
            </a:r>
          </a:p>
          <a:p>
            <a:pPr>
              <a:lnSpc>
                <a:spcPct val="120000"/>
              </a:lnSpc>
              <a:buNone/>
            </a:pPr>
            <a:r>
              <a:rPr lang="tr-TR" sz="2800" b="1" u="sng" dirty="0" smtClean="0">
                <a:solidFill>
                  <a:schemeClr val="bg1"/>
                </a:solidFill>
                <a:latin typeface="Comic Sans MS" pitchFamily="66" charset="0"/>
              </a:rPr>
              <a:t>Yarı Resmi Yemekler</a:t>
            </a:r>
            <a:r>
              <a:rPr lang="tr-TR" sz="28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sz="2800" dirty="0" smtClean="0">
                <a:solidFill>
                  <a:schemeClr val="bg1"/>
                </a:solidFill>
                <a:latin typeface="Comic Sans MS" pitchFamily="66" charset="0"/>
              </a:rPr>
              <a:t>Konuklar telefon, mektup ya da kartla davet edilirler. 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sz="2800" dirty="0" smtClean="0">
                <a:solidFill>
                  <a:schemeClr val="bg1"/>
                </a:solidFill>
                <a:latin typeface="Comic Sans MS" pitchFamily="66" charset="0"/>
              </a:rPr>
              <a:t>Giyim önemlidir, erkekler smokin, kadınlar uzun etekli elbise giyebilirler. 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sz="2800" dirty="0" smtClean="0">
                <a:solidFill>
                  <a:schemeClr val="bg1"/>
                </a:solidFill>
                <a:latin typeface="Comic Sans MS" pitchFamily="66" charset="0"/>
              </a:rPr>
              <a:t>Ev sahibi gelen konukları onur konuğu ile tanıştırır. 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sz="2800" dirty="0" smtClean="0">
                <a:solidFill>
                  <a:schemeClr val="bg1"/>
                </a:solidFill>
                <a:latin typeface="Comic Sans MS" pitchFamily="66" charset="0"/>
              </a:rPr>
              <a:t>Yemek salonuna geçiş ev sahibesinin, onur konuğunun eşine hitaben yapacağı davetle başlar. 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sz="2800" dirty="0" smtClean="0">
                <a:solidFill>
                  <a:schemeClr val="bg1"/>
                </a:solidFill>
                <a:latin typeface="Comic Sans MS" pitchFamily="66" charset="0"/>
              </a:rPr>
              <a:t>Konuklar için masaya yer kartı konabilir. Masada oturacak yerler için ev sahibesi konuklara yardımcı olur, eğer davetli sayısı çok ise garsonlar ya da görevliler yardımcı olabilir. 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sz="2800" dirty="0" smtClean="0">
                <a:solidFill>
                  <a:schemeClr val="bg1"/>
                </a:solidFill>
                <a:latin typeface="Comic Sans MS" pitchFamily="66" charset="0"/>
              </a:rPr>
              <a:t>Tüm konuklar masadaki yerlerini bulmadan ev sahibesi masaya oturmaz. 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sz="2800" dirty="0" smtClean="0">
                <a:solidFill>
                  <a:schemeClr val="bg1"/>
                </a:solidFill>
                <a:latin typeface="Comic Sans MS" pitchFamily="66" charset="0"/>
              </a:rPr>
              <a:t>Yemeğin sonunda ev sahibi sandalyesini geriye çekip peçetesini masaya koyarak yemeğin bittiğini işaret eder. 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sz="2800" dirty="0" smtClean="0">
                <a:solidFill>
                  <a:schemeClr val="bg1"/>
                </a:solidFill>
                <a:latin typeface="Comic Sans MS" pitchFamily="66" charset="0"/>
              </a:rPr>
              <a:t>Davetten ayrılış zamanını onur konuğu belirler. 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sz="2800" dirty="0" smtClean="0">
                <a:solidFill>
                  <a:schemeClr val="bg1"/>
                </a:solidFill>
                <a:latin typeface="Comic Sans MS" pitchFamily="66" charset="0"/>
              </a:rPr>
              <a:t>Diğer konuklar nezaket icabı onur konuğunun ayrılışını bekler.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sz="2800" dirty="0" smtClean="0">
                <a:solidFill>
                  <a:schemeClr val="bg1"/>
                </a:solidFill>
                <a:latin typeface="Comic Sans MS" pitchFamily="66" charset="0"/>
              </a:rPr>
              <a:t>Ayrılan her konuk ev sahiplerine teşekkür etmelidir. 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sz="2800" dirty="0" smtClean="0">
                <a:solidFill>
                  <a:schemeClr val="bg1"/>
                </a:solidFill>
                <a:latin typeface="Comic Sans MS" pitchFamily="66" charset="0"/>
              </a:rPr>
              <a:t>Ev sahibi onur konuğuna kapının çıkışına kadar refakat etmelidir. </a:t>
            </a: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49388" y="0"/>
            <a:ext cx="8610600" cy="1293028"/>
          </a:xfrm>
        </p:spPr>
        <p:txBody>
          <a:bodyPr/>
          <a:lstStyle/>
          <a:p>
            <a:r>
              <a:rPr lang="tr-TR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Davet Türleri </a:t>
            </a:r>
            <a:endParaRPr lang="tr-T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23047" y="1281953"/>
            <a:ext cx="10820400" cy="5304286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tr-TR" sz="5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Yemek Daveti </a:t>
            </a:r>
          </a:p>
          <a:p>
            <a:pPr>
              <a:lnSpc>
                <a:spcPct val="120000"/>
              </a:lnSpc>
              <a:buNone/>
            </a:pPr>
            <a:r>
              <a:rPr lang="tr-TR" sz="2800" b="1" u="sng" dirty="0" smtClean="0">
                <a:solidFill>
                  <a:schemeClr val="bg1"/>
                </a:solidFill>
                <a:latin typeface="Comic Sans MS" pitchFamily="66" charset="0"/>
              </a:rPr>
              <a:t>Resmi Yemekler</a:t>
            </a:r>
            <a:r>
              <a:rPr lang="tr-TR" sz="28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sz="2800" dirty="0" smtClean="0">
                <a:solidFill>
                  <a:schemeClr val="bg1"/>
                </a:solidFill>
                <a:latin typeface="Comic Sans MS" pitchFamily="66" charset="0"/>
              </a:rPr>
              <a:t> Bu davetlerde protokol kuralları uygulanır. 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sz="2800" dirty="0" smtClean="0">
                <a:solidFill>
                  <a:schemeClr val="bg1"/>
                </a:solidFill>
                <a:latin typeface="Comic Sans MS" pitchFamily="66" charset="0"/>
              </a:rPr>
              <a:t> Konuklara üçüncü şahıs dilinde yazılmış, LCV bilgisi bulunan  basılı davetiyeler gönderilir. 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sz="2800" dirty="0" smtClean="0">
                <a:solidFill>
                  <a:schemeClr val="bg1"/>
                </a:solidFill>
                <a:latin typeface="Comic Sans MS" pitchFamily="66" charset="0"/>
              </a:rPr>
              <a:t> Konuklar yemeğe katılıp katılmayacaklarını yazılı olarak bildirirler. 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sz="2800" dirty="0" smtClean="0">
                <a:solidFill>
                  <a:schemeClr val="bg1"/>
                </a:solidFill>
                <a:latin typeface="Comic Sans MS" pitchFamily="66" charset="0"/>
              </a:rPr>
              <a:t> Erkek ve kadın konuklar resmi giyinirler. 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sz="2800" dirty="0" smtClean="0">
                <a:solidFill>
                  <a:schemeClr val="bg1"/>
                </a:solidFill>
                <a:latin typeface="Comic Sans MS" pitchFamily="66" charset="0"/>
              </a:rPr>
              <a:t> Konuklar salona girerken isimleri anons edilir. 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sz="2800" dirty="0" smtClean="0">
                <a:solidFill>
                  <a:schemeClr val="bg1"/>
                </a:solidFill>
                <a:latin typeface="Comic Sans MS" pitchFamily="66" charset="0"/>
              </a:rPr>
              <a:t> Konukların oturma yerlerini gösteren bir şema hazırlanarak girişteki bir masanın üzerine konulur. 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sz="2800" dirty="0" smtClean="0">
                <a:solidFill>
                  <a:schemeClr val="bg1"/>
                </a:solidFill>
                <a:latin typeface="Comic Sans MS" pitchFamily="66" charset="0"/>
              </a:rPr>
              <a:t> Erkek konuklar eşlik ettikleri kadın konukların masaya oturmalarına yardımcı olurlar. 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sz="2800" dirty="0" smtClean="0">
                <a:solidFill>
                  <a:schemeClr val="bg1"/>
                </a:solidFill>
                <a:latin typeface="Comic Sans MS" pitchFamily="66" charset="0"/>
              </a:rPr>
              <a:t> Masadaki yer kartlarına konukların tam isimleri ve unvanları yazılır. </a:t>
            </a:r>
            <a:endParaRPr lang="tr-TR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49388" y="0"/>
            <a:ext cx="8610600" cy="1293028"/>
          </a:xfrm>
        </p:spPr>
        <p:txBody>
          <a:bodyPr/>
          <a:lstStyle/>
          <a:p>
            <a:r>
              <a:rPr lang="tr-TR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Davet Türleri </a:t>
            </a:r>
            <a:endParaRPr lang="tr-T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yemek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9210" y="403413"/>
            <a:ext cx="8980426" cy="5814826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23047" y="1281953"/>
            <a:ext cx="10820400" cy="5304286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tr-TR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Büfe yemek davetleri</a:t>
            </a:r>
            <a:endParaRPr lang="tr-TR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>
              <a:lnSpc>
                <a:spcPct val="140000"/>
              </a:lnSpc>
              <a:buFont typeface="Wingdings" pitchFamily="2" charset="2"/>
              <a:buChar char="q"/>
            </a:pPr>
            <a:r>
              <a:rPr lang="tr-TR" sz="2800" dirty="0" smtClean="0">
                <a:solidFill>
                  <a:schemeClr val="bg1"/>
                </a:solidFill>
                <a:latin typeface="Comic Sans MS" pitchFamily="66" charset="0"/>
              </a:rPr>
              <a:t>Büfe yemek davetlerinde konukları protokole göre masaya oturtma sorunu yoktur. Sadece onur konuklarına önceden yer ayırmak yeterli olacaktır. </a:t>
            </a:r>
          </a:p>
          <a:p>
            <a:pPr>
              <a:lnSpc>
                <a:spcPct val="140000"/>
              </a:lnSpc>
              <a:buFont typeface="Wingdings" pitchFamily="2" charset="2"/>
              <a:buChar char="q"/>
            </a:pPr>
            <a:r>
              <a:rPr lang="tr-TR" sz="2800" dirty="0" smtClean="0">
                <a:solidFill>
                  <a:schemeClr val="bg1"/>
                </a:solidFill>
                <a:latin typeface="Comic Sans MS" pitchFamily="66" charset="0"/>
              </a:rPr>
              <a:t>Konuk sayısına göre büfe adedinin arttırılarak büfe önünde uzun kuyruklar oluşması önlenmelidir. </a:t>
            </a:r>
          </a:p>
          <a:p>
            <a:pPr>
              <a:lnSpc>
                <a:spcPct val="140000"/>
              </a:lnSpc>
              <a:buNone/>
            </a:pPr>
            <a:r>
              <a:rPr lang="tr-TR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Özel Amaçlı Yemekler </a:t>
            </a:r>
          </a:p>
          <a:p>
            <a:pPr>
              <a:lnSpc>
                <a:spcPct val="140000"/>
              </a:lnSpc>
              <a:buFont typeface="Wingdings" pitchFamily="2" charset="2"/>
              <a:buChar char="q"/>
            </a:pPr>
            <a:r>
              <a:rPr lang="tr-TR" sz="28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tr-TR" sz="2800" b="1" dirty="0" smtClean="0">
                <a:solidFill>
                  <a:schemeClr val="bg1"/>
                </a:solidFill>
                <a:latin typeface="Comic Sans MS" pitchFamily="66" charset="0"/>
              </a:rPr>
              <a:t>İş yemekleri: </a:t>
            </a:r>
            <a:r>
              <a:rPr lang="tr-TR" sz="2800" dirty="0" smtClean="0">
                <a:solidFill>
                  <a:schemeClr val="bg1"/>
                </a:solidFill>
                <a:latin typeface="Comic Sans MS" pitchFamily="66" charset="0"/>
              </a:rPr>
              <a:t>Genellikle bir konuşmacı mevcuttur. Bu kişi yemeğin amacı ile ilgili konuşma yapar. Davetlilerde yemeklerini yerken aynı konuda görüş alışverişinde bulunurlar. </a:t>
            </a:r>
          </a:p>
          <a:p>
            <a:pPr>
              <a:lnSpc>
                <a:spcPct val="140000"/>
              </a:lnSpc>
              <a:buFont typeface="Wingdings" pitchFamily="2" charset="2"/>
              <a:buChar char="q"/>
            </a:pPr>
            <a:r>
              <a:rPr lang="tr-TR" sz="2800" b="1" dirty="0" err="1" smtClean="0">
                <a:solidFill>
                  <a:schemeClr val="bg1"/>
                </a:solidFill>
                <a:latin typeface="Comic Sans MS" pitchFamily="66" charset="0"/>
              </a:rPr>
              <a:t>Supper</a:t>
            </a:r>
            <a:r>
              <a:rPr lang="tr-TR" sz="2800" b="1" dirty="0" smtClean="0">
                <a:solidFill>
                  <a:schemeClr val="bg1"/>
                </a:solidFill>
                <a:latin typeface="Comic Sans MS" pitchFamily="66" charset="0"/>
              </a:rPr>
              <a:t>:</a:t>
            </a:r>
            <a:r>
              <a:rPr lang="tr-TR" sz="2800" dirty="0" smtClean="0">
                <a:solidFill>
                  <a:schemeClr val="bg1"/>
                </a:solidFill>
                <a:latin typeface="Comic Sans MS" pitchFamily="66" charset="0"/>
              </a:rPr>
              <a:t> Genellikle tiyatro, opera gibi faaliyetlerden sonra büfe yemek şeklinde düzenlenir. Büfede sandviç gibi hafif yiyecekler ve kahve bulundurulur. </a:t>
            </a:r>
          </a:p>
          <a:p>
            <a:pPr>
              <a:lnSpc>
                <a:spcPct val="140000"/>
              </a:lnSpc>
              <a:buFont typeface="Wingdings" pitchFamily="2" charset="2"/>
              <a:buChar char="q"/>
            </a:pPr>
            <a:r>
              <a:rPr lang="tr-TR" sz="2800" dirty="0" err="1" smtClean="0">
                <a:solidFill>
                  <a:schemeClr val="bg1"/>
                </a:solidFill>
                <a:latin typeface="Comic Sans MS" pitchFamily="66" charset="0"/>
              </a:rPr>
              <a:t>Supe</a:t>
            </a:r>
            <a:r>
              <a:rPr lang="tr-TR" sz="2800" dirty="0" smtClean="0">
                <a:solidFill>
                  <a:schemeClr val="bg1"/>
                </a:solidFill>
                <a:latin typeface="Comic Sans MS" pitchFamily="66" charset="0"/>
              </a:rPr>
              <a:t>: Sanatsal bir faaliyet sonrasında düzenlenen davettir. Hafif içeceklerler ve peynir tabağı gibi sembolik yiyecekler sunulur. İzlenen sanatsal faaliyetin tartışması yapılır.</a:t>
            </a:r>
          </a:p>
          <a:p>
            <a:pPr>
              <a:lnSpc>
                <a:spcPct val="120000"/>
              </a:lnSpc>
              <a:buNone/>
            </a:pPr>
            <a:endParaRPr lang="tr-TR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49388" y="0"/>
            <a:ext cx="8610600" cy="1293028"/>
          </a:xfrm>
        </p:spPr>
        <p:txBody>
          <a:bodyPr/>
          <a:lstStyle/>
          <a:p>
            <a:r>
              <a:rPr lang="tr-TR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Davet Türleri </a:t>
            </a:r>
            <a:endParaRPr lang="tr-T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58906" y="1416423"/>
            <a:ext cx="10820400" cy="5065059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4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Yemek davetlerinde masa üzerinin fazla kalabalık olmamalıdır.</a:t>
            </a:r>
          </a:p>
          <a:p>
            <a:pPr>
              <a:lnSpc>
                <a:spcPct val="14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Masa örtüsünün beyaz ya da açık krem renkli olması tercih edilmelidir. </a:t>
            </a:r>
          </a:p>
          <a:p>
            <a:pPr>
              <a:lnSpc>
                <a:spcPct val="14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Kadınlarında bulunduğu yemeklerde masa ortasına çok büyük ve geniş olmayan ve taze çiçeklerden yapılan bir masa parteri (orta süsü) konur. </a:t>
            </a:r>
          </a:p>
          <a:p>
            <a:pPr>
              <a:lnSpc>
                <a:spcPct val="14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Çatallar tabağın soluna, bıçaklar ve kaşık ise sağına konur. Bıçakların keskin taraflarının tabağa bakmasına dikkat edilir. </a:t>
            </a:r>
          </a:p>
          <a:p>
            <a:pPr>
              <a:lnSpc>
                <a:spcPct val="14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Pasta ve tatlı kaşık bıçağı tabağın üst kısmına konur. </a:t>
            </a:r>
          </a:p>
          <a:p>
            <a:pPr>
              <a:lnSpc>
                <a:spcPct val="14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Masaya bir seferde üçten fazla çatal bıçak konmaz. </a:t>
            </a:r>
          </a:p>
          <a:p>
            <a:pPr>
              <a:lnSpc>
                <a:spcPct val="14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Bardak ve kadehler bıçakların üst kısmına sağdan sola doğru beyaz şarap, kırmızı şarap, şampanya ve su olarak dizilir. </a:t>
            </a:r>
          </a:p>
          <a:p>
            <a:pPr>
              <a:lnSpc>
                <a:spcPct val="14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Peçeteler resmi olmayan yemeklerde çatalların soluna, resmi yemeklerde ise servis tabağının içine konur. </a:t>
            </a:r>
          </a:p>
          <a:p>
            <a:pPr>
              <a:lnSpc>
                <a:spcPct val="14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Salata servisi sol tarafa yapılır.</a:t>
            </a:r>
            <a:endParaRPr lang="tr-TR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21106" y="181667"/>
            <a:ext cx="8610600" cy="1293028"/>
          </a:xfrm>
        </p:spPr>
        <p:txBody>
          <a:bodyPr/>
          <a:lstStyle/>
          <a:p>
            <a:r>
              <a:rPr lang="tr-TR" b="1" cap="none" dirty="0" smtClean="0">
                <a:solidFill>
                  <a:schemeClr val="bg1"/>
                </a:solidFill>
                <a:latin typeface="Comic Sans MS" pitchFamily="66" charset="0"/>
              </a:rPr>
              <a:t>Masa Düzeni </a:t>
            </a:r>
            <a:endParaRPr lang="tr-TR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masa-dzeni2wm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7496" y="247603"/>
            <a:ext cx="7666785" cy="6388988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5800" y="1828800"/>
            <a:ext cx="10820400" cy="4389885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9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Her türlü törende konuşma sırası daima asttan üste doğru olur. </a:t>
            </a:r>
          </a:p>
          <a:p>
            <a:pPr>
              <a:lnSpc>
                <a:spcPct val="19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Astlar daha çok teknik konulardan ve ayrıntılardan, üstler ise daha çok stratejik ve politik konulardan, amaç ve hedeflerden söz eder. </a:t>
            </a:r>
          </a:p>
          <a:p>
            <a:pPr>
              <a:lnSpc>
                <a:spcPct val="19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Söze başlarken törende hazır bulunan önemli resmi kişiler unvanlarıyla üstten aşağıya doğru sayılır. </a:t>
            </a:r>
          </a:p>
          <a:p>
            <a:pPr>
              <a:lnSpc>
                <a:spcPct val="19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Sunumda yazılı metnin okunmamasına özen gösterilir. </a:t>
            </a:r>
          </a:p>
          <a:p>
            <a:pPr>
              <a:lnSpc>
                <a:spcPct val="19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Konuşmalarda ben yerine biz ya da kurumumuz ifadesi tercih edilir. </a:t>
            </a:r>
          </a:p>
          <a:p>
            <a:pPr>
              <a:lnSpc>
                <a:spcPct val="19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Protokol konuşması 20 dakikayı geçmemelidir.</a:t>
            </a:r>
            <a:endParaRPr lang="tr-TR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cap="none" dirty="0" smtClean="0">
                <a:solidFill>
                  <a:schemeClr val="bg1"/>
                </a:solidFill>
                <a:latin typeface="Comic Sans MS" pitchFamily="66" charset="0"/>
              </a:rPr>
              <a:t>Resmi Davetlerde Konuşma </a:t>
            </a:r>
            <a:endParaRPr lang="tr-TR" b="1" cap="none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5800" y="1452286"/>
            <a:ext cx="10820400" cy="487398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3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Masadaki peçete diz üzerine katlı olarak serilir. Asla tabak altına serilerek kullanılmaz.</a:t>
            </a:r>
          </a:p>
          <a:p>
            <a:pPr>
              <a:lnSpc>
                <a:spcPct val="13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Davet masasında üst düzey peçetesini açmadan diğerleri peçetesini açmamalıdır. O peçetesini toplamadan toplamamalıdır. </a:t>
            </a:r>
          </a:p>
          <a:p>
            <a:pPr>
              <a:lnSpc>
                <a:spcPct val="13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Masadan kısa süreli ayrılmalarda peçete sandalyeye bırakılabilir. </a:t>
            </a:r>
          </a:p>
          <a:p>
            <a:pPr>
              <a:lnSpc>
                <a:spcPct val="13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Protokol yemeğinde masa örtüsü ve bez peçete aynı renkte olmalı, mümkünse beyaz tercih edilmelidir. </a:t>
            </a:r>
          </a:p>
          <a:p>
            <a:pPr>
              <a:lnSpc>
                <a:spcPct val="13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İki el masa altında olmamalı, en az bir el yukarıda olmalıdır. </a:t>
            </a:r>
          </a:p>
          <a:p>
            <a:pPr>
              <a:lnSpc>
                <a:spcPct val="13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Servis sırasında garsona yardım edilmez. Masadan yere düşen hiçbir şey alınmaz. </a:t>
            </a:r>
          </a:p>
          <a:p>
            <a:pPr>
              <a:lnSpc>
                <a:spcPct val="13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Kaşık çorba içildiği müddetçe kasesinin içinde olmalıdır. Ancak çorba bittikten sonra çorba tabağının yan tarafına bırakılır. </a:t>
            </a:r>
          </a:p>
          <a:p>
            <a:pPr>
              <a:lnSpc>
                <a:spcPct val="13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Limon çatalla sıkılmaz, sağ elle sıkılırken sol el siper yapılır. Çorba alt tabağının yanına konur. </a:t>
            </a:r>
          </a:p>
          <a:p>
            <a:pPr>
              <a:lnSpc>
                <a:spcPct val="13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Servis tabağındaki yiyeceği, kişi kendi kullandığı çatal veya kaşıkla almaz; servis kaşığı ile tabağa alır. </a:t>
            </a: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788024" y="244421"/>
            <a:ext cx="8610600" cy="1293028"/>
          </a:xfrm>
        </p:spPr>
        <p:txBody>
          <a:bodyPr/>
          <a:lstStyle/>
          <a:p>
            <a:r>
              <a:rPr lang="tr-TR" b="1" cap="none" dirty="0" smtClean="0">
                <a:solidFill>
                  <a:schemeClr val="bg1"/>
                </a:solidFill>
                <a:latin typeface="Comic Sans MS" pitchFamily="66" charset="0"/>
              </a:rPr>
              <a:t>Yemek Yeme Kuralları </a:t>
            </a:r>
            <a:endParaRPr lang="tr-TR" b="1" cap="none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12695" y="1443321"/>
            <a:ext cx="10820400" cy="487398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Yemeği tatmadan önce tuz kullanmak doğru değildir.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Masada istenilen tuzluk, biberlik, kaşık, çatal, bıçak masaya bırakılır; elden verilmez. 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Yemek acele yenmez; konuğa veya topluluğa uyularak yavaş yavaş yenir ve birlikte bitirilir. Ağızda yemek varken bir şey içilmez. 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Çorbaya ekmek doğranmaz. 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Kaşığın kenarına bırakılması, yemeğin bittiği anlamına gelir. 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Çorbanın dibini almak için tabak yatırılmaz. 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Yemek esnasında bıçak-çatal ters V şeklinde olmalıdır. Arası açık olarak paralel de olabilir. 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Çatalın ağzının yukarıda, bıçak ile yan yana paralel hale gelmesi “yemek bitti” demektir. 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Balık bıçağı sadece balığın kılçığını ayıklamak için kullanılır. 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Balık çatalla yenir ancak kılçık elle çıkarılır ve tabağın kenarına bırakılır. 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Elde çatal bıçak, ağızda lokma varken konuşulmaz. </a:t>
            </a: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45224" y="118914"/>
            <a:ext cx="8610600" cy="1293028"/>
          </a:xfrm>
        </p:spPr>
        <p:txBody>
          <a:bodyPr/>
          <a:lstStyle/>
          <a:p>
            <a:r>
              <a:rPr lang="tr-TR" b="1" cap="none" dirty="0" smtClean="0">
                <a:solidFill>
                  <a:schemeClr val="bg1"/>
                </a:solidFill>
                <a:latin typeface="Comic Sans MS" pitchFamily="66" charset="0"/>
              </a:rPr>
              <a:t>Yemek Yeme Kuralları </a:t>
            </a:r>
            <a:endParaRPr lang="tr-TR" b="1" cap="none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5800" y="1344706"/>
            <a:ext cx="10820400" cy="487398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3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Sağdaki içecekler bize aittir. </a:t>
            </a:r>
          </a:p>
          <a:p>
            <a:pPr>
              <a:lnSpc>
                <a:spcPct val="13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Soldaki yiyecekler bize aittir. </a:t>
            </a:r>
          </a:p>
          <a:p>
            <a:pPr>
              <a:lnSpc>
                <a:spcPct val="13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Yiyecek servisi soldan yapılır. Boş tabaklar sağdan alınır. </a:t>
            </a:r>
          </a:p>
          <a:p>
            <a:pPr>
              <a:lnSpc>
                <a:spcPct val="13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İçecek servisi sağdan yapılır, sağdan kaldırılır. </a:t>
            </a:r>
          </a:p>
          <a:p>
            <a:pPr>
              <a:lnSpc>
                <a:spcPct val="13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Beyaz etle beyaz şarap, kırmızı etle kırmızı şarap alınır. Beyaz şarap soğuk içilir. </a:t>
            </a:r>
          </a:p>
          <a:p>
            <a:pPr>
              <a:lnSpc>
                <a:spcPct val="13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Boşalan su veya meyve bardağı garson tarafından doldurulur. (Protokolde) </a:t>
            </a:r>
          </a:p>
          <a:p>
            <a:pPr>
              <a:lnSpc>
                <a:spcPct val="13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Protokolde kadeh tokuşturulmaz. </a:t>
            </a:r>
          </a:p>
          <a:p>
            <a:pPr>
              <a:lnSpc>
                <a:spcPct val="13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Çatal ve bıçağın peçete ile silinmesi görgüsüzlüktür. </a:t>
            </a:r>
          </a:p>
          <a:p>
            <a:pPr>
              <a:lnSpc>
                <a:spcPct val="13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Büyük bıçak ana yemek bıçağıdır. Büyük çatal ana yemek çatalıdır. </a:t>
            </a:r>
          </a:p>
          <a:p>
            <a:pPr>
              <a:lnSpc>
                <a:spcPct val="13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Bize has ekmek tabağı varsa bir parça ekmek bölünür, gerisi bırakılır. Şayet ortak bir tabaktan alınıyorsa, ekmeğin kalanını tabağımıza koyarız. Masa üstüne koyamayız. </a:t>
            </a: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45224" y="118914"/>
            <a:ext cx="8610600" cy="1293028"/>
          </a:xfrm>
        </p:spPr>
        <p:txBody>
          <a:bodyPr/>
          <a:lstStyle/>
          <a:p>
            <a:r>
              <a:rPr lang="tr-TR" b="1" cap="none" dirty="0" smtClean="0">
                <a:solidFill>
                  <a:schemeClr val="bg1"/>
                </a:solidFill>
                <a:latin typeface="Comic Sans MS" pitchFamily="66" charset="0"/>
              </a:rPr>
              <a:t>Yemek Yeme Kuralları </a:t>
            </a:r>
            <a:endParaRPr lang="tr-TR" b="1" cap="none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Dikdörtgen 7">
            <a:extLst>
              <a:ext uri="{FF2B5EF4-FFF2-40B4-BE49-F238E27FC236}">
                <a16:creationId xmlns="" xmlns:a16="http://schemas.microsoft.com/office/drawing/2014/main" id="{A38A195E-584A-485A-BECD-66468900B94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tr-TR" dirty="0"/>
          </a:p>
        </p:txBody>
      </p:sp>
      <p:sp>
        <p:nvSpPr>
          <p:cNvPr id="10" name="Dikdörtgen 9">
            <a:extLst>
              <a:ext uri="{FF2B5EF4-FFF2-40B4-BE49-F238E27FC236}">
                <a16:creationId xmlns="" xmlns:a16="http://schemas.microsoft.com/office/drawing/2014/main" id="{840177A7-740C-43C7-8F2D-BD7067F12C9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solidFill>
            <a:schemeClr val="bg1">
              <a:lumMod val="95000"/>
              <a:lumOff val="5000"/>
            </a:schemeClr>
          </a:soli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2" name="Resim 11">
            <a:extLst>
              <a:ext uri="{FF2B5EF4-FFF2-40B4-BE49-F238E27FC236}">
                <a16:creationId xmlns="" xmlns:a16="http://schemas.microsoft.com/office/drawing/2014/main" id="{FF525AAA-82CE-4027-A26C-B0EFFD856F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-534"/>
          <a:stretch/>
        </p:blipFill>
        <p:spPr>
          <a:xfrm rot="5400000" flipH="1" flipV="1">
            <a:off x="-1265719" y="2187575"/>
            <a:ext cx="6857999" cy="2482850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A389EA88-8D83-4F3F-A4C1-4B16E2377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7448" y="262335"/>
            <a:ext cx="7434070" cy="1474330"/>
          </a:xfrm>
        </p:spPr>
        <p:txBody>
          <a:bodyPr rtlCol="0">
            <a:normAutofit/>
          </a:bodyPr>
          <a:lstStyle/>
          <a:p>
            <a:pPr algn="l"/>
            <a:r>
              <a:rPr lang="tr-T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Davet ve ziyaret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9F541FAF-730D-47FE-9638-C05616C313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4165" y="1434353"/>
            <a:ext cx="8229600" cy="5082987"/>
          </a:xfrm>
        </p:spPr>
        <p:txBody>
          <a:bodyPr rtlCol="0">
            <a:normAutofit/>
          </a:bodyPr>
          <a:lstStyle/>
          <a:p>
            <a:pPr algn="just">
              <a:lnSpc>
                <a:spcPct val="120000"/>
              </a:lnSpc>
              <a:buFont typeface="Wingdings" pitchFamily="2" charset="2"/>
              <a:buChar char="q"/>
            </a:pPr>
            <a:r>
              <a:rPr lang="tr-TR" sz="2000" dirty="0" smtClean="0">
                <a:latin typeface="Comic Sans MS" pitchFamily="66" charset="0"/>
              </a:rPr>
              <a:t>Yakınlık ve samimiyet derecesi ne olursa olsun, ziyaret konusunda önceden bilgilendirme yapılarak randevu alınmalı ve randevu saatine uyulmalıdır. 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q"/>
            </a:pPr>
            <a:r>
              <a:rPr lang="tr-TR" sz="2000" dirty="0" smtClean="0">
                <a:latin typeface="Comic Sans MS" pitchFamily="66" charset="0"/>
              </a:rPr>
              <a:t>Davet çağrısı alan kişiler, konu ve tarihleri hemen programlarına kaydetmelidir.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q"/>
            </a:pPr>
            <a:r>
              <a:rPr lang="tr-TR" sz="2000" dirty="0" smtClean="0">
                <a:latin typeface="Comic Sans MS" pitchFamily="66" charset="0"/>
              </a:rPr>
              <a:t>Ziyarete uygun şekilde giyinilerek gidilmeli, ufak da olsa bir hediye götürülmelidir.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q"/>
            </a:pPr>
            <a:r>
              <a:rPr lang="tr-TR" sz="2000" dirty="0" smtClean="0">
                <a:latin typeface="Comic Sans MS" pitchFamily="66" charset="0"/>
              </a:rPr>
              <a:t>Üst makamlardan gelen davetlere çok önemli mazeretler dışında mutlaka katılmak gereklidir. 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q"/>
            </a:pPr>
            <a:r>
              <a:rPr lang="tr-TR" sz="2000" dirty="0" smtClean="0">
                <a:latin typeface="Comic Sans MS" pitchFamily="66" charset="0"/>
              </a:rPr>
              <a:t>Randevu yerinde, saatinden 15 dakika önce  hazır olunmalı çok erken veya çok geç gidilmemelidir.</a:t>
            </a:r>
          </a:p>
        </p:txBody>
      </p:sp>
    </p:spTree>
    <p:extLst>
      <p:ext uri="{BB962C8B-B14F-4D97-AF65-F5344CB8AC3E}">
        <p14:creationId xmlns="" xmlns:p14="http://schemas.microsoft.com/office/powerpoint/2010/main" val="21942331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5800" y="1344706"/>
            <a:ext cx="10820400" cy="487398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Bütün sebze yemekleri ve köfteler çatal ile yenilir. 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Peynir çatalın kenarıyla kesilir. 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Yoğurt kaşıkla yenir. 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Şerefe kadeh kaldırıldığında içki olmasa da katılmak lazımdır. 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Kadeh göğüs hizasında kaldırılır. 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Garsonla yüz yüze iletişim kurulur, Mimikler ile anlaşılır, el ile çağırmamak gerekir. El kol hareketi yapılmaz. 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Protokolde kürdan olmaz. Diğer zamanlarda sol el perde yapılarak kullanılabilir. Peçetenin içine bırakılır, masa üstüne veya kül tablasına bırakılmaz. </a:t>
            </a:r>
            <a:endParaRPr lang="tr-TR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45224" y="118914"/>
            <a:ext cx="8610600" cy="1293028"/>
          </a:xfrm>
        </p:spPr>
        <p:txBody>
          <a:bodyPr/>
          <a:lstStyle/>
          <a:p>
            <a:r>
              <a:rPr lang="tr-TR" b="1" cap="none" dirty="0" smtClean="0">
                <a:solidFill>
                  <a:schemeClr val="bg1"/>
                </a:solidFill>
                <a:latin typeface="Comic Sans MS" pitchFamily="66" charset="0"/>
              </a:rPr>
              <a:t>Yemek Yeme Kuralları </a:t>
            </a:r>
            <a:endParaRPr lang="tr-TR" b="1" cap="none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56965" y="244420"/>
            <a:ext cx="8610600" cy="1293028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BAYRAMLAŞMA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913773" y="1819836"/>
            <a:ext cx="10363827" cy="3971366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20000"/>
              </a:lnSpc>
              <a:buClr>
                <a:schemeClr val="accent1">
                  <a:lumMod val="75000"/>
                </a:schemeClr>
              </a:buClr>
              <a:buFont typeface="Wingdings" pitchFamily="2" charset="2"/>
              <a:buChar char="q"/>
            </a:pPr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Dini bayramlarda arife günü veya bayram ertesi ilk gün çalışanlar amirlerinin odasına giderek bayramlaşırlar.</a:t>
            </a:r>
          </a:p>
          <a:p>
            <a:pPr>
              <a:lnSpc>
                <a:spcPct val="120000"/>
              </a:lnSpc>
              <a:buClr>
                <a:schemeClr val="accent1">
                  <a:lumMod val="75000"/>
                </a:schemeClr>
              </a:buClr>
              <a:buFont typeface="Wingdings" pitchFamily="2" charset="2"/>
              <a:buChar char="q"/>
            </a:pPr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Sosyal yaşamda ise yaşça küçük olanlar, komşu, dost ve akrabaları evlerine giderek bayramlarını kutlarlar.</a:t>
            </a:r>
          </a:p>
          <a:p>
            <a:pPr>
              <a:lnSpc>
                <a:spcPct val="120000"/>
              </a:lnSpc>
              <a:buClr>
                <a:schemeClr val="accent1">
                  <a:lumMod val="75000"/>
                </a:schemeClr>
              </a:buClr>
              <a:buFont typeface="Wingdings" pitchFamily="2" charset="2"/>
              <a:buChar char="q"/>
            </a:pPr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Bayram ziyaretine giden kişi hediye olarak çikolata, şeker, çiçek vs. götürebilir. </a:t>
            </a:r>
          </a:p>
          <a:p>
            <a:pPr>
              <a:lnSpc>
                <a:spcPct val="120000"/>
              </a:lnSpc>
              <a:buClr>
                <a:schemeClr val="accent1">
                  <a:lumMod val="75000"/>
                </a:schemeClr>
              </a:buClr>
              <a:buFont typeface="Wingdings" pitchFamily="2" charset="2"/>
              <a:buChar char="q"/>
            </a:pPr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Bayram ziyareti 20 dakikayı geçmemelidir. </a:t>
            </a:r>
          </a:p>
          <a:p>
            <a:pPr>
              <a:lnSpc>
                <a:spcPct val="120000"/>
              </a:lnSpc>
              <a:buClr>
                <a:schemeClr val="accent1">
                  <a:lumMod val="75000"/>
                </a:schemeClr>
              </a:buClr>
              <a:buFont typeface="Wingdings" pitchFamily="2" charset="2"/>
              <a:buChar char="q"/>
            </a:pPr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Ziyarete gelenlere ikramda bulunulmalıdır.</a:t>
            </a:r>
          </a:p>
          <a:p>
            <a:pPr>
              <a:lnSpc>
                <a:spcPct val="120000"/>
              </a:lnSpc>
              <a:buClr>
                <a:schemeClr val="accent1">
                  <a:lumMod val="75000"/>
                </a:schemeClr>
              </a:buClr>
              <a:buFont typeface="Wingdings" pitchFamily="2" charset="2"/>
              <a:buChar char="q"/>
            </a:pPr>
            <a:endParaRPr lang="tr-TR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12966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895600" y="710585"/>
            <a:ext cx="8610600" cy="1293028"/>
          </a:xfrm>
        </p:spPr>
        <p:txBody>
          <a:bodyPr>
            <a:normAutofit fontScale="9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HASTA VE BAŞSAĞLIĞI ZİYARETLERİ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913773" y="2160907"/>
            <a:ext cx="10363827" cy="4132317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itchFamily="2" charset="2"/>
              <a:buChar char="q"/>
            </a:pPr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Hasta ziyareti, hasta yatar yatmaz veya çıkacağı günlerde yapılmamalıdır.</a:t>
            </a:r>
          </a:p>
          <a:p>
            <a:pPr>
              <a:lnSpc>
                <a:spcPct val="12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itchFamily="2" charset="2"/>
              <a:buChar char="q"/>
            </a:pPr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Yakınınız olmayan kişileri, hastaneden çıktıktan sonra ziyaret etmek daha doğrudur.</a:t>
            </a:r>
          </a:p>
          <a:p>
            <a:pPr>
              <a:lnSpc>
                <a:spcPct val="12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itchFamily="2" charset="2"/>
              <a:buChar char="q"/>
            </a:pPr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Hasta ziyareti yalnızca öğleden sonra yapılır. Öğleden önce ve gece hasta ziyareti yapılmaz.</a:t>
            </a:r>
          </a:p>
          <a:p>
            <a:pPr>
              <a:lnSpc>
                <a:spcPct val="12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itchFamily="2" charset="2"/>
              <a:buChar char="q"/>
            </a:pPr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Başsağlığı ziyareti hiçbir zaman geciktirilmemelidir.</a:t>
            </a:r>
          </a:p>
          <a:p>
            <a:pPr>
              <a:lnSpc>
                <a:spcPct val="12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itchFamily="2" charset="2"/>
              <a:buChar char="q"/>
            </a:pPr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Yas evinde gevezelik edilmemeli, ciddiyet ve sükûnetle kalınmalı, uzun süre oturulmamalıdır.</a:t>
            </a:r>
          </a:p>
          <a:p>
            <a:pPr>
              <a:lnSpc>
                <a:spcPct val="12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itchFamily="2" charset="2"/>
              <a:buChar char="q"/>
            </a:pPr>
            <a:endParaRPr lang="tr-TR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4843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6" y="618519"/>
            <a:ext cx="10364451" cy="1298314"/>
          </a:xfrm>
        </p:spPr>
        <p:txBody>
          <a:bodyPr/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EV ZİYARETİ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913773" y="2060849"/>
            <a:ext cx="10363827" cy="3730352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buClr>
                <a:schemeClr val="accent1">
                  <a:lumMod val="50000"/>
                </a:schemeClr>
              </a:buClr>
              <a:buFont typeface="Wingdings" pitchFamily="2" charset="2"/>
              <a:buChar char="q"/>
            </a:pPr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Eve gelen konuğa, evde olan çocuklar dahil herkes, hoş geldiniz demelidir.</a:t>
            </a:r>
          </a:p>
          <a:p>
            <a:pPr>
              <a:lnSpc>
                <a:spcPct val="120000"/>
              </a:lnSpc>
              <a:spcBef>
                <a:spcPts val="600"/>
              </a:spcBef>
              <a:buClr>
                <a:schemeClr val="accent1">
                  <a:lumMod val="50000"/>
                </a:schemeClr>
              </a:buClr>
              <a:buFont typeface="Wingdings" pitchFamily="2" charset="2"/>
              <a:buChar char="q"/>
            </a:pPr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Konuklara, yeme-içme konusunda teklifte bulunulmalı ancak aşırı ısrar edilmemelidir. Konuğun rahat etmesi sağlanmalıdır.</a:t>
            </a:r>
          </a:p>
          <a:p>
            <a:pPr>
              <a:lnSpc>
                <a:spcPct val="120000"/>
              </a:lnSpc>
              <a:spcBef>
                <a:spcPts val="600"/>
              </a:spcBef>
              <a:buClr>
                <a:schemeClr val="accent1">
                  <a:lumMod val="50000"/>
                </a:schemeClr>
              </a:buClr>
              <a:buFont typeface="Wingdings" pitchFamily="2" charset="2"/>
              <a:buChar char="q"/>
            </a:pPr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Evde konuk varken gazete, kitap vs. okunmamalı, televizyon izlenmemelidir. Ancak, konuk istediğinde gazete, kitap vs. sunulmalı, izlemek istediği bir televizyon programı varsa birlikte izlenmelidir.</a:t>
            </a:r>
          </a:p>
          <a:p>
            <a:pPr>
              <a:lnSpc>
                <a:spcPct val="120000"/>
              </a:lnSpc>
              <a:spcBef>
                <a:spcPts val="600"/>
              </a:spcBef>
              <a:buClr>
                <a:schemeClr val="accent1">
                  <a:lumMod val="50000"/>
                </a:schemeClr>
              </a:buClr>
              <a:buFont typeface="Wingdings" pitchFamily="2" charset="2"/>
              <a:buChar char="q"/>
            </a:pPr>
            <a:endParaRPr lang="tr-TR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27376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3021106" y="280279"/>
            <a:ext cx="8610600" cy="1293028"/>
          </a:xfrm>
        </p:spPr>
        <p:txBody>
          <a:bodyPr/>
          <a:lstStyle/>
          <a:p>
            <a:r>
              <a:rPr lang="tr-TR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Çiçek Gönderme</a:t>
            </a:r>
            <a:endParaRPr lang="tr-TR" b="1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5800" y="1488142"/>
            <a:ext cx="10820400" cy="4730544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sz="1600" dirty="0" smtClean="0">
                <a:solidFill>
                  <a:schemeClr val="bg1"/>
                </a:solidFill>
                <a:latin typeface="Comic Sans MS" pitchFamily="66" charset="0"/>
              </a:rPr>
              <a:t>Nişan</a:t>
            </a:r>
            <a:r>
              <a:rPr lang="tr-TR" sz="1600" dirty="0" smtClean="0">
                <a:solidFill>
                  <a:schemeClr val="bg1"/>
                </a:solidFill>
                <a:latin typeface="Comic Sans MS" pitchFamily="66" charset="0"/>
              </a:rPr>
              <a:t>, düğün, yıldönümü gibi nedenlerle sunulacak çiçekler sepet ya da çelenk olarak </a:t>
            </a:r>
            <a:r>
              <a:rPr lang="tr-TR" sz="1600" dirty="0" smtClean="0">
                <a:solidFill>
                  <a:schemeClr val="bg1"/>
                </a:solidFill>
                <a:latin typeface="Comic Sans MS" pitchFamily="66" charset="0"/>
              </a:rPr>
              <a:t>hazırlanmalıdır.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sz="1600" dirty="0" smtClean="0">
                <a:solidFill>
                  <a:schemeClr val="bg1"/>
                </a:solidFill>
                <a:latin typeface="Comic Sans MS" pitchFamily="66" charset="0"/>
              </a:rPr>
              <a:t>Kutlama</a:t>
            </a:r>
            <a:r>
              <a:rPr lang="tr-TR" sz="1600" dirty="0" smtClean="0">
                <a:solidFill>
                  <a:schemeClr val="bg1"/>
                </a:solidFill>
                <a:latin typeface="Comic Sans MS" pitchFamily="66" charset="0"/>
              </a:rPr>
              <a:t>, teşekkür, geçmiş olsun, doğum, ameliyat ya da rahatsızlık nedeniyle hastane ya da eve gönderilecek çiçeklerin sepetle </a:t>
            </a:r>
            <a:r>
              <a:rPr lang="tr-TR" sz="1600" dirty="0" smtClean="0">
                <a:solidFill>
                  <a:schemeClr val="bg1"/>
                </a:solidFill>
                <a:latin typeface="Comic Sans MS" pitchFamily="66" charset="0"/>
              </a:rPr>
              <a:t>değil, küçük </a:t>
            </a:r>
            <a:r>
              <a:rPr lang="tr-TR" sz="1600" dirty="0" smtClean="0">
                <a:solidFill>
                  <a:schemeClr val="bg1"/>
                </a:solidFill>
                <a:latin typeface="Comic Sans MS" pitchFamily="66" charset="0"/>
              </a:rPr>
              <a:t>bir buket </a:t>
            </a:r>
            <a:r>
              <a:rPr lang="tr-TR" sz="1600" dirty="0" smtClean="0">
                <a:solidFill>
                  <a:schemeClr val="bg1"/>
                </a:solidFill>
                <a:latin typeface="Comic Sans MS" pitchFamily="66" charset="0"/>
              </a:rPr>
              <a:t>olmalıdır. 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sz="1600" dirty="0" smtClean="0">
                <a:solidFill>
                  <a:schemeClr val="bg1"/>
                </a:solidFill>
                <a:latin typeface="Comic Sans MS" pitchFamily="66" charset="0"/>
              </a:rPr>
              <a:t>Çiçekler </a:t>
            </a:r>
            <a:r>
              <a:rPr lang="tr-TR" sz="1600" dirty="0" smtClean="0">
                <a:solidFill>
                  <a:schemeClr val="bg1"/>
                </a:solidFill>
                <a:latin typeface="Comic Sans MS" pitchFamily="66" charset="0"/>
              </a:rPr>
              <a:t>elden ya da bir aracı ile </a:t>
            </a:r>
            <a:r>
              <a:rPr lang="tr-TR" sz="1600" dirty="0" smtClean="0">
                <a:solidFill>
                  <a:schemeClr val="bg1"/>
                </a:solidFill>
                <a:latin typeface="Comic Sans MS" pitchFamily="66" charset="0"/>
              </a:rPr>
              <a:t>gönderilebilir. 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sz="1600" dirty="0" smtClean="0">
                <a:solidFill>
                  <a:schemeClr val="bg1"/>
                </a:solidFill>
                <a:latin typeface="Comic Sans MS" pitchFamily="66" charset="0"/>
              </a:rPr>
              <a:t>Davete gönderilecek çiçekler, davetten </a:t>
            </a:r>
            <a:r>
              <a:rPr lang="tr-TR" sz="1600" dirty="0" smtClean="0">
                <a:solidFill>
                  <a:schemeClr val="bg1"/>
                </a:solidFill>
                <a:latin typeface="Comic Sans MS" pitchFamily="66" charset="0"/>
              </a:rPr>
              <a:t>önce sabah veya öğleden sonra gönderilmelidir, böylece ev sahibi </a:t>
            </a:r>
            <a:r>
              <a:rPr lang="tr-TR" sz="1600" dirty="0" smtClean="0">
                <a:solidFill>
                  <a:schemeClr val="bg1"/>
                </a:solidFill>
                <a:latin typeface="Comic Sans MS" pitchFamily="66" charset="0"/>
              </a:rPr>
              <a:t>davet sırasında çiçeklerle </a:t>
            </a:r>
            <a:r>
              <a:rPr lang="tr-TR" sz="1600" dirty="0" smtClean="0">
                <a:solidFill>
                  <a:schemeClr val="bg1"/>
                </a:solidFill>
                <a:latin typeface="Comic Sans MS" pitchFamily="66" charset="0"/>
              </a:rPr>
              <a:t>uğraşmak </a:t>
            </a:r>
            <a:r>
              <a:rPr lang="tr-TR" sz="1600" dirty="0" smtClean="0">
                <a:solidFill>
                  <a:schemeClr val="bg1"/>
                </a:solidFill>
                <a:latin typeface="Comic Sans MS" pitchFamily="66" charset="0"/>
              </a:rPr>
              <a:t>zorunda kalmaz. 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sz="1600" dirty="0" smtClean="0">
                <a:solidFill>
                  <a:schemeClr val="bg1"/>
                </a:solidFill>
                <a:latin typeface="Comic Sans MS" pitchFamily="66" charset="0"/>
              </a:rPr>
              <a:t>Aracı </a:t>
            </a:r>
            <a:r>
              <a:rPr lang="tr-TR" sz="1600" dirty="0" smtClean="0">
                <a:solidFill>
                  <a:schemeClr val="bg1"/>
                </a:solidFill>
                <a:latin typeface="Comic Sans MS" pitchFamily="66" charset="0"/>
              </a:rPr>
              <a:t>ile gönderilen çiçeklerin üzerine gönderenin kartı mutlaka iliştirilmelidir. </a:t>
            </a:r>
            <a:endParaRPr lang="tr-TR" sz="1600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sz="1600" dirty="0" smtClean="0">
                <a:solidFill>
                  <a:schemeClr val="bg1"/>
                </a:solidFill>
                <a:latin typeface="Comic Sans MS" pitchFamily="66" charset="0"/>
              </a:rPr>
              <a:t>Kalabalık </a:t>
            </a:r>
            <a:r>
              <a:rPr lang="tr-TR" sz="1600" dirty="0" smtClean="0">
                <a:solidFill>
                  <a:schemeClr val="bg1"/>
                </a:solidFill>
                <a:latin typeface="Comic Sans MS" pitchFamily="66" charset="0"/>
              </a:rPr>
              <a:t>davetlere </a:t>
            </a:r>
            <a:r>
              <a:rPr lang="tr-TR" sz="1600" dirty="0" smtClean="0">
                <a:solidFill>
                  <a:schemeClr val="bg1"/>
                </a:solidFill>
                <a:latin typeface="Comic Sans MS" pitchFamily="66" charset="0"/>
              </a:rPr>
              <a:t>gönderilen </a:t>
            </a:r>
            <a:r>
              <a:rPr lang="tr-TR" sz="1600" dirty="0" smtClean="0">
                <a:solidFill>
                  <a:schemeClr val="bg1"/>
                </a:solidFill>
                <a:latin typeface="Comic Sans MS" pitchFamily="66" charset="0"/>
              </a:rPr>
              <a:t>çiçeklerin üzerindeki kartlar davet sahipleri tarafından daha sonra teşekkür edilmek üzere alınıp saklanmalıdır. </a:t>
            </a:r>
            <a:endParaRPr lang="tr-TR" sz="1600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sz="1600" dirty="0" smtClean="0">
                <a:solidFill>
                  <a:schemeClr val="bg1"/>
                </a:solidFill>
                <a:latin typeface="Comic Sans MS" pitchFamily="66" charset="0"/>
              </a:rPr>
              <a:t>İlke </a:t>
            </a:r>
            <a:r>
              <a:rPr lang="tr-TR" sz="1600" dirty="0" smtClean="0">
                <a:solidFill>
                  <a:schemeClr val="bg1"/>
                </a:solidFill>
                <a:latin typeface="Comic Sans MS" pitchFamily="66" charset="0"/>
              </a:rPr>
              <a:t>olarak erkeklere çiçek sunulmaz, mutlaka gerekiyorsa beyaz çiçeklerden oluşan çok gösterişli olmayan bir buketin aracı ile gönderilmesi uygun olacaktır. </a:t>
            </a:r>
            <a:endParaRPr lang="tr-TR" sz="1600" dirty="0" smtClean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3021106" y="280279"/>
            <a:ext cx="8610600" cy="1293028"/>
          </a:xfrm>
        </p:spPr>
        <p:txBody>
          <a:bodyPr/>
          <a:lstStyle/>
          <a:p>
            <a:r>
              <a:rPr lang="tr-TR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Hediye Verme</a:t>
            </a:r>
            <a:endParaRPr lang="tr-TR" b="1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5800" y="1488142"/>
            <a:ext cx="10820400" cy="4730544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sz="1600" dirty="0" smtClean="0">
                <a:solidFill>
                  <a:schemeClr val="bg1"/>
                </a:solidFill>
                <a:latin typeface="Comic Sans MS" pitchFamily="66" charset="0"/>
              </a:rPr>
              <a:t>Karşıdaki </a:t>
            </a:r>
            <a:r>
              <a:rPr lang="tr-TR" sz="1600" dirty="0" smtClean="0">
                <a:solidFill>
                  <a:schemeClr val="bg1"/>
                </a:solidFill>
                <a:latin typeface="Comic Sans MS" pitchFamily="66" charset="0"/>
              </a:rPr>
              <a:t>kişiyi küçük düşürmeyecek onu utandırıp, sıkıntılı bir duruma sokmayacak nitelikte hediye seçilmelidir. </a:t>
            </a:r>
            <a:endParaRPr lang="tr-TR" sz="1600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sz="1600" dirty="0" smtClean="0">
                <a:solidFill>
                  <a:schemeClr val="bg1"/>
                </a:solidFill>
                <a:latin typeface="Comic Sans MS" pitchFamily="66" charset="0"/>
              </a:rPr>
              <a:t>Hediye </a:t>
            </a:r>
            <a:r>
              <a:rPr lang="tr-TR" sz="1600" dirty="0" smtClean="0">
                <a:solidFill>
                  <a:schemeClr val="bg1"/>
                </a:solidFill>
                <a:latin typeface="Comic Sans MS" pitchFamily="66" charset="0"/>
              </a:rPr>
              <a:t>alırken kişinin cinsiyeti, yaşı, statüsü ve zevkleri göz önünde bulundurulmalıdır. </a:t>
            </a:r>
            <a:endParaRPr lang="tr-TR" sz="1600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sz="1600" dirty="0" smtClean="0">
                <a:solidFill>
                  <a:schemeClr val="bg1"/>
                </a:solidFill>
                <a:latin typeface="Comic Sans MS" pitchFamily="66" charset="0"/>
              </a:rPr>
              <a:t>Hediye </a:t>
            </a:r>
            <a:r>
              <a:rPr lang="tr-TR" sz="1600" dirty="0" smtClean="0">
                <a:solidFill>
                  <a:schemeClr val="bg1"/>
                </a:solidFill>
                <a:latin typeface="Comic Sans MS" pitchFamily="66" charset="0"/>
              </a:rPr>
              <a:t>herhangi bir çıkar veya karşılık düşüncesi ile verilmemelidir. </a:t>
            </a:r>
            <a:endParaRPr lang="tr-TR" sz="1600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sz="1600" dirty="0" smtClean="0">
                <a:solidFill>
                  <a:schemeClr val="bg1"/>
                </a:solidFill>
                <a:latin typeface="Comic Sans MS" pitchFamily="66" charset="0"/>
              </a:rPr>
              <a:t>Hediyeyi </a:t>
            </a:r>
            <a:r>
              <a:rPr lang="tr-TR" sz="1600" dirty="0" smtClean="0">
                <a:solidFill>
                  <a:schemeClr val="bg1"/>
                </a:solidFill>
                <a:latin typeface="Comic Sans MS" pitchFamily="66" charset="0"/>
              </a:rPr>
              <a:t>elden alan kişi mutlaka açmalı, hoşuna gitmese bile mutlaka çok beğendiğini ifade edip teşekkür etmelidir. </a:t>
            </a:r>
            <a:endParaRPr lang="tr-TR" sz="1600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sz="1600" dirty="0" smtClean="0">
                <a:solidFill>
                  <a:schemeClr val="bg1"/>
                </a:solidFill>
                <a:latin typeface="Comic Sans MS" pitchFamily="66" charset="0"/>
              </a:rPr>
              <a:t>Hediyeyi </a:t>
            </a:r>
            <a:r>
              <a:rPr lang="tr-TR" sz="1600" dirty="0" smtClean="0">
                <a:solidFill>
                  <a:schemeClr val="bg1"/>
                </a:solidFill>
                <a:latin typeface="Comic Sans MS" pitchFamily="66" charset="0"/>
              </a:rPr>
              <a:t>veren kişinin hediyenin değerinden söz etmesi son derecede görgüsüz bir davranıştır. Hediye hakkında konuşmak hediyeyi alan kişiye düşer. </a:t>
            </a:r>
            <a:endParaRPr lang="tr-TR" sz="1600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lnSpc>
                <a:spcPct val="120000"/>
              </a:lnSpc>
              <a:buNone/>
            </a:pPr>
            <a:r>
              <a:rPr lang="tr-T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Teşekkür </a:t>
            </a:r>
            <a:r>
              <a:rPr lang="tr-T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Etme </a:t>
            </a:r>
            <a:endParaRPr lang="tr-TR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sz="16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tr-TR" sz="1600" dirty="0" smtClean="0">
                <a:solidFill>
                  <a:schemeClr val="bg1"/>
                </a:solidFill>
                <a:latin typeface="Comic Sans MS" pitchFamily="66" charset="0"/>
              </a:rPr>
              <a:t>Aracı ile gönderilen hediye ve çiçeklere teşekkür etme süresi geniştir, bir ay içinde yapılabilir. </a:t>
            </a:r>
            <a:endParaRPr lang="tr-TR" sz="1600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sz="1600" dirty="0" smtClean="0">
                <a:solidFill>
                  <a:schemeClr val="bg1"/>
                </a:solidFill>
                <a:latin typeface="Comic Sans MS" pitchFamily="66" charset="0"/>
              </a:rPr>
              <a:t>Telefonla </a:t>
            </a:r>
            <a:r>
              <a:rPr lang="tr-TR" sz="1600" dirty="0" smtClean="0">
                <a:solidFill>
                  <a:schemeClr val="bg1"/>
                </a:solidFill>
                <a:latin typeface="Comic Sans MS" pitchFamily="66" charset="0"/>
              </a:rPr>
              <a:t>yapılabileceği gibi, tamamen el yazısıyla veya bu amaçla bastırılmış kartların üzerine el yazısıyla hitap, saygı ifade eden bir ibare ve imza koymak yoluyla da teşekkür edilebilir. </a:t>
            </a:r>
            <a:endParaRPr lang="tr-TR" sz="1600" dirty="0" smtClean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 txBox="1">
            <a:spLocks/>
          </p:cNvSpPr>
          <p:nvPr/>
        </p:nvSpPr>
        <p:spPr>
          <a:xfrm>
            <a:off x="571461" y="1214422"/>
            <a:ext cx="10364451" cy="59590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itchFamily="66" charset="0"/>
                <a:ea typeface="+mj-ea"/>
                <a:cs typeface="+mj-cs"/>
              </a:rPr>
              <a:t>KAYNAKÇA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913773" y="2000241"/>
            <a:ext cx="10363827" cy="3576505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AYTÜRK, Nihat (2014). Protokol Yönetimi.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AYTÜRK, Nihat (2007). Davranış Bilgisi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DAFT, Richard (t.y.). Liderlik.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URGANCI, Hakan (2008). Ben Kim Konuşmak Kim? 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URGANCI, Hakan (2009). Herkes İçin Karizma. 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Milli Eğitim Bakanlığı (2011). Protokol ve Görgü Kuralları.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SEZER, Adem. Davet, Karşılama, Ağırlama ve Uğurlama…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TECİMER, Yasemin (2016). Kamusal Alanda Protokol Kuralları.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TECİMER, Yasemin (2016). Adabı Muaşeret.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tr-TR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2136" y="1874520"/>
            <a:ext cx="6499411" cy="3297039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  <a:buFont typeface="Wingdings" pitchFamily="2" charset="2"/>
              <a:buChar char="q"/>
            </a:pPr>
            <a:r>
              <a:rPr lang="tr-TR" sz="2400" dirty="0" smtClean="0">
                <a:solidFill>
                  <a:schemeClr val="bg1"/>
                </a:solidFill>
                <a:latin typeface="Comic Sans MS" pitchFamily="66" charset="0"/>
              </a:rPr>
              <a:t> Resepsiyonlar </a:t>
            </a:r>
          </a:p>
          <a:p>
            <a:pPr>
              <a:lnSpc>
                <a:spcPct val="120000"/>
              </a:lnSpc>
              <a:spcBef>
                <a:spcPts val="1800"/>
              </a:spcBef>
              <a:buFont typeface="Wingdings" pitchFamily="2" charset="2"/>
              <a:buChar char="q"/>
            </a:pPr>
            <a:r>
              <a:rPr lang="tr-TR" sz="2400" dirty="0" smtClean="0">
                <a:solidFill>
                  <a:schemeClr val="bg1"/>
                </a:solidFill>
                <a:latin typeface="Comic Sans MS" pitchFamily="66" charset="0"/>
              </a:rPr>
              <a:t> Kokteyl partiler </a:t>
            </a:r>
          </a:p>
          <a:p>
            <a:pPr>
              <a:lnSpc>
                <a:spcPct val="120000"/>
              </a:lnSpc>
              <a:spcBef>
                <a:spcPts val="1800"/>
              </a:spcBef>
              <a:buFont typeface="Wingdings" pitchFamily="2" charset="2"/>
              <a:buChar char="q"/>
            </a:pPr>
            <a:r>
              <a:rPr lang="tr-TR" sz="2400" dirty="0" smtClean="0">
                <a:solidFill>
                  <a:schemeClr val="bg1"/>
                </a:solidFill>
                <a:latin typeface="Comic Sans MS" pitchFamily="66" charset="0"/>
              </a:rPr>
              <a:t> Yemek davetleri </a:t>
            </a:r>
          </a:p>
          <a:p>
            <a:pPr>
              <a:lnSpc>
                <a:spcPct val="120000"/>
              </a:lnSpc>
              <a:spcBef>
                <a:spcPts val="1800"/>
              </a:spcBef>
              <a:buFont typeface="Wingdings" pitchFamily="2" charset="2"/>
              <a:buChar char="q"/>
            </a:pPr>
            <a:r>
              <a:rPr lang="tr-TR" sz="2400" dirty="0" smtClean="0">
                <a:solidFill>
                  <a:schemeClr val="bg1"/>
                </a:solidFill>
                <a:latin typeface="Comic Sans MS" pitchFamily="66" charset="0"/>
              </a:rPr>
              <a:t> Büfeli yemek davetleri </a:t>
            </a:r>
          </a:p>
          <a:p>
            <a:pPr>
              <a:lnSpc>
                <a:spcPct val="120000"/>
              </a:lnSpc>
              <a:spcBef>
                <a:spcPts val="1800"/>
              </a:spcBef>
              <a:buFont typeface="Wingdings" pitchFamily="2" charset="2"/>
              <a:buChar char="q"/>
            </a:pPr>
            <a:r>
              <a:rPr lang="tr-TR" sz="2400" dirty="0" smtClean="0">
                <a:solidFill>
                  <a:schemeClr val="bg1"/>
                </a:solidFill>
                <a:latin typeface="Comic Sans MS" pitchFamily="66" charset="0"/>
              </a:rPr>
              <a:t> Özel amaçlı davetler </a:t>
            </a: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337560" y="788894"/>
            <a:ext cx="4439322" cy="1293028"/>
          </a:xfrm>
        </p:spPr>
        <p:txBody>
          <a:bodyPr/>
          <a:lstStyle/>
          <a:p>
            <a:r>
              <a:rPr lang="tr-TR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Davet Türleri </a:t>
            </a:r>
            <a:endParaRPr lang="tr-T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40977" y="1470212"/>
            <a:ext cx="10820400" cy="4823011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buNone/>
            </a:pPr>
            <a:r>
              <a:rPr lang="tr-T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Resepsiyon 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Resmi veya gayri resmi olarak, yeni veya seçkin bir konuğu ağırlamak ve tanıştırmak, düğünler, evlenme yıldönümleri ya da milli günler onuruna tertiplenebilir. 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Ana amaç onuruna resepsiyon verilen kişiyi kendi arkadaşları ve diğer ilgili kişilerle bir araya getirmektir. 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Resepsiyonlarda sırasıyla ev sahipleri ve onur konukları kabul hattında yer alarak davetlileri karşılarlar. 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Resepsiyon kıyafeti koyu renk elbisedir. </a:t>
            </a: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49388" y="0"/>
            <a:ext cx="8610600" cy="1293028"/>
          </a:xfrm>
        </p:spPr>
        <p:txBody>
          <a:bodyPr/>
          <a:lstStyle/>
          <a:p>
            <a:r>
              <a:rPr lang="tr-TR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Davet Türleri </a:t>
            </a:r>
            <a:endParaRPr lang="tr-T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2012-10-29-29ekim-07-resepsiy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114" y="0"/>
            <a:ext cx="1030190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Resim" descr="unnam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576" y="28364"/>
            <a:ext cx="8910918" cy="678761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23047" y="1281953"/>
            <a:ext cx="10820400" cy="530428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buNone/>
            </a:pPr>
            <a:r>
              <a:rPr lang="tr-T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Kokteyl Partiler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Çok çeşitli nedenlerle düzenlenen, bol içecek ikramı yapılan davetlerdir. 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Kokteyl partilerin resmiyeti resepsiyonlara göre daha azdır, bu nedenle kıyafetler daha az resmidir ve misafir kabul hattı yoktur. 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Az sayıda davetlinin katıldığı küçük </a:t>
            </a:r>
            <a:r>
              <a:rPr lang="tr-TR" dirty="0" err="1" smtClean="0">
                <a:solidFill>
                  <a:schemeClr val="bg1"/>
                </a:solidFill>
                <a:latin typeface="Comic Sans MS" pitchFamily="66" charset="0"/>
              </a:rPr>
              <a:t>koktely</a:t>
            </a: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 partilerde servis ev sahibi ya da konuklar tarafından yapılabilir. 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Saatle sınırlandırılmayan, yiyecek ve içecek ikramının bol ve çeşitli olduğu, ayrıca müziğinde olabileceği zengin kokteyl partilere “Kokteyl </a:t>
            </a:r>
            <a:r>
              <a:rPr lang="tr-TR" dirty="0" err="1" smtClean="0">
                <a:solidFill>
                  <a:schemeClr val="bg1"/>
                </a:solidFill>
                <a:latin typeface="Comic Sans MS" pitchFamily="66" charset="0"/>
              </a:rPr>
              <a:t>Prolonje</a:t>
            </a: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” adı verilir.</a:t>
            </a:r>
            <a:endParaRPr lang="tr-TR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49388" y="0"/>
            <a:ext cx="8610600" cy="1293028"/>
          </a:xfrm>
        </p:spPr>
        <p:txBody>
          <a:bodyPr/>
          <a:lstStyle/>
          <a:p>
            <a:r>
              <a:rPr lang="tr-TR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Davet Türleri </a:t>
            </a:r>
            <a:endParaRPr lang="tr-T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koktey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9475" y="504654"/>
            <a:ext cx="9482994" cy="5910809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23046" y="923365"/>
            <a:ext cx="11004177" cy="5662874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  <a:buNone/>
            </a:pPr>
            <a:r>
              <a:rPr lang="tr-TR" sz="5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Yemek Daveti </a:t>
            </a:r>
          </a:p>
          <a:p>
            <a:pPr>
              <a:lnSpc>
                <a:spcPct val="120000"/>
              </a:lnSpc>
              <a:buNone/>
            </a:pPr>
            <a:r>
              <a:rPr lang="tr-TR" sz="2800" b="1" dirty="0" smtClean="0">
                <a:solidFill>
                  <a:schemeClr val="bg1"/>
                </a:solidFill>
                <a:latin typeface="Comic Sans MS" pitchFamily="66" charset="0"/>
              </a:rPr>
              <a:t>Yemek Daveti Türleri 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q"/>
            </a:pPr>
            <a:r>
              <a:rPr lang="tr-TR" sz="2600" dirty="0" smtClean="0">
                <a:solidFill>
                  <a:schemeClr val="bg1"/>
                </a:solidFill>
                <a:latin typeface="Comic Sans MS" pitchFamily="66" charset="0"/>
              </a:rPr>
              <a:t> Gayrı resmi: Garsonsuz ve konukların da servise yardımcı olduğu yemekler 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q"/>
            </a:pPr>
            <a:r>
              <a:rPr lang="tr-TR" sz="2600" dirty="0" smtClean="0">
                <a:solidFill>
                  <a:schemeClr val="bg1"/>
                </a:solidFill>
                <a:latin typeface="Comic Sans MS" pitchFamily="66" charset="0"/>
              </a:rPr>
              <a:t> Yarı resmi: Servisin garsonlar tarafından yapıldığı yemekler 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q"/>
            </a:pPr>
            <a:r>
              <a:rPr lang="tr-TR" sz="2600" dirty="0" smtClean="0">
                <a:solidFill>
                  <a:schemeClr val="bg1"/>
                </a:solidFill>
                <a:latin typeface="Comic Sans MS" pitchFamily="66" charset="0"/>
              </a:rPr>
              <a:t> Resmi: Her açıdan protokol kurallarının uygulandığı yemekler </a:t>
            </a:r>
          </a:p>
          <a:p>
            <a:pPr>
              <a:lnSpc>
                <a:spcPct val="120000"/>
              </a:lnSpc>
              <a:buNone/>
            </a:pPr>
            <a:r>
              <a:rPr lang="tr-TR" sz="2800" b="1" u="sng" dirty="0" smtClean="0">
                <a:solidFill>
                  <a:schemeClr val="bg1"/>
                </a:solidFill>
                <a:latin typeface="Comic Sans MS" pitchFamily="66" charset="0"/>
              </a:rPr>
              <a:t>Gayrı Resmi Yemekler </a:t>
            </a:r>
          </a:p>
          <a:p>
            <a:pPr marL="179388" indent="0">
              <a:lnSpc>
                <a:spcPct val="120000"/>
              </a:lnSpc>
              <a:buNone/>
            </a:pPr>
            <a:r>
              <a:rPr lang="tr-TR" sz="2100" dirty="0" smtClean="0">
                <a:solidFill>
                  <a:schemeClr val="bg1"/>
                </a:solidFill>
                <a:latin typeface="Comic Sans MS" pitchFamily="66" charset="0"/>
              </a:rPr>
              <a:t>Davet yüz yüze görüşerek ya da telefonla yapılabilir. </a:t>
            </a:r>
          </a:p>
          <a:p>
            <a:pPr marL="179388" indent="0">
              <a:lnSpc>
                <a:spcPct val="120000"/>
              </a:lnSpc>
              <a:buNone/>
            </a:pPr>
            <a:r>
              <a:rPr lang="tr-TR" sz="2100" dirty="0" smtClean="0">
                <a:solidFill>
                  <a:schemeClr val="bg1"/>
                </a:solidFill>
                <a:latin typeface="Comic Sans MS" pitchFamily="66" charset="0"/>
              </a:rPr>
              <a:t> Giyim resmi değildir. Ancak yemekte bir konuk olacaksa koyu renk elbise tercih edilmelidir. </a:t>
            </a: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49388" y="0"/>
            <a:ext cx="8610600" cy="1293028"/>
          </a:xfrm>
        </p:spPr>
        <p:txBody>
          <a:bodyPr/>
          <a:lstStyle/>
          <a:p>
            <a:r>
              <a:rPr lang="tr-TR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Davet Türleri </a:t>
            </a:r>
            <a:endParaRPr lang="tr-T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f67670762 (1)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_36807344_TF67670762.potx" id="{21A8945E-5328-4DB4-8869-415ED9500F8F}" vid="{39834EC6-C899-4B00-969E-48988371A257}"/>
    </a:ext>
  </a:extLst>
</a:theme>
</file>

<file path=ppt/theme/theme2.xml><?xml version="1.0" encoding="utf-8"?>
<a:theme xmlns:a="http://schemas.openxmlformats.org/drawingml/2006/main" name="Ofis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is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10BEB954-4024-4CCF-A9D6-4C00FDC028D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B96CC85-5758-41C0-8EFD-737AFB6912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710EE66-8707-456F-8F2E-091D581CB030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tf67670762 (1)</Template>
  <TotalTime>0</TotalTime>
  <Words>1838</Words>
  <Application>Microsoft Office PowerPoint</Application>
  <PresentationFormat>Özel</PresentationFormat>
  <Paragraphs>170</Paragraphs>
  <Slides>26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27" baseType="lpstr">
      <vt:lpstr>tf67670762 (1)</vt:lpstr>
      <vt:lpstr>DAVET VE ZİYARETLERDE  PROTOKOL KURALLARI</vt:lpstr>
      <vt:lpstr>Davet ve ziyaret</vt:lpstr>
      <vt:lpstr>Davet Türleri </vt:lpstr>
      <vt:lpstr>Davet Türleri </vt:lpstr>
      <vt:lpstr>Slayt 5</vt:lpstr>
      <vt:lpstr>Slayt 6</vt:lpstr>
      <vt:lpstr>Davet Türleri </vt:lpstr>
      <vt:lpstr>Slayt 8</vt:lpstr>
      <vt:lpstr>Davet Türleri </vt:lpstr>
      <vt:lpstr>Davet Türleri </vt:lpstr>
      <vt:lpstr>Davet Türleri </vt:lpstr>
      <vt:lpstr>Slayt 12</vt:lpstr>
      <vt:lpstr>Davet Türleri </vt:lpstr>
      <vt:lpstr>Masa Düzeni </vt:lpstr>
      <vt:lpstr>Slayt 15</vt:lpstr>
      <vt:lpstr>Resmi Davetlerde Konuşma </vt:lpstr>
      <vt:lpstr>Yemek Yeme Kuralları </vt:lpstr>
      <vt:lpstr>Yemek Yeme Kuralları </vt:lpstr>
      <vt:lpstr>Yemek Yeme Kuralları </vt:lpstr>
      <vt:lpstr>Yemek Yeme Kuralları </vt:lpstr>
      <vt:lpstr>BAYRAMLAŞMA</vt:lpstr>
      <vt:lpstr>HASTA VE BAŞSAĞLIĞI ZİYARETLERİ</vt:lpstr>
      <vt:lpstr>EV ZİYARETİ</vt:lpstr>
      <vt:lpstr>Çiçek Gönderme</vt:lpstr>
      <vt:lpstr>Hediye Verme</vt:lpstr>
      <vt:lpstr>Slayt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2020-04-28T18:12:52Z</dcterms:created>
  <dcterms:modified xsi:type="dcterms:W3CDTF">2020-04-28T22:44:38Z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