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79" r:id="rId7"/>
    <p:sldId id="268" r:id="rId8"/>
    <p:sldId id="282" r:id="rId9"/>
    <p:sldId id="281" r:id="rId10"/>
    <p:sldId id="280" r:id="rId11"/>
    <p:sldId id="288" r:id="rId12"/>
    <p:sldId id="289" r:id="rId13"/>
    <p:sldId id="292" r:id="rId14"/>
    <p:sldId id="291" r:id="rId15"/>
    <p:sldId id="294" r:id="rId16"/>
    <p:sldId id="290" r:id="rId17"/>
    <p:sldId id="272" r:id="rId18"/>
    <p:sldId id="295" r:id="rId19"/>
    <p:sldId id="273" r:id="rId20"/>
    <p:sldId id="283" r:id="rId21"/>
    <p:sldId id="284" r:id="rId22"/>
    <p:sldId id="285" r:id="rId23"/>
    <p:sldId id="286" r:id="rId24"/>
    <p:sldId id="298" r:id="rId25"/>
    <p:sldId id="299" r:id="rId26"/>
    <p:sldId id="300" r:id="rId27"/>
    <p:sldId id="297" r:id="rId28"/>
    <p:sldId id="304" r:id="rId29"/>
    <p:sldId id="296" r:id="rId30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9BC767-97A4-4B8F-953F-85D08B93EB82}" type="datetime1">
              <a:rPr lang="tr-TR" smtClean="0"/>
              <a:pPr rtl="0"/>
              <a:t>29.04.2020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813F62-78E2-4F86-ACD8-97CF8A0560DC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=""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tr-TR" smtClean="0"/>
              <a:pPr rtl="0"/>
              <a:t>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3D5D0258-7678-4644-993F-318274585529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sı İçeren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DBDA0B-7E70-4912-B23B-021EE945CDA5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54F5490-81C7-4C79-B39A-75F48559A1D9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4D52D54-A082-4A2D-A283-ACDB253086F8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  <p:sp>
        <p:nvSpPr>
          <p:cNvPr id="9" name="Metin Kutusu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tr-T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tr-T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D17A968-FB0F-4B1B-8FF2-62D50BAA8B07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şlık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7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9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10" name="Metin Yer Tutucusu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11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12" name="Metin Yer Tutucusu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3E177-9628-4B0B-A4C6-EADC8DE54CD7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19" name="Metin Yer Tutucusu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0" name="Resim Yer Tutucusu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1" name="Metin Yer Tutucusu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2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3" name="Resim Yer Tutucusu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4" name="Metin Yer Tutucusu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5" name="Metin Yer Tutucusu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26" name="Resim Yer Tutucusu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27" name="Metin Yer Tutucusu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2F4192-E90B-44BD-8831-556B8116705C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E1DF34-7AA6-4964-B604-B5F40E41E223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4D65D7D-6FAC-449B-846B-F53F5FF32682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592114-7AC5-4BBC-9AA7-91E55D33F7BC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06E1487-B3A2-46E3-9224-0A0D926C9A86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2F425B-1118-4FFE-AE5A-F62FA0C396AE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3DA138-BA65-4CA4-BA7F-D6578F2CD35E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2BBB15-1122-4B02-8B9F-D0B1DC50BE9B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F59EE-CAAA-438A-9B81-3C6BF7EA4A96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tr-TR" noProof="0" smtClean="0"/>
              <a:t>Asıl metin stillerini düzenlemek için tıklatın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2BBAE6-F9A5-4877-BEDE-E1A0D6F5F16B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9AA36-5F64-4D33-9043-BFB78EEAE957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B93679-CA8A-48AE-A83C-CD1C9C71CF02}" type="datetime1">
              <a:rPr lang="tr-TR" noProof="0" smtClean="0"/>
              <a:pPr rtl="0"/>
              <a:t>29.04.2020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tr-TR" noProof="0" smtClean="0"/>
              <a:pPr rtl="0"/>
              <a:t>‹#›</a:t>
            </a:fld>
            <a:endParaRPr lang="tr-TR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Dikdörtgen 16">
            <a:extLst>
              <a:ext uri="{FF2B5EF4-FFF2-40B4-BE49-F238E27FC236}">
                <a16:creationId xmlns="" xmlns:a16="http://schemas.microsoft.com/office/drawing/2014/main" id="{50496C6C-A85F-426B-9ED1-3444166CE4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695" y="373030"/>
            <a:ext cx="9633470" cy="5222117"/>
          </a:xfrm>
        </p:spPr>
        <p:txBody>
          <a:bodyPr rtlCol="0" anchor="ctr">
            <a:norm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VE ZİYARETLERDE 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PROTOKOL KURALLARI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Resim 20">
            <a:extLst>
              <a:ext uri="{FF2B5EF4-FFF2-40B4-BE49-F238E27FC236}">
                <a16:creationId xmlns="" xmlns:a16="http://schemas.microsoft.com/office/drawing/2014/main" id="{D912EF34-0253-41FD-9940-D8FBB7DE74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047" y="1147482"/>
            <a:ext cx="10820400" cy="543875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Yemek Daveti </a:t>
            </a:r>
          </a:p>
          <a:p>
            <a:pPr>
              <a:lnSpc>
                <a:spcPct val="120000"/>
              </a:lnSpc>
              <a:buNone/>
            </a:pPr>
            <a:r>
              <a:rPr lang="tr-TR" sz="2800" b="1" u="sng" dirty="0" smtClean="0">
                <a:solidFill>
                  <a:schemeClr val="bg1"/>
                </a:solidFill>
                <a:latin typeface="Comic Sans MS" pitchFamily="66" charset="0"/>
              </a:rPr>
              <a:t>Yarı Resmi Yemekler</a:t>
            </a: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Konuklar telefon, mektup ya da kartla davet edilirler.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Giyim önemlidir, erkekler smokin, kadınlar uzun etekli elbise giyebilirler.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Ev sahibi gelen konukları onur konuğu ile tanıştırır.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Yemek salonuna geçiş ev sahibesinin, onur konuğunun eşine hitaben yapacağı davetle başlar.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Konuklar için masaya yer kartı konabilir. Masada oturacak yerler için ev sahibesi konuklara yardımcı olur, eğer davetli sayısı çok ise garsonlar ya da görevliler yardımcı olabilir.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Tüm konuklar masadaki yerlerini bulmadan ev sahibesi masaya oturmaz.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Yemeğin sonunda ev sahibi sandalyesini geriye çekip peçetesini masaya koyarak yemeğin bittiğini işaret eder.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Davetten ayrılış zamanını onur konuğu belirler.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Diğer konuklar nezaket icabı onur konuğunun ayrılışını bekler.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Ayrılan her konuk ev sahiplerine teşekkür etmelidir.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Ev sahibi onur konuğuna kapının çıkışına kadar refakat etmelidir.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49388" y="0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Türleri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047" y="1281953"/>
            <a:ext cx="10820400" cy="53042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Yemek Daveti </a:t>
            </a:r>
          </a:p>
          <a:p>
            <a:pPr>
              <a:lnSpc>
                <a:spcPct val="120000"/>
              </a:lnSpc>
              <a:buNone/>
            </a:pPr>
            <a:r>
              <a:rPr lang="tr-TR" sz="2800" b="1" u="sng" dirty="0" smtClean="0">
                <a:solidFill>
                  <a:schemeClr val="bg1"/>
                </a:solidFill>
                <a:latin typeface="Comic Sans MS" pitchFamily="66" charset="0"/>
              </a:rPr>
              <a:t>Resmi Yemekler</a:t>
            </a: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Bu davetlerde protokol kuralları uygulanır.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Konuklara üçüncü şahıs dilinde yazılmış, LCV bilgisi bulunan  basılı davetiyeler gönderilir.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Konuklar yemeğe katılıp katılmayacaklarını yazılı olarak bildirirler.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Erkek ve kadın konuklar resmi giyinirler.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Konuklar salona girerken isimleri anons edilir.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Konukların oturma yerlerini gösteren bir şema hazırlanarak girişteki bir masanın üzerine konulur.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Erkek konuklar eşlik ettikleri kadın konukların masaya oturmalarına yardımcı olurlar.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Masadaki yer kartlarına konukların tam isimleri ve unvanları yazılır. </a:t>
            </a:r>
            <a:endParaRPr lang="tr-T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49388" y="0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Türleri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yem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210" y="403413"/>
            <a:ext cx="8980426" cy="58148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047" y="1281953"/>
            <a:ext cx="10820400" cy="530428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tr-TR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Büfe yemek davetleri</a:t>
            </a:r>
            <a:endParaRPr lang="tr-T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Büfe yemek davetlerinde konukları protokole göre masaya oturtma sorunu yoktur. Sadece onur konuklarına önceden yer ayırmak yeterli olacaktır. 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Konuk sayısına göre büfe adedinin arttırılarak büfe önünde uzun kuyruklar oluşması önlenmelidir. </a:t>
            </a:r>
          </a:p>
          <a:p>
            <a:pPr>
              <a:lnSpc>
                <a:spcPct val="140000"/>
              </a:lnSpc>
              <a:buNone/>
            </a:pPr>
            <a:r>
              <a:rPr lang="tr-TR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Özel Amaçlı Yemekler 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  <a:latin typeface="Comic Sans MS" pitchFamily="66" charset="0"/>
              </a:rPr>
              <a:t>İş yemekleri: </a:t>
            </a: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Genellikle bir konuşmacı mevcuttur. Bu kişi yemeğin amacı ile ilgili konuşma yapar. Davetlilerde yemeklerini yerken aynı konuda görüş alışverişinde bulunurlar. 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800" b="1" dirty="0" err="1" smtClean="0">
                <a:solidFill>
                  <a:schemeClr val="bg1"/>
                </a:solidFill>
                <a:latin typeface="Comic Sans MS" pitchFamily="66" charset="0"/>
              </a:rPr>
              <a:t>Supper</a:t>
            </a:r>
            <a:r>
              <a:rPr lang="tr-TR" sz="28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 Genellikle tiyatro, opera gibi faaliyetlerden sonra büfe yemek şeklinde düzenlenir. Büfede sandviç gibi hafif yiyecekler ve kahve bulundurulur. 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tr-TR" sz="2800" dirty="0" err="1" smtClean="0">
                <a:solidFill>
                  <a:schemeClr val="bg1"/>
                </a:solidFill>
                <a:latin typeface="Comic Sans MS" pitchFamily="66" charset="0"/>
              </a:rPr>
              <a:t>Supe</a:t>
            </a:r>
            <a:r>
              <a:rPr lang="tr-TR" sz="2800" dirty="0" smtClean="0">
                <a:solidFill>
                  <a:schemeClr val="bg1"/>
                </a:solidFill>
                <a:latin typeface="Comic Sans MS" pitchFamily="66" charset="0"/>
              </a:rPr>
              <a:t>: Sanatsal bir faaliyet sonrasında düzenlenen davettir. Hafif içeceklerler ve peynir tabağı gibi sembolik yiyecekler sunulur. İzlenen sanatsal faaliyetin tartışması yapılır.</a:t>
            </a:r>
          </a:p>
          <a:p>
            <a:pPr>
              <a:lnSpc>
                <a:spcPct val="120000"/>
              </a:lnSpc>
              <a:buNone/>
            </a:pPr>
            <a:endParaRPr lang="tr-T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49388" y="0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Türleri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58906" y="1416423"/>
            <a:ext cx="10820400" cy="50650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Yemek davetlerinde masa üzerinin fazla kalabalık olmamalıdır.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Masa örtüsünün beyaz ya da açık krem renkli olması tercih edilmelidir. 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Kadınlarında bulunduğu yemeklerde masa ortasına çok büyük ve geniş olmayan ve taze çiçeklerden yapılan bir masa parteri (orta süsü) konur. 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Çatallar tabağın soluna, bıçaklar ve kaşık ise sağına konur. Bıçakların keskin taraflarının tabağa bakmasına dikkat edilir. 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Pasta ve tatlı kaşık bıçağı tabağın üst kısmına konur. 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Masaya bir seferde üçten fazla çatal bıçak konmaz. 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Bardak ve kadehler bıçakların üst kısmına sağdan sola doğru beyaz şarap, kırmızı şarap, şampanya ve su olarak dizilir. 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Peçeteler resmi olmayan yemeklerde çatalların soluna, resmi yemeklerde ise servis tabağının içine konur. </a:t>
            </a:r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Salata servisi sol tarafa yapılır.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21106" y="181667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latin typeface="Comic Sans MS" pitchFamily="66" charset="0"/>
              </a:rPr>
              <a:t>Masa Düzeni </a:t>
            </a:r>
            <a:endParaRPr lang="tr-TR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masa-dzeni2w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496" y="247603"/>
            <a:ext cx="7666785" cy="63889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438988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9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Her türlü törende konuşma sırası daima asttan üste doğru olur. </a:t>
            </a:r>
          </a:p>
          <a:p>
            <a:pPr>
              <a:lnSpc>
                <a:spcPct val="19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Astlar daha çok teknik konulardan ve ayrıntılardan, üstler ise daha çok stratejik ve politik konulardan, amaç ve hedeflerden söz eder. </a:t>
            </a:r>
          </a:p>
          <a:p>
            <a:pPr>
              <a:lnSpc>
                <a:spcPct val="19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Söze başlarken törende hazır bulunan önemli resmi kişiler unvanlarıyla üstten aşağıya doğru sayılır. </a:t>
            </a:r>
          </a:p>
          <a:p>
            <a:pPr>
              <a:lnSpc>
                <a:spcPct val="19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Sunumda yazılı metnin okunmamasına özen gösterilir. </a:t>
            </a:r>
          </a:p>
          <a:p>
            <a:pPr>
              <a:lnSpc>
                <a:spcPct val="19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Konuşmalarda ben yerine biz ya da kurumumuz ifadesi tercih edilir. </a:t>
            </a:r>
          </a:p>
          <a:p>
            <a:pPr>
              <a:lnSpc>
                <a:spcPct val="19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Protokol konuşması 20 dakikayı geçmemelidir.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latin typeface="Comic Sans MS" pitchFamily="66" charset="0"/>
              </a:rPr>
              <a:t>Resmi Davetlerde Konuşma </a:t>
            </a:r>
            <a:endParaRPr lang="tr-TR" b="1" cap="non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452286"/>
            <a:ext cx="10820400" cy="48739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Masadaki peçete diz üzerine katlı olarak serilir. Asla tabak altına serilerek kullanılmaz.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Davet masasında üst düzey peçetesini açmadan diğerleri peçetesini açmamalıdır. O peçetesini toplamadan toplamamalıdır.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Masadan kısa süreli ayrılmalarda peçete sandalyeye bırakılabilir.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Protokol yemeğinde masa örtüsü ve bez peçete aynı renkte olmalı, mümkünse beyaz tercih edilmelidir.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İki el masa altında olmamalı, en az bir el yukarıda olmalıdır.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Servis sırasında garsona yardım edilmez. Masadan yere düşen hiçbir şey alınmaz.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Kaşık çorba içildiği müddetçe kasesinin içinde olmalıdır. Ancak çorba bittikten sonra çorba tabağının yan tarafına bırakılır.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Limon çatalla sıkılmaz, sağ elle sıkılırken sol el siper yapılır. Çorba alt tabağının yanına konur.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Servis tabağındaki yiyeceği, kişi kendi kullandığı çatal veya kaşıkla almaz; servis kaşığı ile tabağa alır.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88024" y="244421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latin typeface="Comic Sans MS" pitchFamily="66" charset="0"/>
              </a:rPr>
              <a:t>Yemek Yeme Kuralları </a:t>
            </a:r>
            <a:endParaRPr lang="tr-TR" b="1" cap="non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2695" y="1443321"/>
            <a:ext cx="10820400" cy="48739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Yemeği tatmadan önce tuz kullanmak doğru değildir.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Masada istenilen tuzluk, biberlik, kaşık, çatal, bıçak masaya bırakılır; elden verilmez.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Yemek acele yenmez; konuğa veya topluluğa uyularak yavaş yavaş yenir ve birlikte bitirilir. Ağızda yemek varken bir şey içilmez.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Çorbaya ekmek doğranmaz.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Kaşığın kenarına bırakılması, yemeğin bittiği anlamına gelir.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Çorbanın dibini almak için tabak yatırılmaz.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Yemek esnasında bıçak-çatal ters V şeklinde olmalıdır. Arası açık olarak paralel de olabilir.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Çatalın ağzının yukarıda, bıçak ile yan yana paralel hale gelmesi “yemek bitti” demektir.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Balık bıçağı sadece balığın kılçığını ayıklamak için kullanılır.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Balık çatalla yenir ancak kılçık elle çıkarılır ve tabağın kenarına bırakılır.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Elde çatal bıçak, ağızda lokma varken konuşulmaz.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45224" y="118914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latin typeface="Comic Sans MS" pitchFamily="66" charset="0"/>
              </a:rPr>
              <a:t>Yemek Yeme Kuralları </a:t>
            </a:r>
            <a:endParaRPr lang="tr-TR" b="1" cap="non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344706"/>
            <a:ext cx="10820400" cy="48739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Sağdaki içecekler bize aittir.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Soldaki yiyecekler bize aittir.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Yiyecek servisi soldan yapılır. Boş tabaklar sağdan alınır.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İçecek servisi sağdan yapılır, sağdan kaldırılır.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Beyaz etle beyaz şarap, kırmızı etle kırmızı şarap alınır. Beyaz şarap soğuk içilir.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Boşalan su veya meyve bardağı garson tarafından doldurulur. (Protokolde)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Protokolde kadeh tokuşturulmaz.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Çatal ve bıçağın peçete ile silinmesi görgüsüzlüktür.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Büyük bıçak ana yemek bıçağıdır. Büyük çatal ana yemek çatalıdır. 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Bize has ekmek tabağı varsa bir parça ekmek bölünür, gerisi bırakılır. Şayet ortak bir tabaktan alınıyorsa, ekmeğin kalanını tabağımıza koyarız. Masa üstüne koyamayız.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45224" y="118914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latin typeface="Comic Sans MS" pitchFamily="66" charset="0"/>
              </a:rPr>
              <a:t>Yemek Yeme Kuralları </a:t>
            </a:r>
            <a:endParaRPr lang="tr-TR" b="1" cap="non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Dikdörtgen 7">
            <a:extLst>
              <a:ext uri="{FF2B5EF4-FFF2-40B4-BE49-F238E27FC236}">
                <a16:creationId xmlns=""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=""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=""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448" y="262335"/>
            <a:ext cx="7434070" cy="1474330"/>
          </a:xfrm>
        </p:spPr>
        <p:txBody>
          <a:bodyPr rtlCol="0">
            <a:normAutofit/>
          </a:bodyPr>
          <a:lstStyle/>
          <a:p>
            <a:pPr algn="l"/>
            <a:r>
              <a:rPr 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ve ziyaret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165" y="1434353"/>
            <a:ext cx="8229600" cy="5082987"/>
          </a:xfrm>
        </p:spPr>
        <p:txBody>
          <a:bodyPr rtlCol="0"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000" dirty="0" smtClean="0">
                <a:latin typeface="Comic Sans MS" pitchFamily="66" charset="0"/>
              </a:rPr>
              <a:t>Yakınlık ve samimiyet derecesi ne olursa olsun, ziyaret konusunda önceden bilgilendirme yapılarak randevu alınmalı ve randevu saatine uyulmalıdır.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000" dirty="0" smtClean="0">
                <a:latin typeface="Comic Sans MS" pitchFamily="66" charset="0"/>
              </a:rPr>
              <a:t>Davet çağrısı alan kişiler, konu ve tarihleri hemen programlarına kaydetmelidir.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000" dirty="0" smtClean="0">
                <a:latin typeface="Comic Sans MS" pitchFamily="66" charset="0"/>
              </a:rPr>
              <a:t>Ziyarete uygun şekilde giyinilerek gidilmeli, ufak da olsa bir hediye götürülmelidir.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000" dirty="0" smtClean="0">
                <a:latin typeface="Comic Sans MS" pitchFamily="66" charset="0"/>
              </a:rPr>
              <a:t>Üst makamlardan gelen davetlere çok önemli mazeretler dışında mutlaka katılmak gereklidir.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000" dirty="0" smtClean="0">
                <a:latin typeface="Comic Sans MS" pitchFamily="66" charset="0"/>
              </a:rPr>
              <a:t>Randevu yerinde, saatinden 15 dakika önce  hazır olunmalı çok erken veya çok geç gidilmemelidir.</a:t>
            </a:r>
          </a:p>
        </p:txBody>
      </p:sp>
    </p:spTree>
    <p:extLst>
      <p:ext uri="{BB962C8B-B14F-4D97-AF65-F5344CB8AC3E}">
        <p14:creationId xmlns=""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344706"/>
            <a:ext cx="10820400" cy="48739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Bütün sebze yemekleri ve köfteler çatal ile yenilir.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Peynir çatalın kenarıyla kesilir.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Yoğurt kaşıkla yenir.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Şerefe kadeh kaldırıldığında içki olmasa da katılmak lazımdır.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Kadeh göğüs hizasında kaldırılır.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Garsonla yüz yüze iletişim kurulur, Mimikler ile anlaşılır, el ile çağırmamak gerekir. El kol hareketi yapılmaz.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Protokolde kürdan olmaz. Diğer zamanlarda sol el perde yapılarak kullanılabilir. Peçetenin içine bırakılır, masa üstüne veya kül tablasına bırakılmaz. 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45224" y="118914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latin typeface="Comic Sans MS" pitchFamily="66" charset="0"/>
              </a:rPr>
              <a:t>Yemek Yeme Kuralları </a:t>
            </a:r>
            <a:endParaRPr lang="tr-TR" b="1" cap="non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56965" y="244420"/>
            <a:ext cx="8610600" cy="1293028"/>
          </a:xfrm>
        </p:spPr>
        <p:txBody>
          <a:bodyPr/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BAYRAMLAŞMA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3773" y="1819836"/>
            <a:ext cx="10363827" cy="397136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Dini bayramlarda arife günü veya bayram ertesi ilk gün çalışanlar amirlerinin odasına giderek bayramlaşırlar.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Sosyal yaşamda ise yaşça küçük olanlar, komşu, dost ve akrabaları evlerine giderek bayramlarını kutlarlar.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Bayram ziyaretine giden kişi hediye olarak çikolata, şeker, çiçek vs. götürebilir. 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Bayram ziyareti 20 dakikayı geçmemelidir. 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Ziyarete gelenlere ikramda bulunulmalıdır.</a:t>
            </a:r>
          </a:p>
          <a:p>
            <a:pPr>
              <a:lnSpc>
                <a:spcPct val="120000"/>
              </a:lnSpc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296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95600" y="710585"/>
            <a:ext cx="8610600" cy="129302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HASTA VE BAŞSAĞLIĞI ZİYARETLERİ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3773" y="2160907"/>
            <a:ext cx="10363827" cy="413231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Hasta ziyareti, hasta yatar yatmaz veya çıkacağı günlerde yapılmamalıdır.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Yakınınız olmayan kişileri, hastaneden çıktıktan sonra ziyaret etmek daha doğrudur.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Hasta ziyareti yalnızca öğleden sonra yapılır. Öğleden önce ve gece hasta ziyareti yapılmaz.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Başsağlığı ziyareti hiçbir zaman geciktirilmemelidir.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Yas evinde gevezelik edilmemeli, ciddiyet ve sükûnetle kalınmalı, uzun süre oturulmamalıdır.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q"/>
            </a:pP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84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29831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EV ZİYARETİ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3773" y="2060849"/>
            <a:ext cx="10363827" cy="373035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Eve gelen konuğa, evde olan çocuklar dahil herkes, hoş geldiniz demelidir.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Konuklara, yeme-içme konusunda teklifte bulunulmalı ancak aşırı ısrar edilmemelidir. Konuğun rahat etmesi sağlanmalıdır.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Evde konuk varken gazete, kitap vs. okunmamalı, televizyon izlenmemelidir. Ancak, konuk istediğinde gazete, kitap vs. sunulmalı, izlemek istediği bir televizyon programı varsa birlikte izlenmelidir.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q"/>
            </a:pPr>
            <a:endParaRPr lang="tr-T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73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021106" y="280279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Çiçek Gönderme</a:t>
            </a:r>
            <a:endParaRPr lang="tr-T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488142"/>
            <a:ext cx="10820400" cy="47305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Nişan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, düğün, yıldönümü gibi nedenlerle sunulacak çiçekler sepet ya da çelenk olarak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hazırlanmalıdır.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Kutlama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, teşekkür, geçmiş olsun, doğum, ameliyat ya da rahatsızlık nedeniyle hastane ya da eve gönderilecek çiçeklerin sepetle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değil, küçük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bir buket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olmalıdır.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Çiçekler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elden ya da bir aracı ile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gönderilebilir.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Davete gönderilecek çiçekler, davetten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önce sabah veya öğleden sonra gönderilmelidir, böylece ev sahibi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davet sırasında çiçeklerle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uğraşmak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zorunda kalmaz.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Aracı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ile gönderilen çiçeklerin üzerine gönderenin kartı mutlaka iliştirilmelidir.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Kalabalık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davetlere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gönderilen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çiçeklerin üzerindeki kartlar davet sahipleri tarafından daha sonra teşekkür edilmek üzere alınıp saklanmalıdır.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İlke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olarak erkeklere çiçek sunulmaz, mutlaka gerekiyorsa beyaz çiçeklerden oluşan çok gösterişli olmayan bir buketin aracı ile gönderilmesi uygun olacaktır.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021106" y="280279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Hediye Verme</a:t>
            </a:r>
            <a:endParaRPr lang="tr-TR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5800" y="1488142"/>
            <a:ext cx="10820400" cy="47305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Karşıdaki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kişiyi küçük düşürmeyecek onu utandırıp, sıkıntılı bir duruma sokmayacak nitelikte hediye seçilmelidir.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Hediye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alırken kişinin cinsiyeti, yaşı, statüsü ve zevkleri göz önünde bulundurulmalıdır.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Hediye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herhangi bir çıkar veya karşılık düşüncesi ile verilmemelidir.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Hediyeyi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elden alan kişi mutlaka açmalı, hoşuna gitmese bile mutlaka çok beğendiğini ifade edip teşekkür etmelidir.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Hediyeyi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veren kişinin hediyenin değerinden söz etmesi son derecede görgüsüz bir davranıştır. Hediye hakkında konuşmak hediyeyi alan kişiye düşer.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Teşekkür 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Etme </a:t>
            </a:r>
            <a:endParaRPr lang="tr-T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Aracı ile gönderilen hediye ve çiçeklere teşekkür etme süresi geniştir, bir ay içinde yapılabilir.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Telefonla </a:t>
            </a:r>
            <a:r>
              <a:rPr lang="tr-TR" sz="1600" dirty="0" smtClean="0">
                <a:solidFill>
                  <a:schemeClr val="bg1"/>
                </a:solidFill>
                <a:latin typeface="Comic Sans MS" pitchFamily="66" charset="0"/>
              </a:rPr>
              <a:t>yapılabileceği gibi, tamamen el yazısıyla veya bu amaçla bastırılmış kartların üzerine el yazısıyla hitap, saygı ifade eden bir ibare ve imza koymak yoluyla da teşekkür edilebilir. </a:t>
            </a:r>
            <a:endParaRPr lang="tr-TR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571461" y="1214422"/>
            <a:ext cx="10364451" cy="5959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KAYNAKÇA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913773" y="2000241"/>
            <a:ext cx="10363827" cy="35765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AYTÜRK, Nihat (2014). Protokol Yönetimi.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AYTÜRK, Nihat (2007). Davranış Bilgisi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DAFT, Richard (t.y.). Liderlik.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URGANCI, Hakan (2008). Ben Kim Konuşmak Kim?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URGANCI, Hakan (2009). Herkes İçin Karizma.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Milli Eğitim Bakanlığı (2011). Protokol ve Görgü Kuralları.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SEZER, Adem. Davet, Karşılama, Ağırlama ve Uğurlama…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TECİMER, Yasemin (2016). Kamusal Alanda Protokol Kuralları.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tr-T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TECİMER, Yasemin (2016). Adabı Muaşeret.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2136" y="1874520"/>
            <a:ext cx="6499411" cy="32970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Comic Sans MS" pitchFamily="66" charset="0"/>
              </a:rPr>
              <a:t> Resepsiyonlar 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Comic Sans MS" pitchFamily="66" charset="0"/>
              </a:rPr>
              <a:t> Kokteyl partiler 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Comic Sans MS" pitchFamily="66" charset="0"/>
              </a:rPr>
              <a:t> Yemek davetleri 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Comic Sans MS" pitchFamily="66" charset="0"/>
              </a:rPr>
              <a:t> Büfeli yemek davetleri </a:t>
            </a:r>
          </a:p>
          <a:p>
            <a:pPr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q"/>
            </a:pPr>
            <a:r>
              <a:rPr lang="tr-TR" sz="2400" dirty="0" smtClean="0">
                <a:solidFill>
                  <a:schemeClr val="bg1"/>
                </a:solidFill>
                <a:latin typeface="Comic Sans MS" pitchFamily="66" charset="0"/>
              </a:rPr>
              <a:t> Özel amaçlı davetler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337560" y="788894"/>
            <a:ext cx="4439322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Türleri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0977" y="1470212"/>
            <a:ext cx="10820400" cy="482301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Resepsiyon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Resmi veya gayri resmi olarak, yeni veya seçkin bir konuğu ağırlamak ve tanıştırmak, düğünler, evlenme yıldönümleri ya da milli günler onuruna tertiplenebilir.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Ana amaç onuruna resepsiyon verilen kişiyi kendi arkadaşları ve diğer ilgili kişilerle bir araya getirmektir.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Resepsiyonlarda sırasıyla ev sahipleri ve onur konukları kabul hattında yer alarak davetlileri karşılarlar.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Resepsiyon kıyafeti koyu renk elbisedir.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49388" y="0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Türleri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2-10-29-29ekim-07-resepsiy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4" y="0"/>
            <a:ext cx="103019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76" y="28364"/>
            <a:ext cx="8910918" cy="67876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047" y="1281953"/>
            <a:ext cx="10820400" cy="53042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Kokteyl Partiler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Çok çeşitli nedenlerle düzenlenen, bol içecek ikramı yapılan davetlerdir.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Kokteyl partilerin resmiyeti resepsiyonlara göre daha azdır, bu nedenle kıyafetler daha az resmidir ve misafir kabul hattı yoktur.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Az sayıda davetlinin katıldığı küçük </a:t>
            </a:r>
            <a:r>
              <a:rPr lang="tr-TR" dirty="0" err="1" smtClean="0">
                <a:solidFill>
                  <a:schemeClr val="bg1"/>
                </a:solidFill>
                <a:latin typeface="Comic Sans MS" pitchFamily="66" charset="0"/>
              </a:rPr>
              <a:t>koktely</a:t>
            </a: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 partilerde servis ev sahibi ya da konuklar tarafından yapılabilir.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Saatle sınırlandırılmayan, yiyecek ve içecek ikramının bol ve çeşitli olduğu, ayrıca müziğinde olabileceği zengin kokteyl partilere “Kokteyl </a:t>
            </a:r>
            <a:r>
              <a:rPr lang="tr-TR" dirty="0" err="1" smtClean="0">
                <a:solidFill>
                  <a:schemeClr val="bg1"/>
                </a:solidFill>
                <a:latin typeface="Comic Sans MS" pitchFamily="66" charset="0"/>
              </a:rPr>
              <a:t>Prolonje</a:t>
            </a:r>
            <a:r>
              <a:rPr lang="tr-TR" dirty="0" smtClean="0">
                <a:solidFill>
                  <a:schemeClr val="bg1"/>
                </a:solidFill>
                <a:latin typeface="Comic Sans MS" pitchFamily="66" charset="0"/>
              </a:rPr>
              <a:t>” adı verilir.</a:t>
            </a:r>
            <a:endParaRPr lang="tr-TR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49388" y="0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Türleri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koktey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475" y="504654"/>
            <a:ext cx="9482994" cy="59108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3046" y="923365"/>
            <a:ext cx="11004177" cy="566287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tr-TR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Yemek Daveti </a:t>
            </a:r>
          </a:p>
          <a:p>
            <a:pPr>
              <a:lnSpc>
                <a:spcPct val="120000"/>
              </a:lnSpc>
              <a:buNone/>
            </a:pPr>
            <a:r>
              <a:rPr lang="tr-TR" sz="2800" b="1" dirty="0" smtClean="0">
                <a:solidFill>
                  <a:schemeClr val="bg1"/>
                </a:solidFill>
                <a:latin typeface="Comic Sans MS" pitchFamily="66" charset="0"/>
              </a:rPr>
              <a:t>Yemek Daveti Türleri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600" dirty="0" smtClean="0">
                <a:solidFill>
                  <a:schemeClr val="bg1"/>
                </a:solidFill>
                <a:latin typeface="Comic Sans MS" pitchFamily="66" charset="0"/>
              </a:rPr>
              <a:t> Gayrı resmi: Garsonsuz ve konukların da servise yardımcı olduğu yemekler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600" dirty="0" smtClean="0">
                <a:solidFill>
                  <a:schemeClr val="bg1"/>
                </a:solidFill>
                <a:latin typeface="Comic Sans MS" pitchFamily="66" charset="0"/>
              </a:rPr>
              <a:t> Yarı resmi: Servisin garsonlar tarafından yapıldığı yemekler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tr-TR" sz="2600" dirty="0" smtClean="0">
                <a:solidFill>
                  <a:schemeClr val="bg1"/>
                </a:solidFill>
                <a:latin typeface="Comic Sans MS" pitchFamily="66" charset="0"/>
              </a:rPr>
              <a:t> Resmi: Her açıdan protokol kurallarının uygulandığı yemekler </a:t>
            </a:r>
          </a:p>
          <a:p>
            <a:pPr>
              <a:lnSpc>
                <a:spcPct val="120000"/>
              </a:lnSpc>
              <a:buNone/>
            </a:pPr>
            <a:r>
              <a:rPr lang="tr-TR" sz="2800" b="1" u="sng" dirty="0" smtClean="0">
                <a:solidFill>
                  <a:schemeClr val="bg1"/>
                </a:solidFill>
                <a:latin typeface="Comic Sans MS" pitchFamily="66" charset="0"/>
              </a:rPr>
              <a:t>Gayrı Resmi Yemekler </a:t>
            </a:r>
          </a:p>
          <a:p>
            <a:pPr marL="179388" indent="0">
              <a:lnSpc>
                <a:spcPct val="120000"/>
              </a:lnSpc>
              <a:buNone/>
            </a:pPr>
            <a:r>
              <a:rPr lang="tr-TR" sz="2100" dirty="0" smtClean="0">
                <a:solidFill>
                  <a:schemeClr val="bg1"/>
                </a:solidFill>
                <a:latin typeface="Comic Sans MS" pitchFamily="66" charset="0"/>
              </a:rPr>
              <a:t>Davet yüz yüze görüşerek ya da telefonla yapılabilir. </a:t>
            </a:r>
          </a:p>
          <a:p>
            <a:pPr marL="179388" indent="0">
              <a:lnSpc>
                <a:spcPct val="120000"/>
              </a:lnSpc>
              <a:buNone/>
            </a:pPr>
            <a:r>
              <a:rPr lang="tr-TR" sz="2100" dirty="0" smtClean="0">
                <a:solidFill>
                  <a:schemeClr val="bg1"/>
                </a:solidFill>
                <a:latin typeface="Comic Sans MS" pitchFamily="66" charset="0"/>
              </a:rPr>
              <a:t> Giyim resmi değildir. Ancak yemekte bir konuk olacaksa koyu renk elbise tercih edilmelidir. 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949388" y="0"/>
            <a:ext cx="8610600" cy="1293028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Davet Türleri 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67670762 (1)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07344_TF67670762.potx" id="{21A8945E-5328-4DB4-8869-415ED9500F8F}" vid="{39834EC6-C899-4B00-969E-48988371A257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tf67670762 (1)</Template>
  <TotalTime>0</TotalTime>
  <Words>1838</Words>
  <Application>Microsoft Office PowerPoint</Application>
  <PresentationFormat>Özel</PresentationFormat>
  <Paragraphs>170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tf67670762 (1)</vt:lpstr>
      <vt:lpstr>DAVET VE ZİYARETLERDE  PROTOKOL KURALLARI</vt:lpstr>
      <vt:lpstr>Davet ve ziyaret</vt:lpstr>
      <vt:lpstr>Davet Türleri </vt:lpstr>
      <vt:lpstr>Davet Türleri </vt:lpstr>
      <vt:lpstr>Slayt 5</vt:lpstr>
      <vt:lpstr>Slayt 6</vt:lpstr>
      <vt:lpstr>Davet Türleri </vt:lpstr>
      <vt:lpstr>Slayt 8</vt:lpstr>
      <vt:lpstr>Davet Türleri </vt:lpstr>
      <vt:lpstr>Davet Türleri </vt:lpstr>
      <vt:lpstr>Davet Türleri </vt:lpstr>
      <vt:lpstr>Slayt 12</vt:lpstr>
      <vt:lpstr>Davet Türleri </vt:lpstr>
      <vt:lpstr>Masa Düzeni </vt:lpstr>
      <vt:lpstr>Slayt 15</vt:lpstr>
      <vt:lpstr>Resmi Davetlerde Konuşma </vt:lpstr>
      <vt:lpstr>Yemek Yeme Kuralları </vt:lpstr>
      <vt:lpstr>Yemek Yeme Kuralları </vt:lpstr>
      <vt:lpstr>Yemek Yeme Kuralları </vt:lpstr>
      <vt:lpstr>Yemek Yeme Kuralları </vt:lpstr>
      <vt:lpstr>BAYRAMLAŞMA</vt:lpstr>
      <vt:lpstr>HASTA VE BAŞSAĞLIĞI ZİYARETLERİ</vt:lpstr>
      <vt:lpstr>EV ZİYARETİ</vt:lpstr>
      <vt:lpstr>Çiçek Gönderme</vt:lpstr>
      <vt:lpstr>Hediye Verme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2020-04-28T18:12:52Z</dcterms:created>
  <dcterms:modified xsi:type="dcterms:W3CDTF">2020-04-28T22:44:38Z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