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490988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57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998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74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64665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14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841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570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156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2227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160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6759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529936"/>
            <a:ext cx="9601200" cy="1641764"/>
          </a:xfrm>
        </p:spPr>
        <p:txBody>
          <a:bodyPr>
            <a:normAutofit fontScale="90000"/>
          </a:bodyPr>
          <a:lstStyle/>
          <a:p>
            <a:r>
              <a:rPr lang="tr-TR" dirty="0"/>
              <a:t>TYPES OF INFECTION</a:t>
            </a:r>
            <a:br>
              <a:rPr lang="tr-TR" dirty="0"/>
            </a:b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smtClean="0"/>
              <a:t>Course of </a:t>
            </a:r>
            <a:r>
              <a:rPr lang="tr-TR" dirty="0" err="1" smtClean="0"/>
              <a:t>Infection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the</a:t>
            </a:r>
            <a:r>
              <a:rPr lang="tr-TR" dirty="0"/>
              <a:t> Body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Peracute</a:t>
            </a:r>
            <a:r>
              <a:rPr lang="tr-TR" b="1" dirty="0" smtClean="0"/>
              <a:t> </a:t>
            </a:r>
            <a:r>
              <a:rPr lang="tr-TR" b="1" dirty="0" err="1" smtClean="0"/>
              <a:t>infection</a:t>
            </a:r>
            <a:r>
              <a:rPr lang="tr-TR" b="1" dirty="0" smtClean="0"/>
              <a:t>: </a:t>
            </a:r>
            <a:r>
              <a:rPr lang="en-US" dirty="0"/>
              <a:t>Infections with a short duration of incubation and usually show little or no clinical symptoms are called </a:t>
            </a:r>
            <a:r>
              <a:rPr lang="en-US" dirty="0" err="1"/>
              <a:t>peracute</a:t>
            </a:r>
            <a:r>
              <a:rPr lang="en-US" dirty="0"/>
              <a:t> infections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E.g</a:t>
            </a:r>
            <a:r>
              <a:rPr lang="tr-TR" dirty="0" smtClean="0"/>
              <a:t>.: </a:t>
            </a:r>
            <a:r>
              <a:rPr lang="tr-TR" dirty="0" err="1" smtClean="0"/>
              <a:t>NewCastle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, </a:t>
            </a:r>
            <a:r>
              <a:rPr lang="tr-TR" dirty="0" err="1" smtClean="0"/>
              <a:t>Neonatal</a:t>
            </a:r>
            <a:r>
              <a:rPr lang="tr-TR" dirty="0" smtClean="0"/>
              <a:t> </a:t>
            </a:r>
            <a:r>
              <a:rPr lang="tr-TR" dirty="0" err="1" smtClean="0"/>
              <a:t>Septicemia</a:t>
            </a:r>
            <a:endParaRPr lang="tr-TR" dirty="0" smtClean="0"/>
          </a:p>
          <a:p>
            <a:pPr lvl="1"/>
            <a:r>
              <a:rPr lang="tr-TR" i="0" dirty="0" err="1" smtClean="0"/>
              <a:t>P</a:t>
            </a:r>
            <a:r>
              <a:rPr lang="en-US" i="0" dirty="0" err="1" smtClean="0"/>
              <a:t>eracute</a:t>
            </a:r>
            <a:r>
              <a:rPr lang="en-US" i="0" dirty="0" smtClean="0"/>
              <a:t> </a:t>
            </a:r>
            <a:r>
              <a:rPr lang="en-US" i="0" dirty="0"/>
              <a:t>infections are formed by highly </a:t>
            </a:r>
            <a:r>
              <a:rPr lang="tr-TR" i="0" dirty="0" err="1" smtClean="0"/>
              <a:t>virulent</a:t>
            </a:r>
            <a:r>
              <a:rPr lang="en-US" i="0" dirty="0" smtClean="0"/>
              <a:t> </a:t>
            </a:r>
            <a:r>
              <a:rPr lang="en-US" i="0" dirty="0"/>
              <a:t>and invasive microorganisms in highly sensitive hosts</a:t>
            </a:r>
            <a:r>
              <a:rPr lang="en-US" i="0" dirty="0" smtClean="0"/>
              <a:t>.</a:t>
            </a:r>
            <a:endParaRPr lang="tr-TR" i="0" dirty="0" smtClean="0"/>
          </a:p>
          <a:p>
            <a:pPr lvl="1"/>
            <a:r>
              <a:rPr lang="en-US" i="0" dirty="0"/>
              <a:t>Since the duration of </a:t>
            </a:r>
            <a:r>
              <a:rPr lang="en-US" i="0" dirty="0" err="1" smtClean="0"/>
              <a:t>pera</a:t>
            </a:r>
            <a:r>
              <a:rPr lang="tr-TR" i="0" dirty="0" err="1" smtClean="0"/>
              <a:t>cute</a:t>
            </a:r>
            <a:r>
              <a:rPr lang="en-US" i="0" dirty="0" smtClean="0"/>
              <a:t> </a:t>
            </a:r>
            <a:r>
              <a:rPr lang="en-US" i="0" dirty="0"/>
              <a:t>infections is very short in the host and spreading to the environment, an intensive population of animals is required to spread such infections</a:t>
            </a:r>
            <a:r>
              <a:rPr lang="en-US" i="0" dirty="0" smtClean="0"/>
              <a:t>.</a:t>
            </a:r>
            <a:endParaRPr lang="tr-TR" i="0" dirty="0" smtClean="0"/>
          </a:p>
          <a:p>
            <a:r>
              <a:rPr lang="tr-TR" b="1" dirty="0" err="1" smtClean="0"/>
              <a:t>Acute</a:t>
            </a:r>
            <a:r>
              <a:rPr lang="tr-TR" b="1" dirty="0" smtClean="0"/>
              <a:t> </a:t>
            </a:r>
            <a:r>
              <a:rPr lang="tr-TR" b="1" dirty="0" err="1" smtClean="0"/>
              <a:t>infection</a:t>
            </a:r>
            <a:r>
              <a:rPr lang="tr-TR" b="1" dirty="0" smtClean="0"/>
              <a:t>: </a:t>
            </a:r>
            <a:r>
              <a:rPr lang="en-US" dirty="0"/>
              <a:t>Infections with a short duration of incubation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clinical </a:t>
            </a:r>
            <a:r>
              <a:rPr lang="en-US" dirty="0"/>
              <a:t>symptoms </a:t>
            </a:r>
            <a:r>
              <a:rPr lang="tr-TR" dirty="0" smtClean="0"/>
              <a:t>in </a:t>
            </a:r>
            <a:r>
              <a:rPr lang="en-US" dirty="0" smtClean="0"/>
              <a:t>short </a:t>
            </a:r>
            <a:r>
              <a:rPr lang="en-US" dirty="0"/>
              <a:t>duration </a:t>
            </a:r>
            <a:r>
              <a:rPr lang="en-US" dirty="0" smtClean="0"/>
              <a:t>are </a:t>
            </a:r>
            <a:r>
              <a:rPr lang="en-US" dirty="0"/>
              <a:t>called acute infection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tr-TR" dirty="0" err="1" smtClean="0"/>
              <a:t>E.g</a:t>
            </a:r>
            <a:r>
              <a:rPr lang="tr-TR" dirty="0" smtClean="0"/>
              <a:t>.: </a:t>
            </a:r>
            <a:r>
              <a:rPr lang="tr-TR" dirty="0" err="1" smtClean="0"/>
              <a:t>Chichem</a:t>
            </a:r>
            <a:r>
              <a:rPr lang="tr-TR" dirty="0" smtClean="0"/>
              <a:t> </a:t>
            </a:r>
            <a:r>
              <a:rPr lang="tr-TR" dirty="0" err="1" smtClean="0"/>
              <a:t>typhus</a:t>
            </a:r>
            <a:r>
              <a:rPr lang="tr-TR" dirty="0" smtClean="0"/>
              <a:t>, </a:t>
            </a:r>
            <a:r>
              <a:rPr lang="tr-TR" dirty="0" err="1" smtClean="0"/>
              <a:t>Anthrax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338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571500"/>
            <a:ext cx="9601200" cy="1600200"/>
          </a:xfrm>
        </p:spPr>
        <p:txBody>
          <a:bodyPr>
            <a:normAutofit fontScale="90000"/>
          </a:bodyPr>
          <a:lstStyle/>
          <a:p>
            <a:r>
              <a:rPr lang="tr-TR" dirty="0"/>
              <a:t>TYPES OF INFECTION</a:t>
            </a:r>
            <a:br>
              <a:rPr lang="tr-TR" dirty="0"/>
            </a:b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Course of </a:t>
            </a:r>
            <a:r>
              <a:rPr lang="tr-TR" dirty="0" err="1"/>
              <a:t>Infection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Body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C</a:t>
            </a:r>
            <a:r>
              <a:rPr lang="en-US" b="1" dirty="0" err="1" smtClean="0"/>
              <a:t>hronic</a:t>
            </a:r>
            <a:r>
              <a:rPr lang="en-US" b="1" dirty="0" smtClean="0"/>
              <a:t> infection</a:t>
            </a:r>
            <a:r>
              <a:rPr lang="tr-TR" dirty="0" smtClean="0"/>
              <a:t>:</a:t>
            </a:r>
            <a:r>
              <a:rPr lang="en-US" dirty="0" smtClean="0"/>
              <a:t> Infections </a:t>
            </a:r>
            <a:r>
              <a:rPr lang="en-US" dirty="0"/>
              <a:t>with long duration of </a:t>
            </a:r>
            <a:r>
              <a:rPr lang="tr-TR" dirty="0" err="1" smtClean="0"/>
              <a:t>incubation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infection are called chronic infection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E..g</a:t>
            </a:r>
            <a:r>
              <a:rPr lang="tr-TR" dirty="0" smtClean="0"/>
              <a:t>: </a:t>
            </a:r>
            <a:r>
              <a:rPr lang="tr-TR" dirty="0" err="1" smtClean="0"/>
              <a:t>Paratuberculosis</a:t>
            </a:r>
            <a:r>
              <a:rPr lang="tr-TR" dirty="0" smtClean="0"/>
              <a:t>, </a:t>
            </a:r>
            <a:r>
              <a:rPr lang="tr-TR" dirty="0" err="1" smtClean="0"/>
              <a:t>leukosis</a:t>
            </a:r>
            <a:r>
              <a:rPr lang="tr-TR" dirty="0" smtClean="0"/>
              <a:t>, </a:t>
            </a:r>
            <a:r>
              <a:rPr lang="tr-TR" dirty="0" err="1" smtClean="0"/>
              <a:t>brucellosis</a:t>
            </a:r>
            <a:endParaRPr lang="tr-TR" dirty="0" smtClean="0"/>
          </a:p>
          <a:p>
            <a:pPr lvl="1"/>
            <a:r>
              <a:rPr lang="tr-TR" i="0" dirty="0" smtClean="0"/>
              <a:t>C</a:t>
            </a:r>
            <a:r>
              <a:rPr lang="en-US" i="0" dirty="0" err="1" smtClean="0"/>
              <a:t>hronic</a:t>
            </a:r>
            <a:r>
              <a:rPr lang="en-US" i="0" dirty="0" smtClean="0"/>
              <a:t> </a:t>
            </a:r>
            <a:r>
              <a:rPr lang="en-US" i="0" dirty="0"/>
              <a:t>infections can last many </a:t>
            </a:r>
            <a:r>
              <a:rPr lang="tr-TR" i="0" dirty="0" err="1" smtClean="0"/>
              <a:t>days</a:t>
            </a:r>
            <a:r>
              <a:rPr lang="tr-TR" i="0" dirty="0" smtClean="0"/>
              <a:t>, </a:t>
            </a:r>
            <a:r>
              <a:rPr lang="tr-TR" i="0" dirty="0" err="1" smtClean="0"/>
              <a:t>weeks</a:t>
            </a:r>
            <a:r>
              <a:rPr lang="en-US" i="0" dirty="0" smtClean="0"/>
              <a:t> </a:t>
            </a:r>
            <a:r>
              <a:rPr lang="en-US" i="0" dirty="0"/>
              <a:t>or even </a:t>
            </a:r>
            <a:r>
              <a:rPr lang="tr-TR" i="0" dirty="0" err="1" smtClean="0"/>
              <a:t>years</a:t>
            </a:r>
            <a:r>
              <a:rPr lang="en-US" i="0" dirty="0" smtClean="0"/>
              <a:t>.</a:t>
            </a:r>
            <a:endParaRPr lang="tr-TR" i="0" dirty="0" smtClean="0"/>
          </a:p>
          <a:p>
            <a:pPr lvl="1"/>
            <a:r>
              <a:rPr lang="en-US" i="0" dirty="0"/>
              <a:t>In </a:t>
            </a:r>
            <a:r>
              <a:rPr lang="tr-TR" i="0" dirty="0" err="1" smtClean="0"/>
              <a:t>this</a:t>
            </a:r>
            <a:r>
              <a:rPr lang="tr-TR" i="0" dirty="0" smtClean="0"/>
              <a:t> </a:t>
            </a:r>
            <a:r>
              <a:rPr lang="tr-TR" i="0" dirty="0" err="1" smtClean="0"/>
              <a:t>type</a:t>
            </a:r>
            <a:r>
              <a:rPr lang="tr-TR" i="0" dirty="0" smtClean="0"/>
              <a:t> of i</a:t>
            </a:r>
            <a:r>
              <a:rPr lang="en-US" i="0" dirty="0" err="1" smtClean="0"/>
              <a:t>nfections</a:t>
            </a:r>
            <a:r>
              <a:rPr lang="en-US" i="0" dirty="0"/>
              <a:t>, the factor that determines the nature of the infection is not the host but the agent itself.</a:t>
            </a: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1242711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DISEASE IN POPULATION</a:t>
            </a:r>
            <a:br>
              <a:rPr lang="tr-TR" dirty="0" smtClean="0"/>
            </a:br>
            <a:r>
              <a:rPr lang="en-US" dirty="0"/>
              <a:t>The structure of animal populations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organization of </a:t>
            </a:r>
            <a:r>
              <a:rPr lang="en-US" dirty="0" smtClean="0"/>
              <a:t>animal</a:t>
            </a:r>
            <a:r>
              <a:rPr lang="tr-TR" dirty="0" smtClean="0"/>
              <a:t> </a:t>
            </a:r>
            <a:r>
              <a:rPr lang="en-US" dirty="0" smtClean="0"/>
              <a:t>populations </a:t>
            </a:r>
            <a:r>
              <a:rPr lang="en-US" dirty="0"/>
              <a:t>can usually be described as </a:t>
            </a:r>
            <a:r>
              <a:rPr lang="en-US" dirty="0" smtClean="0"/>
              <a:t>either</a:t>
            </a:r>
            <a:r>
              <a:rPr lang="tr-TR" dirty="0" smtClean="0"/>
              <a:t> </a:t>
            </a:r>
            <a:r>
              <a:rPr lang="tr-TR" b="1" dirty="0" smtClean="0"/>
              <a:t>c</a:t>
            </a:r>
            <a:r>
              <a:rPr lang="en-US" b="1" dirty="0" err="1" smtClean="0"/>
              <a:t>ontiguous</a:t>
            </a:r>
            <a:r>
              <a:rPr lang="tr-TR" b="1" dirty="0" smtClean="0"/>
              <a:t> </a:t>
            </a:r>
            <a:r>
              <a:rPr lang="en-US" dirty="0" smtClean="0"/>
              <a:t>or </a:t>
            </a:r>
            <a:r>
              <a:rPr lang="en-US" b="1" dirty="0"/>
              <a:t>separated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b="1" dirty="0" err="1"/>
              <a:t>Contiguous</a:t>
            </a:r>
            <a:r>
              <a:rPr lang="tr-TR" b="1" dirty="0"/>
              <a:t> </a:t>
            </a:r>
            <a:r>
              <a:rPr lang="tr-TR" b="1" dirty="0" err="1" smtClean="0"/>
              <a:t>populations</a:t>
            </a:r>
            <a:r>
              <a:rPr lang="tr-TR" b="1" dirty="0" smtClean="0"/>
              <a:t>: </a:t>
            </a:r>
            <a:r>
              <a:rPr lang="en-US" dirty="0"/>
              <a:t>A contiguous population is one in which there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much</a:t>
            </a:r>
            <a:r>
              <a:rPr lang="tr-TR" dirty="0" smtClean="0"/>
              <a:t> </a:t>
            </a:r>
            <a:r>
              <a:rPr lang="en-US" dirty="0" smtClean="0"/>
              <a:t>contact </a:t>
            </a:r>
            <a:r>
              <a:rPr lang="en-US" dirty="0"/>
              <a:t>between individuals in the population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members </a:t>
            </a:r>
            <a:r>
              <a:rPr lang="en-US" dirty="0"/>
              <a:t>of other populations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</a:p>
          <a:p>
            <a:pPr lvl="1"/>
            <a:r>
              <a:rPr lang="tr-TR" i="0" dirty="0" smtClean="0"/>
              <a:t>T</a:t>
            </a:r>
            <a:r>
              <a:rPr lang="en-US" i="0" dirty="0" err="1" smtClean="0"/>
              <a:t>herefore</a:t>
            </a:r>
            <a:r>
              <a:rPr lang="en-US" i="0" dirty="0" smtClean="0"/>
              <a:t> </a:t>
            </a:r>
            <a:r>
              <a:rPr lang="en-US" i="0" dirty="0"/>
              <a:t>predispose to transfer and </a:t>
            </a:r>
            <a:r>
              <a:rPr lang="en-US" i="0" dirty="0" smtClean="0"/>
              <a:t>persistence</a:t>
            </a:r>
            <a:r>
              <a:rPr lang="tr-TR" i="0" dirty="0" smtClean="0"/>
              <a:t> </a:t>
            </a:r>
            <a:r>
              <a:rPr lang="en-US" i="0" dirty="0" smtClean="0"/>
              <a:t>of </a:t>
            </a:r>
            <a:r>
              <a:rPr lang="en-US" i="0" dirty="0"/>
              <a:t>infectious diseases over large areas because of </a:t>
            </a:r>
            <a:r>
              <a:rPr lang="en-US" i="0" dirty="0" smtClean="0"/>
              <a:t>the</a:t>
            </a:r>
            <a:r>
              <a:rPr lang="tr-TR" i="0" dirty="0" smtClean="0"/>
              <a:t> </a:t>
            </a:r>
            <a:r>
              <a:rPr lang="en-US" i="0" dirty="0" smtClean="0"/>
              <a:t>inherent </a:t>
            </a:r>
            <a:r>
              <a:rPr lang="en-US" i="0" dirty="0"/>
              <a:t>mixing and movement of animals</a:t>
            </a:r>
            <a:r>
              <a:rPr lang="en-US" i="0" dirty="0" smtClean="0"/>
              <a:t>.</a:t>
            </a:r>
            <a:endParaRPr lang="tr-TR" i="0" dirty="0" smtClean="0"/>
          </a:p>
          <a:p>
            <a:pPr lvl="1"/>
            <a:r>
              <a:rPr lang="en-US" i="0" dirty="0"/>
              <a:t>Most human populations are contiguous </a:t>
            </a:r>
            <a:r>
              <a:rPr lang="en-US" i="0" dirty="0" smtClean="0"/>
              <a:t>because</a:t>
            </a:r>
            <a:r>
              <a:rPr lang="tr-TR" i="0" dirty="0" smtClean="0"/>
              <a:t> </a:t>
            </a:r>
            <a:r>
              <a:rPr lang="en-US" i="0" dirty="0" smtClean="0"/>
              <a:t>there </a:t>
            </a:r>
            <a:r>
              <a:rPr lang="en-US" i="0" dirty="0"/>
              <a:t>is mixing of individuals by </a:t>
            </a:r>
            <a:r>
              <a:rPr lang="en-US" i="0" dirty="0" smtClean="0"/>
              <a:t>travel</a:t>
            </a:r>
            <a:r>
              <a:rPr lang="tr-TR" dirty="0" smtClean="0"/>
              <a:t>. </a:t>
            </a:r>
            <a:r>
              <a:rPr lang="en-US" i="0" dirty="0" smtClean="0"/>
              <a:t>Populations</a:t>
            </a:r>
            <a:r>
              <a:rPr lang="tr-TR" i="0" dirty="0" smtClean="0"/>
              <a:t> </a:t>
            </a:r>
            <a:r>
              <a:rPr lang="en-US" i="0" dirty="0" smtClean="0"/>
              <a:t>of </a:t>
            </a:r>
            <a:r>
              <a:rPr lang="en-US" i="0" dirty="0"/>
              <a:t>small domestic animals also are usually </a:t>
            </a:r>
            <a:r>
              <a:rPr lang="en-US" i="0" dirty="0" smtClean="0"/>
              <a:t>contiguous</a:t>
            </a:r>
            <a:r>
              <a:rPr lang="tr-TR" i="0" dirty="0" smtClean="0"/>
              <a:t>.</a:t>
            </a:r>
          </a:p>
          <a:p>
            <a:r>
              <a:rPr lang="en-US" b="1" dirty="0"/>
              <a:t>Assessing the size of contiguous </a:t>
            </a:r>
            <a:r>
              <a:rPr lang="en-US" b="1" dirty="0" smtClean="0"/>
              <a:t>populations</a:t>
            </a:r>
            <a:r>
              <a:rPr lang="tr-TR" dirty="0" smtClean="0"/>
              <a:t>: </a:t>
            </a:r>
            <a:r>
              <a:rPr lang="en-US" dirty="0"/>
              <a:t>It is often difficult to assess the size of contiguous </a:t>
            </a:r>
            <a:r>
              <a:rPr lang="en-US" dirty="0" smtClean="0"/>
              <a:t>animal</a:t>
            </a:r>
            <a:r>
              <a:rPr lang="tr-TR" dirty="0" smtClean="0"/>
              <a:t> </a:t>
            </a:r>
            <a:r>
              <a:rPr lang="en-US" dirty="0" smtClean="0"/>
              <a:t>Populations</a:t>
            </a:r>
            <a:r>
              <a:rPr lang="tr-TR" dirty="0" smtClean="0"/>
              <a:t>. </a:t>
            </a:r>
            <a:r>
              <a:rPr lang="en-US" dirty="0"/>
              <a:t>Only limited routine </a:t>
            </a:r>
            <a:r>
              <a:rPr lang="en-US" dirty="0" smtClean="0"/>
              <a:t>demographic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about small domestic animals are </a:t>
            </a:r>
            <a:r>
              <a:rPr lang="en-US" dirty="0" smtClean="0"/>
              <a:t>available</a:t>
            </a:r>
            <a:r>
              <a:rPr lang="tr-TR" dirty="0" smtClean="0"/>
              <a:t>.</a:t>
            </a:r>
            <a:endParaRPr lang="tr-TR" i="0" dirty="0" smtClean="0"/>
          </a:p>
        </p:txBody>
      </p:sp>
    </p:spTree>
    <p:extLst>
      <p:ext uri="{BB962C8B-B14F-4D97-AF65-F5344CB8AC3E}">
        <p14:creationId xmlns:p14="http://schemas.microsoft.com/office/powerpoint/2010/main" val="470265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DISEASE IN POPULATION</a:t>
            </a:r>
            <a:br>
              <a:rPr lang="tr-TR" dirty="0"/>
            </a:br>
            <a:r>
              <a:rPr lang="en-US" dirty="0"/>
              <a:t>The structure of animal populations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/>
              <a:t>Separated</a:t>
            </a:r>
            <a:r>
              <a:rPr lang="tr-TR" b="1" dirty="0"/>
              <a:t> </a:t>
            </a:r>
            <a:r>
              <a:rPr lang="tr-TR" b="1" dirty="0" err="1" smtClean="0"/>
              <a:t>populations</a:t>
            </a:r>
            <a:r>
              <a:rPr lang="tr-TR" dirty="0" smtClean="0"/>
              <a:t>: </a:t>
            </a:r>
            <a:r>
              <a:rPr lang="en-US" dirty="0"/>
              <a:t>occur as discrete units such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herds </a:t>
            </a:r>
            <a:r>
              <a:rPr lang="en-US" dirty="0"/>
              <a:t>and flocks. </a:t>
            </a:r>
            <a:endParaRPr lang="tr-TR" dirty="0" smtClean="0"/>
          </a:p>
          <a:p>
            <a:pPr lvl="1"/>
            <a:r>
              <a:rPr lang="en-US" i="0" dirty="0" smtClean="0"/>
              <a:t>They </a:t>
            </a:r>
            <a:r>
              <a:rPr lang="en-US" i="0" dirty="0"/>
              <a:t>are particularly common </a:t>
            </a:r>
            <a:r>
              <a:rPr lang="en-US" i="0" dirty="0" smtClean="0"/>
              <a:t>in</a:t>
            </a:r>
            <a:r>
              <a:rPr lang="tr-TR" i="0" dirty="0" smtClean="0"/>
              <a:t> </a:t>
            </a:r>
            <a:r>
              <a:rPr lang="en-US" i="0" dirty="0" smtClean="0"/>
              <a:t>countries </a:t>
            </a:r>
            <a:r>
              <a:rPr lang="en-US" i="0" dirty="0"/>
              <a:t>that practice intensive animal production</a:t>
            </a:r>
            <a:r>
              <a:rPr lang="en-US" i="0" dirty="0" smtClean="0"/>
              <a:t>,</a:t>
            </a:r>
            <a:r>
              <a:rPr lang="tr-TR" i="0" dirty="0" smtClean="0"/>
              <a:t> </a:t>
            </a:r>
            <a:r>
              <a:rPr lang="en-US" i="0" dirty="0" smtClean="0"/>
              <a:t>with </a:t>
            </a:r>
            <a:r>
              <a:rPr lang="en-US" i="0" dirty="0"/>
              <a:t>many animals on one </a:t>
            </a:r>
            <a:r>
              <a:rPr lang="en-US" i="0" dirty="0" smtClean="0"/>
              <a:t>farm</a:t>
            </a:r>
            <a:r>
              <a:rPr lang="tr-TR" i="0" dirty="0" smtClean="0"/>
              <a:t>. </a:t>
            </a:r>
          </a:p>
          <a:p>
            <a:pPr lvl="1"/>
            <a:r>
              <a:rPr lang="en-US" i="0" dirty="0" smtClean="0"/>
              <a:t>Nevertheless,</a:t>
            </a:r>
            <a:r>
              <a:rPr lang="tr-TR" i="0" dirty="0" smtClean="0"/>
              <a:t> </a:t>
            </a:r>
            <a:r>
              <a:rPr lang="en-US" i="0" dirty="0" smtClean="0"/>
              <a:t>contact </a:t>
            </a:r>
            <a:r>
              <a:rPr lang="en-US" b="1" i="0" dirty="0"/>
              <a:t>may still </a:t>
            </a:r>
            <a:r>
              <a:rPr lang="en-US" i="0" dirty="0"/>
              <a:t>occur between separated populations</a:t>
            </a:r>
            <a:r>
              <a:rPr lang="en-US" i="0" dirty="0" smtClean="0"/>
              <a:t>,</a:t>
            </a:r>
            <a:r>
              <a:rPr lang="tr-TR" i="0" dirty="0" smtClean="0"/>
              <a:t> </a:t>
            </a:r>
            <a:r>
              <a:rPr lang="en-US" i="0" dirty="0" smtClean="0"/>
              <a:t>both </a:t>
            </a:r>
            <a:r>
              <a:rPr lang="en-US" i="0" dirty="0"/>
              <a:t>directly </a:t>
            </a:r>
            <a:r>
              <a:rPr lang="en-US" i="0" dirty="0" smtClean="0"/>
              <a:t>and indirectly</a:t>
            </a:r>
            <a:r>
              <a:rPr lang="tr-TR" i="0" dirty="0" smtClean="0"/>
              <a:t>.</a:t>
            </a:r>
          </a:p>
          <a:p>
            <a:pPr lvl="1"/>
            <a:r>
              <a:rPr lang="en-US" i="0" dirty="0"/>
              <a:t>A separated population can be </a:t>
            </a:r>
            <a:r>
              <a:rPr lang="en-US" b="1" i="0" dirty="0"/>
              <a:t>closed</a:t>
            </a:r>
            <a:r>
              <a:rPr lang="en-US" i="0" dirty="0"/>
              <a:t>, with </a:t>
            </a:r>
            <a:r>
              <a:rPr lang="en-US" i="0" dirty="0" smtClean="0"/>
              <a:t>no</a:t>
            </a:r>
            <a:r>
              <a:rPr lang="tr-TR" i="0" dirty="0" smtClean="0"/>
              <a:t> </a:t>
            </a:r>
            <a:r>
              <a:rPr lang="en-US" i="0" dirty="0" smtClean="0"/>
              <a:t>movement </a:t>
            </a:r>
            <a:r>
              <a:rPr lang="en-US" i="0" dirty="0"/>
              <a:t>of animals into or out of the </a:t>
            </a:r>
            <a:r>
              <a:rPr lang="en-US" i="0" dirty="0" smtClean="0"/>
              <a:t>unit</a:t>
            </a:r>
            <a:r>
              <a:rPr lang="tr-TR" i="0" dirty="0" smtClean="0"/>
              <a:t>.</a:t>
            </a:r>
            <a:endParaRPr lang="tr-TR" i="0" dirty="0"/>
          </a:p>
          <a:p>
            <a:pPr lvl="1"/>
            <a:r>
              <a:rPr lang="en-US" i="0" dirty="0" smtClean="0"/>
              <a:t>A </a:t>
            </a:r>
            <a:r>
              <a:rPr lang="en-US" i="0" dirty="0"/>
              <a:t>separated population also can be </a:t>
            </a:r>
            <a:r>
              <a:rPr lang="en-US" b="1" i="0" dirty="0"/>
              <a:t>open</a:t>
            </a:r>
            <a:r>
              <a:rPr lang="en-US" i="0" dirty="0"/>
              <a:t>, with </a:t>
            </a:r>
            <a:r>
              <a:rPr lang="en-US" i="0" dirty="0" smtClean="0"/>
              <a:t>limited</a:t>
            </a:r>
            <a:r>
              <a:rPr lang="tr-TR" i="0" dirty="0" smtClean="0"/>
              <a:t> </a:t>
            </a:r>
            <a:r>
              <a:rPr lang="en-US" i="0" dirty="0" smtClean="0"/>
              <a:t>movement </a:t>
            </a:r>
            <a:r>
              <a:rPr lang="en-US" i="0" dirty="0"/>
              <a:t>of individuals in and out</a:t>
            </a:r>
            <a:r>
              <a:rPr lang="en-US" i="0" dirty="0" smtClean="0"/>
              <a:t>.</a:t>
            </a:r>
            <a:endParaRPr lang="tr-TR" i="0" dirty="0" smtClean="0"/>
          </a:p>
          <a:p>
            <a:pPr lvl="1"/>
            <a:r>
              <a:rPr lang="en-US" i="0" dirty="0"/>
              <a:t>Separated populations, especially of the </a:t>
            </a:r>
            <a:r>
              <a:rPr lang="en-US" i="0" dirty="0" smtClean="0"/>
              <a:t>closed</a:t>
            </a:r>
            <a:r>
              <a:rPr lang="tr-TR" i="0" dirty="0" smtClean="0"/>
              <a:t> </a:t>
            </a:r>
            <a:r>
              <a:rPr lang="en-US" i="0" dirty="0" smtClean="0"/>
              <a:t>type</a:t>
            </a:r>
            <a:r>
              <a:rPr lang="en-US" i="0" dirty="0"/>
              <a:t>, are less likely to be infected with agents </a:t>
            </a:r>
            <a:r>
              <a:rPr lang="en-US" i="0" dirty="0" smtClean="0"/>
              <a:t>from</a:t>
            </a:r>
            <a:r>
              <a:rPr lang="tr-TR" i="0" dirty="0" smtClean="0"/>
              <a:t> </a:t>
            </a:r>
            <a:r>
              <a:rPr lang="en-US" i="0" dirty="0" smtClean="0"/>
              <a:t>other </a:t>
            </a:r>
            <a:r>
              <a:rPr lang="en-US" i="0" dirty="0"/>
              <a:t>areas than contiguous </a:t>
            </a:r>
            <a:r>
              <a:rPr lang="en-US" i="0" dirty="0" smtClean="0"/>
              <a:t>populations</a:t>
            </a:r>
            <a:r>
              <a:rPr lang="tr-TR" i="0" dirty="0" smtClean="0"/>
              <a:t>.</a:t>
            </a: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152314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DISEASE IN POPULATION</a:t>
            </a:r>
            <a:br>
              <a:rPr lang="tr-TR" dirty="0"/>
            </a:br>
            <a:r>
              <a:rPr lang="en-US" dirty="0"/>
              <a:t>The structure of animal populations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Assessing the size of separated </a:t>
            </a:r>
            <a:r>
              <a:rPr lang="en-US" b="1" dirty="0" smtClean="0"/>
              <a:t>populations</a:t>
            </a:r>
            <a:r>
              <a:rPr lang="tr-TR" dirty="0" smtClean="0"/>
              <a:t>: </a:t>
            </a:r>
            <a:r>
              <a:rPr lang="en-US" dirty="0"/>
              <a:t>It is often easier to obtain information on the size of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separated </a:t>
            </a:r>
            <a:r>
              <a:rPr lang="en-US" dirty="0"/>
              <a:t>than a contiguous population. </a:t>
            </a:r>
            <a:endParaRPr lang="tr-TR" dirty="0" smtClean="0"/>
          </a:p>
          <a:p>
            <a:r>
              <a:rPr lang="en-US" dirty="0" smtClean="0"/>
              <a:t>The large</a:t>
            </a:r>
            <a:r>
              <a:rPr lang="tr-TR" dirty="0" smtClean="0"/>
              <a:t> </a:t>
            </a:r>
            <a:r>
              <a:rPr lang="en-US" dirty="0" smtClean="0"/>
              <a:t>numbers </a:t>
            </a:r>
            <a:r>
              <a:rPr lang="en-US" dirty="0"/>
              <a:t>of animals kept under conditions of </a:t>
            </a:r>
            <a:r>
              <a:rPr lang="en-US" dirty="0" smtClean="0"/>
              <a:t>intensive</a:t>
            </a:r>
            <a:r>
              <a:rPr lang="tr-TR" dirty="0" smtClean="0"/>
              <a:t> </a:t>
            </a:r>
            <a:r>
              <a:rPr lang="en-US" dirty="0" smtClean="0"/>
              <a:t>husbandry </a:t>
            </a:r>
            <a:r>
              <a:rPr lang="en-US" dirty="0"/>
              <a:t>in a single separated unit usually have </a:t>
            </a:r>
            <a:r>
              <a:rPr lang="en-US" dirty="0" smtClean="0"/>
              <a:t>only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 err="1" smtClean="0"/>
              <a:t>owne</a:t>
            </a:r>
            <a:r>
              <a:rPr lang="tr-TR" dirty="0" smtClean="0"/>
              <a:t>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lvl="0" indent="0">
              <a:buNone/>
            </a:pPr>
            <a:r>
              <a:rPr lang="tr-TR" sz="1050" i="1" dirty="0">
                <a:solidFill>
                  <a:srgbClr val="44546A"/>
                </a:solidFill>
              </a:rPr>
              <a:t>Reference: </a:t>
            </a:r>
            <a:r>
              <a:rPr lang="tr-TR" sz="1050" i="1" dirty="0" err="1">
                <a:solidFill>
                  <a:srgbClr val="44546A"/>
                </a:solidFill>
              </a:rPr>
              <a:t>Veterinary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Epidemiology</a:t>
            </a:r>
            <a:r>
              <a:rPr lang="tr-TR" sz="1050" i="1" dirty="0">
                <a:solidFill>
                  <a:srgbClr val="44546A"/>
                </a:solidFill>
              </a:rPr>
              <a:t>, 4ed. Michael </a:t>
            </a:r>
            <a:r>
              <a:rPr lang="tr-TR" sz="1050" i="1" dirty="0" err="1">
                <a:solidFill>
                  <a:srgbClr val="44546A"/>
                </a:solidFill>
              </a:rPr>
              <a:t>Thrusfield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with</a:t>
            </a:r>
            <a:r>
              <a:rPr lang="tr-TR" sz="1050" i="1" dirty="0">
                <a:solidFill>
                  <a:srgbClr val="44546A"/>
                </a:solidFill>
              </a:rPr>
              <a:t> Robert </a:t>
            </a:r>
            <a:r>
              <a:rPr lang="tr-TR" sz="1050" i="1" dirty="0" err="1">
                <a:solidFill>
                  <a:srgbClr val="44546A"/>
                </a:solidFill>
              </a:rPr>
              <a:t>Christley</a:t>
            </a:r>
            <a:r>
              <a:rPr lang="tr-TR" sz="1050" i="1" dirty="0">
                <a:solidFill>
                  <a:srgbClr val="44546A"/>
                </a:solidFill>
              </a:rPr>
              <a:t>, Brown H, </a:t>
            </a:r>
            <a:r>
              <a:rPr lang="tr-TR" sz="1050" i="1" dirty="0" err="1">
                <a:solidFill>
                  <a:srgbClr val="44546A"/>
                </a:solidFill>
              </a:rPr>
              <a:t>Diggle</a:t>
            </a:r>
            <a:r>
              <a:rPr lang="tr-TR" sz="1050" i="1" dirty="0">
                <a:solidFill>
                  <a:srgbClr val="44546A"/>
                </a:solidFill>
              </a:rPr>
              <a:t> PJ, French N, </a:t>
            </a:r>
            <a:r>
              <a:rPr lang="tr-TR" sz="1050" i="1" dirty="0" err="1">
                <a:solidFill>
                  <a:srgbClr val="44546A"/>
                </a:solidFill>
              </a:rPr>
              <a:t>Howe</a:t>
            </a:r>
            <a:r>
              <a:rPr lang="tr-TR" sz="1050" i="1" dirty="0">
                <a:solidFill>
                  <a:srgbClr val="44546A"/>
                </a:solidFill>
              </a:rPr>
              <a:t> K, </a:t>
            </a:r>
            <a:r>
              <a:rPr lang="tr-TR" sz="1050" i="1" dirty="0" err="1">
                <a:solidFill>
                  <a:srgbClr val="44546A"/>
                </a:solidFill>
              </a:rPr>
              <a:t>Kelly</a:t>
            </a:r>
            <a:r>
              <a:rPr lang="tr-TR" sz="1050" i="1" dirty="0">
                <a:solidFill>
                  <a:srgbClr val="44546A"/>
                </a:solidFill>
              </a:rPr>
              <a:t> L, </a:t>
            </a:r>
            <a:r>
              <a:rPr lang="tr-TR" sz="1050" i="1" dirty="0" err="1">
                <a:solidFill>
                  <a:srgbClr val="44546A"/>
                </a:solidFill>
              </a:rPr>
              <a:t>O’Connor</a:t>
            </a:r>
            <a:r>
              <a:rPr lang="tr-TR" sz="1050" i="1" dirty="0">
                <a:solidFill>
                  <a:srgbClr val="44546A"/>
                </a:solidFill>
              </a:rPr>
              <a:t> A, </a:t>
            </a:r>
            <a:r>
              <a:rPr lang="tr-TR" sz="1050" i="1" dirty="0" err="1">
                <a:solidFill>
                  <a:srgbClr val="44546A"/>
                </a:solidFill>
              </a:rPr>
              <a:t>Sargeant</a:t>
            </a:r>
            <a:r>
              <a:rPr lang="tr-TR" sz="1050" i="1" dirty="0">
                <a:solidFill>
                  <a:srgbClr val="44546A"/>
                </a:solidFill>
              </a:rPr>
              <a:t> J, </a:t>
            </a:r>
            <a:r>
              <a:rPr lang="tr-TR" sz="1050" i="1" dirty="0" err="1">
                <a:solidFill>
                  <a:srgbClr val="44546A"/>
                </a:solidFill>
              </a:rPr>
              <a:t>Wood</a:t>
            </a:r>
            <a:r>
              <a:rPr lang="tr-TR" sz="1050" i="1">
                <a:solidFill>
                  <a:srgbClr val="44546A"/>
                </a:solidFill>
              </a:rPr>
              <a:t> H.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031650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495</Words>
  <Application>Microsoft Office PowerPoint</Application>
  <PresentationFormat>Geniş ekran</PresentationFormat>
  <Paragraphs>32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TYPES OF INFECTION According to the Course of Infection in the Body</vt:lpstr>
      <vt:lpstr>TYPES OF INFECTION According to the Course of Infection in the Body</vt:lpstr>
      <vt:lpstr>DISEASE IN POPULATION The structure of animal populations</vt:lpstr>
      <vt:lpstr>DISEASE IN POPULATION The structure of animal populations</vt:lpstr>
      <vt:lpstr>DISEASE IN POPULATION The structure of animal populations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INFECTION According to the Course of Infection in the Body</dc:title>
  <dc:creator>Inci Basak Kaya</dc:creator>
  <cp:lastModifiedBy>Inci Basak Kaya</cp:lastModifiedBy>
  <cp:revision>2</cp:revision>
  <dcterms:created xsi:type="dcterms:W3CDTF">2020-03-09T07:58:25Z</dcterms:created>
  <dcterms:modified xsi:type="dcterms:W3CDTF">2020-03-09T08:27:25Z</dcterms:modified>
</cp:coreProperties>
</file>