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6" r:id="rId5"/>
    <p:sldId id="268" r:id="rId6"/>
    <p:sldId id="269" r:id="rId7"/>
    <p:sldId id="270" r:id="rId8"/>
    <p:sldId id="271" r:id="rId9"/>
    <p:sldId id="273" r:id="rId10"/>
    <p:sldId id="275" r:id="rId11"/>
    <p:sldId id="298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EME 201</a:t>
            </a:r>
            <a:br>
              <a:rPr lang="tr-TR" dirty="0" smtClean="0"/>
            </a:br>
            <a:r>
              <a:rPr lang="tr-TR" dirty="0" smtClean="0"/>
              <a:t>Materials </a:t>
            </a:r>
            <a:r>
              <a:rPr lang="tr-TR" dirty="0" err="1" smtClean="0"/>
              <a:t>Science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4000" dirty="0" err="1" smtClean="0"/>
              <a:t>Material</a:t>
            </a:r>
            <a:r>
              <a:rPr lang="tr-TR" sz="4000" dirty="0" smtClean="0"/>
              <a:t> </a:t>
            </a:r>
            <a:r>
              <a:rPr lang="tr-TR" sz="4000" dirty="0" err="1" smtClean="0"/>
              <a:t>Classes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2167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Functional Classification of Materials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Photonic or Optical Materials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en-US" sz="2400" dirty="0" err="1" smtClean="0"/>
              <a:t>Silic</a:t>
            </a:r>
            <a:r>
              <a:rPr lang="tr-TR" sz="2400" dirty="0" smtClean="0"/>
              <a:t>on </a:t>
            </a:r>
            <a:r>
              <a:rPr lang="tr-TR" sz="2400" dirty="0" err="1" smtClean="0"/>
              <a:t>dioxide</a:t>
            </a:r>
            <a:r>
              <a:rPr lang="en-US" sz="2400" dirty="0" smtClean="0"/>
              <a:t> </a:t>
            </a:r>
            <a:r>
              <a:rPr lang="en-US" sz="2400" dirty="0" smtClean="0"/>
              <a:t>is </a:t>
            </a:r>
            <a:r>
              <a:rPr lang="tr-TR" sz="2400" dirty="0" err="1" smtClean="0"/>
              <a:t>widely</a:t>
            </a:r>
            <a:r>
              <a:rPr lang="tr-TR" sz="2400" dirty="0" smtClean="0"/>
              <a:t> </a:t>
            </a:r>
            <a:r>
              <a:rPr lang="en-US" sz="2400" dirty="0" smtClean="0"/>
              <a:t>used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make</a:t>
            </a:r>
            <a:r>
              <a:rPr lang="en-US" sz="2400" dirty="0" smtClean="0"/>
              <a:t> </a:t>
            </a:r>
            <a:r>
              <a:rPr lang="en-US" sz="2400" dirty="0" smtClean="0"/>
              <a:t>optical fibers. </a:t>
            </a:r>
            <a:endParaRPr lang="tr-TR" sz="2400" dirty="0" smtClean="0"/>
          </a:p>
          <a:p>
            <a:r>
              <a:rPr lang="en-US" sz="2400" dirty="0" smtClean="0"/>
              <a:t>Optical</a:t>
            </a:r>
            <a:r>
              <a:rPr lang="tr-TR" sz="2400" dirty="0" smtClean="0"/>
              <a:t> </a:t>
            </a:r>
            <a:r>
              <a:rPr lang="en-US" sz="2400" dirty="0" smtClean="0"/>
              <a:t>materials are </a:t>
            </a:r>
            <a:r>
              <a:rPr lang="en-US" sz="2400" dirty="0" smtClean="0"/>
              <a:t>u</a:t>
            </a:r>
            <a:r>
              <a:rPr lang="tr-TR" sz="2400" dirty="0" err="1" smtClean="0"/>
              <a:t>tilized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prepare</a:t>
            </a:r>
            <a:r>
              <a:rPr lang="en-US" sz="2400" dirty="0" smtClean="0"/>
              <a:t> </a:t>
            </a:r>
            <a:r>
              <a:rPr lang="en-US" sz="2400" dirty="0" smtClean="0"/>
              <a:t>semiconductor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en-US" sz="2400" dirty="0" smtClean="0"/>
              <a:t>detectors </a:t>
            </a:r>
            <a:r>
              <a:rPr lang="en-US" sz="2400" dirty="0" smtClean="0"/>
              <a:t>and </a:t>
            </a:r>
            <a:r>
              <a:rPr lang="en-US" sz="2400" dirty="0" smtClean="0"/>
              <a:t>lasers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en-US" sz="2400" dirty="0" smtClean="0"/>
              <a:t> </a:t>
            </a:r>
            <a:r>
              <a:rPr lang="en-US" sz="2400" dirty="0" smtClean="0"/>
              <a:t>used in fiber optic</a:t>
            </a:r>
            <a:r>
              <a:rPr lang="tr-TR" sz="2400" dirty="0" smtClean="0"/>
              <a:t> </a:t>
            </a:r>
            <a:r>
              <a:rPr lang="en-US" sz="2400" dirty="0" smtClean="0"/>
              <a:t>communications systems and other applications.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/>
              <a:t>Smart Materials: </a:t>
            </a:r>
          </a:p>
          <a:p>
            <a:r>
              <a:rPr lang="en-US" sz="2400" dirty="0" smtClean="0"/>
              <a:t>A</a:t>
            </a:r>
            <a:r>
              <a:rPr lang="tr-TR" sz="2400" dirty="0" smtClean="0"/>
              <a:t> </a:t>
            </a:r>
            <a:r>
              <a:rPr lang="tr-TR" sz="2400" dirty="0" err="1" smtClean="0"/>
              <a:t>smart</a:t>
            </a:r>
            <a:r>
              <a:rPr lang="en-US" sz="2400" dirty="0" smtClean="0"/>
              <a:t> </a:t>
            </a:r>
            <a:r>
              <a:rPr lang="en-US" sz="2400" dirty="0"/>
              <a:t>material can be susceptible to and respond to an external stimulus such as changes in temperature, the application of stress, or changes in humidity or the chemical environment.</a:t>
            </a:r>
            <a:endParaRPr lang="tr-TR" sz="2400" dirty="0" smtClean="0"/>
          </a:p>
          <a:p>
            <a:r>
              <a:rPr lang="tr-TR" sz="2400" dirty="0"/>
              <a:t>L</a:t>
            </a:r>
            <a:r>
              <a:rPr lang="en-US" sz="2400" dirty="0" err="1" smtClean="0"/>
              <a:t>ead</a:t>
            </a:r>
            <a:r>
              <a:rPr lang="en-US" sz="2400" dirty="0" smtClean="0"/>
              <a:t> </a:t>
            </a:r>
            <a:r>
              <a:rPr lang="en-US" sz="2400" dirty="0"/>
              <a:t>zirconium </a:t>
            </a:r>
            <a:r>
              <a:rPr lang="en-US" sz="2400" dirty="0" err="1"/>
              <a:t>titanate</a:t>
            </a:r>
            <a:r>
              <a:rPr lang="en-US" sz="2400" dirty="0"/>
              <a:t>, shape-memory </a:t>
            </a:r>
            <a:r>
              <a:rPr lang="en-US" sz="2400" dirty="0" smtClean="0"/>
              <a:t>alloy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shown</a:t>
            </a:r>
            <a:r>
              <a:rPr lang="tr-TR" sz="2400" dirty="0" smtClean="0"/>
              <a:t> as </a:t>
            </a:r>
            <a:r>
              <a:rPr lang="tr-TR" sz="2400" dirty="0" err="1" smtClean="0"/>
              <a:t>examples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smart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286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William D. Callister, ‘Materials Science and Engineering: An Introduction’, Seventh edition, John Wiley &amp; Sons, Inc., U.S.A.</a:t>
            </a:r>
          </a:p>
          <a:p>
            <a:r>
              <a:rPr lang="tr-TR" sz="2400" dirty="0" err="1"/>
              <a:t>Brian</a:t>
            </a:r>
            <a:r>
              <a:rPr lang="tr-TR" sz="2400" dirty="0"/>
              <a:t> S. </a:t>
            </a:r>
            <a:r>
              <a:rPr lang="tr-TR" sz="2400" dirty="0" err="1" smtClean="0"/>
              <a:t>Mitchell</a:t>
            </a:r>
            <a:r>
              <a:rPr lang="tr-TR" sz="2400" dirty="0" smtClean="0"/>
              <a:t>, ‘</a:t>
            </a:r>
            <a:r>
              <a:rPr lang="en-US" sz="2400" dirty="0" smtClean="0"/>
              <a:t>AN </a:t>
            </a:r>
            <a:r>
              <a:rPr lang="en-US" sz="2400" dirty="0"/>
              <a:t>INTRODUCTION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ENGINEERING</a:t>
            </a:r>
            <a:r>
              <a:rPr lang="tr-TR" sz="2400" dirty="0" smtClean="0"/>
              <a:t> </a:t>
            </a:r>
            <a:r>
              <a:rPr lang="en-US" sz="2400" dirty="0" smtClean="0"/>
              <a:t>AND SCIENCE</a:t>
            </a:r>
            <a:r>
              <a:rPr lang="tr-TR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CHEMICAL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ENGINEERS</a:t>
            </a:r>
            <a:r>
              <a:rPr lang="tr-TR" sz="2400" dirty="0" smtClean="0"/>
              <a:t>’, </a:t>
            </a:r>
            <a:r>
              <a:rPr lang="en-US" sz="2400" dirty="0"/>
              <a:t>John Wiley &amp; Sons, Inc., </a:t>
            </a:r>
            <a:r>
              <a:rPr lang="en-US" sz="2400" dirty="0" smtClean="0"/>
              <a:t>U.S.A</a:t>
            </a:r>
            <a:r>
              <a:rPr lang="tr-TR" sz="2400" dirty="0" smtClean="0"/>
              <a:t>, 2004.</a:t>
            </a:r>
          </a:p>
          <a:p>
            <a:r>
              <a:rPr lang="tr-TR" sz="2400" dirty="0"/>
              <a:t>J. W. </a:t>
            </a:r>
            <a:r>
              <a:rPr lang="tr-TR" sz="2400" dirty="0" smtClean="0"/>
              <a:t>Martin,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Engineering</a:t>
            </a:r>
            <a:r>
              <a:rPr lang="tr-TR" sz="2400" dirty="0" smtClean="0"/>
              <a:t>’, Third Edition, </a:t>
            </a:r>
            <a:r>
              <a:rPr lang="en-US" sz="2400" dirty="0" smtClean="0"/>
              <a:t>WOODHEAD </a:t>
            </a:r>
            <a:r>
              <a:rPr lang="en-US" sz="2400" dirty="0"/>
              <a:t>PUBLISHING </a:t>
            </a:r>
            <a:r>
              <a:rPr lang="en-US" sz="2400" dirty="0" smtClean="0"/>
              <a:t>LIMITED</a:t>
            </a:r>
            <a:r>
              <a:rPr lang="tr-TR" sz="2400" dirty="0" smtClean="0"/>
              <a:t>, </a:t>
            </a:r>
            <a:r>
              <a:rPr lang="en-US" sz="2400" dirty="0" smtClean="0"/>
              <a:t>Cambridge</a:t>
            </a:r>
            <a:r>
              <a:rPr lang="tr-TR" sz="2400" dirty="0" smtClean="0"/>
              <a:t>,</a:t>
            </a:r>
            <a:r>
              <a:rPr lang="en-US" sz="2400" dirty="0" smtClean="0"/>
              <a:t> England</a:t>
            </a:r>
            <a:r>
              <a:rPr lang="tr-TR" sz="2400" dirty="0" smtClean="0"/>
              <a:t>.</a:t>
            </a:r>
          </a:p>
          <a:p>
            <a:r>
              <a:rPr lang="en-US" sz="2400" dirty="0"/>
              <a:t>Donald R. </a:t>
            </a:r>
            <a:r>
              <a:rPr lang="en-US" sz="2400" dirty="0" err="1" smtClean="0"/>
              <a:t>Askeland</a:t>
            </a:r>
            <a:r>
              <a:rPr lang="tr-TR" sz="2400" dirty="0" smtClean="0"/>
              <a:t> &amp; </a:t>
            </a:r>
            <a:r>
              <a:rPr lang="en-US" sz="2400" dirty="0" smtClean="0"/>
              <a:t>Pradeep </a:t>
            </a:r>
            <a:r>
              <a:rPr lang="en-US" sz="2400" dirty="0"/>
              <a:t>P. </a:t>
            </a:r>
            <a:r>
              <a:rPr lang="en-US" sz="2400" dirty="0" err="1" smtClean="0"/>
              <a:t>Fulay</a:t>
            </a:r>
            <a:r>
              <a:rPr lang="tr-TR" sz="2400" dirty="0" smtClean="0"/>
              <a:t>, ‘</a:t>
            </a:r>
            <a:r>
              <a:rPr lang="en-US" sz="2400" dirty="0" smtClean="0"/>
              <a:t>Essentials</a:t>
            </a:r>
            <a:r>
              <a:rPr lang="tr-TR" sz="2400" dirty="0" smtClean="0"/>
              <a:t> </a:t>
            </a:r>
            <a:r>
              <a:rPr lang="en-US" sz="2400" dirty="0" smtClean="0"/>
              <a:t>of Materials</a:t>
            </a:r>
            <a:r>
              <a:rPr lang="tr-TR" sz="2400" dirty="0" smtClean="0"/>
              <a:t> </a:t>
            </a:r>
            <a:r>
              <a:rPr lang="en-US" sz="2400" dirty="0" smtClean="0"/>
              <a:t>Science and</a:t>
            </a:r>
            <a:r>
              <a:rPr lang="tr-TR" sz="2400" dirty="0" smtClean="0"/>
              <a:t> </a:t>
            </a:r>
            <a:r>
              <a:rPr lang="en-US" sz="2400" dirty="0" smtClean="0"/>
              <a:t>Engineering</a:t>
            </a:r>
            <a:r>
              <a:rPr lang="tr-TR" sz="2400" dirty="0" smtClean="0"/>
              <a:t>’, </a:t>
            </a:r>
            <a:r>
              <a:rPr lang="en-US" sz="2400" dirty="0" smtClean="0"/>
              <a:t>Second Edition</a:t>
            </a:r>
            <a:r>
              <a:rPr lang="tr-TR" sz="2400" dirty="0" smtClean="0"/>
              <a:t>, </a:t>
            </a:r>
            <a:r>
              <a:rPr lang="en-US" sz="2400" dirty="0"/>
              <a:t>Cengage </a:t>
            </a:r>
            <a:r>
              <a:rPr lang="en-US" sz="2400" dirty="0" smtClean="0"/>
              <a:t>Learning</a:t>
            </a:r>
            <a:r>
              <a:rPr lang="tr-TR" sz="2400" dirty="0" smtClean="0"/>
              <a:t>, </a:t>
            </a:r>
            <a:r>
              <a:rPr lang="en-US" sz="2400" dirty="0" smtClean="0"/>
              <a:t>Toronto</a:t>
            </a:r>
            <a:r>
              <a:rPr lang="tr-TR" sz="2400" dirty="0" smtClean="0"/>
              <a:t>, Cana</a:t>
            </a:r>
            <a:r>
              <a:rPr lang="en-US" sz="2400" dirty="0" smtClean="0"/>
              <a:t>da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G. S. </a:t>
            </a:r>
            <a:r>
              <a:rPr lang="tr-TR" sz="2400" dirty="0" err="1" smtClean="0"/>
              <a:t>Brady</a:t>
            </a:r>
            <a:r>
              <a:rPr lang="tr-TR" sz="2400" dirty="0" smtClean="0"/>
              <a:t>, H. R. </a:t>
            </a:r>
            <a:r>
              <a:rPr lang="tr-TR" sz="2400" dirty="0" err="1" smtClean="0"/>
              <a:t>Clauser</a:t>
            </a:r>
            <a:r>
              <a:rPr lang="tr-TR" sz="2400" dirty="0" smtClean="0"/>
              <a:t>, J. A. </a:t>
            </a:r>
            <a:r>
              <a:rPr lang="tr-TR" sz="2400" dirty="0" err="1" smtClean="0"/>
              <a:t>Vaccari</a:t>
            </a:r>
            <a:r>
              <a:rPr lang="tr-TR" sz="2400" dirty="0" smtClean="0"/>
              <a:t>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</a:t>
            </a:r>
            <a:r>
              <a:rPr lang="tr-TR" sz="2400" dirty="0" smtClean="0"/>
              <a:t>’, </a:t>
            </a:r>
            <a:r>
              <a:rPr lang="tr-TR" sz="2400" dirty="0" err="1" smtClean="0"/>
              <a:t>Fifteenth</a:t>
            </a:r>
            <a:r>
              <a:rPr lang="tr-TR" sz="2400" dirty="0" smtClean="0"/>
              <a:t> Edition, </a:t>
            </a:r>
            <a:r>
              <a:rPr lang="tr-TR" sz="2400" dirty="0" err="1" smtClean="0"/>
              <a:t>McGraw-Hill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Handbooks</a:t>
            </a:r>
            <a:r>
              <a:rPr lang="tr-TR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26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Polymers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Polymers are generally organic substances </a:t>
            </a:r>
            <a:r>
              <a:rPr lang="en-US" sz="2400" dirty="0" err="1" smtClean="0"/>
              <a:t>pr</a:t>
            </a:r>
            <a:r>
              <a:rPr lang="tr-TR" sz="2400" dirty="0" err="1" smtClean="0"/>
              <a:t>epared</a:t>
            </a:r>
            <a:r>
              <a:rPr lang="en-US" sz="2400" dirty="0" smtClean="0"/>
              <a:t> </a:t>
            </a:r>
            <a:r>
              <a:rPr lang="en-US" sz="2400" dirty="0"/>
              <a:t>using a process known as polymerization.</a:t>
            </a:r>
          </a:p>
          <a:p>
            <a:r>
              <a:rPr lang="en-US" sz="2400" dirty="0"/>
              <a:t>Polymeric materials </a:t>
            </a:r>
            <a:r>
              <a:rPr lang="tr-TR" sz="2400" dirty="0" err="1" smtClean="0"/>
              <a:t>contain</a:t>
            </a:r>
            <a:r>
              <a:rPr lang="en-US" sz="2400" dirty="0" smtClean="0"/>
              <a:t> </a:t>
            </a:r>
            <a:r>
              <a:rPr lang="en-US" sz="2400" dirty="0"/>
              <a:t>rubber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en-US" sz="2400" dirty="0" smtClean="0"/>
              <a:t>elastomers </a:t>
            </a:r>
            <a:r>
              <a:rPr lang="en-US" sz="2400" dirty="0"/>
              <a:t>and many types of adhesives.</a:t>
            </a:r>
          </a:p>
          <a:p>
            <a:r>
              <a:rPr lang="en-US" sz="2400" dirty="0" smtClean="0"/>
              <a:t>M</a:t>
            </a:r>
            <a:r>
              <a:rPr lang="tr-TR" sz="2400" dirty="0" err="1" smtClean="0"/>
              <a:t>ost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en-US" sz="2400" dirty="0" smtClean="0"/>
              <a:t> polymer</a:t>
            </a:r>
            <a:r>
              <a:rPr lang="tr-TR" sz="2400" dirty="0" err="1" smtClean="0"/>
              <a:t>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 </a:t>
            </a:r>
            <a:r>
              <a:rPr lang="en-US" sz="2400" dirty="0"/>
              <a:t>have very good electrical </a:t>
            </a:r>
            <a:r>
              <a:rPr lang="en-US" sz="2400" dirty="0" smtClean="0"/>
              <a:t>resist</a:t>
            </a:r>
            <a:r>
              <a:rPr lang="tr-TR" sz="2400" dirty="0" err="1" smtClean="0"/>
              <a:t>ivity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tr-TR" sz="2400" dirty="0" err="1" smtClean="0"/>
              <a:t>Polymeric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 </a:t>
            </a:r>
            <a:r>
              <a:rPr lang="en-US" sz="2400" dirty="0"/>
              <a:t>can also provide good thermal </a:t>
            </a:r>
            <a:r>
              <a:rPr lang="en-US" sz="2400" dirty="0" smtClean="0"/>
              <a:t>insulation</a:t>
            </a:r>
            <a:r>
              <a:rPr lang="tr-TR" sz="2400" dirty="0" smtClean="0"/>
              <a:t> at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same</a:t>
            </a:r>
            <a:r>
              <a:rPr lang="tr-TR" sz="2400" dirty="0" smtClean="0"/>
              <a:t> time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Although having lower strength, the </a:t>
            </a:r>
            <a:r>
              <a:rPr lang="en-US" sz="2400" dirty="0" smtClean="0"/>
              <a:t>polymer</a:t>
            </a:r>
            <a:r>
              <a:rPr lang="tr-TR" sz="2400" dirty="0" err="1" smtClean="0"/>
              <a:t>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 </a:t>
            </a:r>
            <a:r>
              <a:rPr lang="en-US" sz="2400" dirty="0"/>
              <a:t>have a very good strength / weight ratio.</a:t>
            </a:r>
          </a:p>
          <a:p>
            <a:r>
              <a:rPr lang="en-US" sz="2400" dirty="0"/>
              <a:t>These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usually not suitable for use at high temperatures.</a:t>
            </a:r>
          </a:p>
          <a:p>
            <a:r>
              <a:rPr lang="tr-TR" sz="2400" dirty="0" smtClean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hand</a:t>
            </a:r>
            <a:r>
              <a:rPr lang="tr-TR" sz="2400" dirty="0" smtClean="0"/>
              <a:t>, </a:t>
            </a:r>
            <a:r>
              <a:rPr lang="tr-TR" sz="2400" dirty="0"/>
              <a:t>m</a:t>
            </a:r>
            <a:r>
              <a:rPr lang="en-US" sz="2400" dirty="0" smtClean="0"/>
              <a:t>any </a:t>
            </a:r>
            <a:r>
              <a:rPr lang="en-US" sz="2400" dirty="0"/>
              <a:t>polymers are very resistant to corrosive chemicals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90362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Polymers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The</a:t>
            </a:r>
            <a:r>
              <a:rPr lang="tr-TR" sz="2400" dirty="0" smtClean="0"/>
              <a:t> p</a:t>
            </a:r>
            <a:r>
              <a:rPr lang="en-US" sz="2400" dirty="0" err="1" smtClean="0"/>
              <a:t>olymer</a:t>
            </a:r>
            <a:r>
              <a:rPr lang="tr-TR" sz="2400" dirty="0" err="1" smtClean="0"/>
              <a:t>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materias</a:t>
            </a:r>
            <a:r>
              <a:rPr lang="en-US" sz="2400" dirty="0" smtClean="0"/>
              <a:t> </a:t>
            </a:r>
            <a:r>
              <a:rPr lang="en-US" sz="2400" dirty="0"/>
              <a:t>have thousands of </a:t>
            </a:r>
            <a:r>
              <a:rPr lang="tr-TR" sz="2400" dirty="0" err="1" smtClean="0"/>
              <a:t>commercial</a:t>
            </a:r>
            <a:r>
              <a:rPr lang="tr-TR" sz="2400" dirty="0" smtClean="0"/>
              <a:t> </a:t>
            </a:r>
            <a:r>
              <a:rPr lang="en-US" sz="2400" dirty="0" smtClean="0"/>
              <a:t>applications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range</a:t>
            </a:r>
            <a:r>
              <a:rPr lang="en-US" sz="2400" dirty="0" smtClean="0"/>
              <a:t> from </a:t>
            </a:r>
            <a:r>
              <a:rPr lang="en-US" sz="2400" dirty="0"/>
              <a:t>bulletproof vests, compact discs (CDs), ropes and liquid crystal displays (LCDs) to clothes and coffee cups.</a:t>
            </a:r>
          </a:p>
          <a:p>
            <a:r>
              <a:rPr lang="en-US" sz="2400" dirty="0"/>
              <a:t>The thermoplastic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polymeric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, </a:t>
            </a:r>
            <a:r>
              <a:rPr lang="tr-TR" sz="2400" dirty="0" err="1" smtClean="0"/>
              <a:t>where</a:t>
            </a:r>
            <a:r>
              <a:rPr lang="en-US" sz="2400" dirty="0" smtClean="0"/>
              <a:t> </a:t>
            </a:r>
            <a:r>
              <a:rPr lang="en-US" sz="2400" dirty="0"/>
              <a:t>the long molecular chains are not tightly </a:t>
            </a:r>
            <a:r>
              <a:rPr lang="en-US" sz="2400" dirty="0" smtClean="0"/>
              <a:t>bonded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have good ductility and formability; </a:t>
            </a:r>
            <a:r>
              <a:rPr lang="tr-TR" sz="2400" dirty="0" smtClean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hand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thermoset</a:t>
            </a:r>
            <a:r>
              <a:rPr lang="tr-TR" sz="2400" dirty="0" err="1" smtClean="0"/>
              <a:t>ting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en-US" sz="2400" dirty="0" smtClean="0"/>
              <a:t>polymer</a:t>
            </a:r>
            <a:r>
              <a:rPr lang="tr-TR" sz="2400" dirty="0" err="1" smtClean="0"/>
              <a:t>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 </a:t>
            </a:r>
            <a:r>
              <a:rPr lang="en-US" sz="2400" dirty="0"/>
              <a:t>are stronger but more fragile because the molecular chains are tightly linked.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used in many applications including electronic devices.</a:t>
            </a:r>
          </a:p>
          <a:p>
            <a:r>
              <a:rPr lang="en-US" sz="2400" dirty="0"/>
              <a:t>Thermoplastics are made by shaping the molten </a:t>
            </a:r>
            <a:r>
              <a:rPr lang="tr-TR" sz="2400" dirty="0" smtClean="0"/>
              <a:t>form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Thermoset</a:t>
            </a:r>
            <a:r>
              <a:rPr lang="tr-TR" sz="2400" dirty="0" err="1" smtClean="0"/>
              <a:t>ting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 </a:t>
            </a:r>
            <a:r>
              <a:rPr lang="en-US" sz="2400" dirty="0"/>
              <a:t>are typically </a:t>
            </a:r>
            <a:r>
              <a:rPr lang="tr-TR" sz="2400" dirty="0" err="1" smtClean="0"/>
              <a:t>cast</a:t>
            </a:r>
            <a:r>
              <a:rPr lang="en-US" sz="2400" dirty="0" smtClean="0"/>
              <a:t> </a:t>
            </a:r>
            <a:r>
              <a:rPr lang="en-US" sz="2400" dirty="0"/>
              <a:t>into molds.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2389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Polymers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13" y="1921838"/>
            <a:ext cx="11578275" cy="432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17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Semiconductors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G</a:t>
            </a:r>
            <a:r>
              <a:rPr lang="en-US" sz="2400" dirty="0" err="1" smtClean="0"/>
              <a:t>ermanium</a:t>
            </a:r>
            <a:r>
              <a:rPr lang="tr-TR" sz="2400" dirty="0" smtClean="0"/>
              <a:t>, </a:t>
            </a:r>
            <a:r>
              <a:rPr lang="en-US" sz="2400" dirty="0" smtClean="0"/>
              <a:t>gallium </a:t>
            </a:r>
            <a:r>
              <a:rPr lang="en-US" sz="2400" dirty="0"/>
              <a:t>arsenide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especially</a:t>
            </a:r>
            <a:r>
              <a:rPr lang="tr-TR" sz="2400" dirty="0" smtClean="0"/>
              <a:t> </a:t>
            </a:r>
            <a:r>
              <a:rPr lang="tr-TR" sz="2400" dirty="0" err="1" smtClean="0"/>
              <a:t>silicon</a:t>
            </a:r>
            <a:r>
              <a:rPr lang="tr-TR" sz="2400" dirty="0" smtClean="0"/>
              <a:t> </a:t>
            </a:r>
            <a:r>
              <a:rPr lang="en-US" sz="2400" dirty="0" smtClean="0"/>
              <a:t>based </a:t>
            </a:r>
            <a:r>
              <a:rPr lang="en-US" sz="2400" dirty="0"/>
              <a:t>semiconductors are part of a wider class of materials known as electronic materials.</a:t>
            </a:r>
          </a:p>
          <a:p>
            <a:r>
              <a:rPr lang="en-US" sz="2400" dirty="0"/>
              <a:t>The </a:t>
            </a:r>
            <a:r>
              <a:rPr lang="tr-TR" sz="2400" dirty="0"/>
              <a:t>s</a:t>
            </a:r>
            <a:r>
              <a:rPr lang="en-US" sz="2400" dirty="0" err="1" smtClean="0"/>
              <a:t>emiconducting</a:t>
            </a:r>
            <a:r>
              <a:rPr lang="en-US" sz="2400" dirty="0" smtClean="0"/>
              <a:t> </a:t>
            </a:r>
            <a:r>
              <a:rPr lang="en-US" sz="2400" dirty="0"/>
              <a:t>materials </a:t>
            </a:r>
            <a:r>
              <a:rPr lang="tr-TR" sz="2400" dirty="0" err="1" smtClean="0"/>
              <a:t>have</a:t>
            </a: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tr-TR" sz="2400" dirty="0" err="1" smtClean="0"/>
              <a:t>electrical</a:t>
            </a:r>
            <a:r>
              <a:rPr lang="en-US" sz="2400" dirty="0" smtClean="0"/>
              <a:t>conductivity </a:t>
            </a:r>
            <a:r>
              <a:rPr lang="en-US" sz="2400" dirty="0"/>
              <a:t>between ceramic insulators and metal conductors.</a:t>
            </a:r>
          </a:p>
          <a:p>
            <a:r>
              <a:rPr lang="en-US" sz="2400" dirty="0" err="1" smtClean="0"/>
              <a:t>Semiconduct</a:t>
            </a:r>
            <a:r>
              <a:rPr lang="tr-TR" sz="2400" dirty="0" err="1" smtClean="0"/>
              <a:t>ing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 </a:t>
            </a:r>
            <a:r>
              <a:rPr lang="en-US" sz="2400" dirty="0"/>
              <a:t>activated the information age.</a:t>
            </a:r>
          </a:p>
          <a:p>
            <a:r>
              <a:rPr lang="en-US" sz="2400" dirty="0"/>
              <a:t>In semiconductors, conductivity </a:t>
            </a:r>
            <a:r>
              <a:rPr lang="en-US" sz="2400" dirty="0" smtClean="0"/>
              <a:t>level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controlled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doping.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many </a:t>
            </a:r>
            <a:r>
              <a:rPr lang="tr-TR" sz="2400" dirty="0" err="1" smtClean="0"/>
              <a:t>commercial</a:t>
            </a:r>
            <a:r>
              <a:rPr lang="tr-TR" sz="2400" dirty="0" smtClean="0"/>
              <a:t> </a:t>
            </a:r>
            <a:r>
              <a:rPr lang="en-US" sz="2400" dirty="0" smtClean="0"/>
              <a:t>applications</a:t>
            </a:r>
            <a:r>
              <a:rPr lang="en-US" sz="2400" dirty="0"/>
              <a:t>, we need large single crystals of </a:t>
            </a:r>
            <a:r>
              <a:rPr lang="en-US" sz="2400" dirty="0" smtClean="0"/>
              <a:t>semiconductors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not </a:t>
            </a:r>
            <a:r>
              <a:rPr lang="tr-TR" sz="2400" dirty="0" err="1" smtClean="0"/>
              <a:t>easy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prepare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simple</a:t>
            </a:r>
            <a:r>
              <a:rPr lang="tr-TR" sz="2400" dirty="0" smtClean="0"/>
              <a:t> </a:t>
            </a:r>
            <a:r>
              <a:rPr lang="tr-TR" sz="2400" dirty="0" err="1" smtClean="0"/>
              <a:t>processing</a:t>
            </a:r>
            <a:r>
              <a:rPr lang="tr-TR" sz="2400" dirty="0" smtClean="0"/>
              <a:t> </a:t>
            </a:r>
            <a:r>
              <a:rPr lang="tr-TR" sz="2400" dirty="0" err="1" smtClean="0"/>
              <a:t>techniques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tr-TR" sz="2400" dirty="0" err="1" smtClean="0"/>
              <a:t>Single</a:t>
            </a:r>
            <a:r>
              <a:rPr lang="tr-TR" sz="2400" dirty="0" smtClean="0"/>
              <a:t> </a:t>
            </a:r>
            <a:r>
              <a:rPr lang="tr-TR" sz="2400" dirty="0" err="1" smtClean="0"/>
              <a:t>crystal</a:t>
            </a:r>
            <a:r>
              <a:rPr lang="tr-TR" sz="2400" dirty="0" smtClean="0"/>
              <a:t> </a:t>
            </a:r>
            <a:r>
              <a:rPr lang="tr-TR" sz="2400" dirty="0" err="1" smtClean="0"/>
              <a:t>semiconductors</a:t>
            </a:r>
            <a:r>
              <a:rPr lang="en-US" sz="2400" dirty="0" smtClean="0"/>
              <a:t> </a:t>
            </a:r>
            <a:r>
              <a:rPr lang="en-US" sz="2400" dirty="0"/>
              <a:t>are grown from molten substances.</a:t>
            </a:r>
          </a:p>
          <a:p>
            <a:r>
              <a:rPr lang="en-US" sz="2400" dirty="0"/>
              <a:t>Generally, thin films of </a:t>
            </a:r>
            <a:r>
              <a:rPr lang="en-US" sz="2400" dirty="0" err="1" smtClean="0"/>
              <a:t>semiconduct</a:t>
            </a:r>
            <a:r>
              <a:rPr lang="tr-TR" sz="2400" dirty="0" err="1" smtClean="0"/>
              <a:t>ing</a:t>
            </a:r>
            <a:r>
              <a:rPr lang="tr-TR" sz="2400" dirty="0" smtClean="0"/>
              <a:t> </a:t>
            </a:r>
            <a:r>
              <a:rPr lang="en-US" sz="2400" dirty="0" smtClean="0"/>
              <a:t>materials </a:t>
            </a:r>
            <a:r>
              <a:rPr lang="en-US" sz="2400" dirty="0"/>
              <a:t>are also made using special processes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78924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1360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Composite Materials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22593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The basic idea behind the development of </a:t>
            </a:r>
            <a:r>
              <a:rPr lang="en-US" sz="2400" dirty="0" smtClean="0"/>
              <a:t>composite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 </a:t>
            </a:r>
            <a:r>
              <a:rPr lang="en-US" sz="2400" dirty="0"/>
              <a:t>is to blend the properties of different materials.</a:t>
            </a:r>
          </a:p>
          <a:p>
            <a:r>
              <a:rPr lang="en-US" sz="2400" dirty="0" smtClean="0"/>
              <a:t>Composite</a:t>
            </a:r>
            <a:r>
              <a:rPr lang="tr-TR" sz="2400" dirty="0" smtClean="0"/>
              <a:t> </a:t>
            </a:r>
            <a:r>
              <a:rPr lang="tr-TR" sz="2400" dirty="0" err="1" smtClean="0"/>
              <a:t>materals</a:t>
            </a:r>
            <a:r>
              <a:rPr lang="en-US" sz="2400" dirty="0" smtClean="0"/>
              <a:t> </a:t>
            </a:r>
            <a:r>
              <a:rPr lang="en-US" sz="2400" dirty="0"/>
              <a:t>consist of two or more materials, </a:t>
            </a:r>
            <a:r>
              <a:rPr lang="en-US" sz="2400" dirty="0" smtClean="0"/>
              <a:t>producing </a:t>
            </a:r>
            <a:r>
              <a:rPr lang="en-US" sz="2400" dirty="0"/>
              <a:t>properties not found in a single material.</a:t>
            </a:r>
          </a:p>
          <a:p>
            <a:r>
              <a:rPr lang="en-US" sz="2400" dirty="0"/>
              <a:t>Examples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composite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illustrated</a:t>
            </a:r>
            <a:r>
              <a:rPr lang="tr-TR" sz="2400" dirty="0" smtClean="0"/>
              <a:t> as</a:t>
            </a:r>
            <a:r>
              <a:rPr lang="en-US" sz="2400" dirty="0" smtClean="0"/>
              <a:t> </a:t>
            </a:r>
            <a:r>
              <a:rPr lang="en-US" sz="2400" dirty="0"/>
              <a:t>concrete and </a:t>
            </a:r>
            <a:r>
              <a:rPr lang="en-US" sz="2400" dirty="0" smtClean="0"/>
              <a:t>fiberglass.</a:t>
            </a:r>
            <a:endParaRPr lang="en-US" sz="2400" dirty="0"/>
          </a:p>
          <a:p>
            <a:r>
              <a:rPr lang="en-US" sz="2400" dirty="0"/>
              <a:t>We can produce light, durable, ductile, high heat resistant materials with composites or we can produce hard, impact resistant cutting tools.</a:t>
            </a:r>
          </a:p>
          <a:p>
            <a:r>
              <a:rPr lang="en-US" sz="2400" dirty="0"/>
              <a:t>Advanced aircraft and </a:t>
            </a:r>
            <a:r>
              <a:rPr lang="en-US" sz="2400" dirty="0" err="1"/>
              <a:t>spacecrafts</a:t>
            </a:r>
            <a:r>
              <a:rPr lang="en-US" sz="2400" dirty="0"/>
              <a:t> rely heavily on compounds such as carbon fiber reinforced polymers.</a:t>
            </a:r>
          </a:p>
          <a:p>
            <a:r>
              <a:rPr lang="en-US" sz="2400" dirty="0"/>
              <a:t>Sports </a:t>
            </a:r>
            <a:r>
              <a:rPr lang="en-US" sz="2400" dirty="0" smtClean="0"/>
              <a:t>equipment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/>
              <a:t>bicycles, golf </a:t>
            </a:r>
            <a:r>
              <a:rPr lang="en-US" sz="2400" dirty="0" smtClean="0"/>
              <a:t>clubs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en-US" sz="2400" dirty="0" smtClean="0"/>
              <a:t> </a:t>
            </a:r>
            <a:r>
              <a:rPr lang="en-US" sz="2400" dirty="0"/>
              <a:t>tennis rackets </a:t>
            </a:r>
            <a:r>
              <a:rPr lang="en-US" sz="2400" dirty="0" smtClean="0"/>
              <a:t>also </a:t>
            </a:r>
            <a:r>
              <a:rPr lang="en-US" sz="2400" dirty="0"/>
              <a:t>benefit from a variety of lightweight and rigid composite materials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19584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Functional Classification of Materials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22" y="1988711"/>
            <a:ext cx="11927878" cy="407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56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Functional Classification of Materials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err="1" smtClean="0"/>
              <a:t>Aerospace</a:t>
            </a:r>
            <a:r>
              <a:rPr lang="tr-TR" sz="2400" dirty="0" smtClean="0"/>
              <a:t>: </a:t>
            </a:r>
          </a:p>
          <a:p>
            <a:r>
              <a:rPr lang="en-US" sz="2400" dirty="0" smtClean="0"/>
              <a:t>Aluminum</a:t>
            </a:r>
            <a:r>
              <a:rPr lang="tr-TR" sz="2400" dirty="0" smtClean="0"/>
              <a:t> </a:t>
            </a:r>
            <a:r>
              <a:rPr lang="en-US" sz="2400" dirty="0" smtClean="0"/>
              <a:t>alloys, </a:t>
            </a:r>
            <a:r>
              <a:rPr lang="tr-TR" sz="2400" dirty="0" err="1" smtClean="0"/>
              <a:t>polymeri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, </a:t>
            </a:r>
            <a:r>
              <a:rPr lang="en-US" sz="2400" dirty="0" smtClean="0"/>
              <a:t>carbon-carbon composites, and many other</a:t>
            </a:r>
            <a:r>
              <a:rPr lang="tr-TR" sz="2400" dirty="0" smtClean="0"/>
              <a:t> </a:t>
            </a:r>
            <a:r>
              <a:rPr lang="en-US" sz="2400" dirty="0" smtClean="0"/>
              <a:t>materials belong to this category.</a:t>
            </a:r>
          </a:p>
          <a:p>
            <a:pPr marL="0" indent="0">
              <a:buNone/>
            </a:pPr>
            <a:r>
              <a:rPr lang="tr-TR" sz="2400" dirty="0" err="1" smtClean="0"/>
              <a:t>Biomedical</a:t>
            </a:r>
            <a:r>
              <a:rPr lang="tr-TR" sz="2400" dirty="0" smtClean="0"/>
              <a:t>:</a:t>
            </a:r>
          </a:p>
          <a:p>
            <a:r>
              <a:rPr lang="en-US" sz="2400" dirty="0" smtClean="0"/>
              <a:t>A </a:t>
            </a:r>
            <a:r>
              <a:rPr lang="en-US" sz="2400" dirty="0" smtClean="0"/>
              <a:t>number of artificial </a:t>
            </a:r>
            <a:r>
              <a:rPr lang="en-US" sz="2400" dirty="0" smtClean="0"/>
              <a:t>organs</a:t>
            </a:r>
            <a:r>
              <a:rPr lang="tr-TR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 smtClean="0"/>
              <a:t>made using di</a:t>
            </a:r>
            <a:r>
              <a:rPr lang="tr-TR" sz="2400" dirty="0" err="1" smtClean="0"/>
              <a:t>ff</a:t>
            </a:r>
            <a:r>
              <a:rPr lang="en-US" sz="2400" dirty="0" err="1" smtClean="0"/>
              <a:t>erent</a:t>
            </a:r>
            <a:r>
              <a:rPr lang="tr-TR" sz="2400" dirty="0" smtClean="0"/>
              <a:t> </a:t>
            </a:r>
            <a:r>
              <a:rPr lang="en-US" sz="2400" dirty="0" smtClean="0"/>
              <a:t>p</a:t>
            </a:r>
            <a:r>
              <a:rPr lang="tr-TR" sz="2400" dirty="0" err="1" smtClean="0"/>
              <a:t>olymeric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, </a:t>
            </a:r>
            <a:r>
              <a:rPr lang="en-US" sz="2400" dirty="0" smtClean="0"/>
              <a:t>titanium alloys, and nonmagnetic stainless steels.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/>
              <a:t>Electronic Materials:</a:t>
            </a:r>
          </a:p>
          <a:p>
            <a:r>
              <a:rPr lang="tr-TR" sz="2400" dirty="0"/>
              <a:t>S</a:t>
            </a:r>
            <a:r>
              <a:rPr lang="en-US" sz="2400" dirty="0" err="1" smtClean="0"/>
              <a:t>emiconductor</a:t>
            </a:r>
            <a:r>
              <a:rPr lang="tr-TR" sz="2400" dirty="0" err="1" smtClean="0"/>
              <a:t>ing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tr-TR" sz="2400" dirty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silicon</a:t>
            </a:r>
            <a:r>
              <a:rPr lang="tr-TR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used to make integrated circuits for computer chips. </a:t>
            </a:r>
          </a:p>
          <a:p>
            <a:r>
              <a:rPr lang="tr-TR" sz="2400" dirty="0"/>
              <a:t>A</a:t>
            </a:r>
            <a:r>
              <a:rPr lang="en-US" sz="2400" dirty="0" err="1" smtClean="0"/>
              <a:t>luminum</a:t>
            </a:r>
            <a:r>
              <a:rPr lang="en-US" sz="2400" dirty="0"/>
              <a:t>, and other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en-US" sz="2400" dirty="0" smtClean="0"/>
              <a:t>metals </a:t>
            </a:r>
            <a:r>
              <a:rPr lang="en-US" sz="2400" dirty="0"/>
              <a:t>are used as conductors in power transmission and in microelectronics.</a:t>
            </a:r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73692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Functional Classification of Materials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Energy </a:t>
            </a:r>
            <a:r>
              <a:rPr lang="en-US" sz="2400" dirty="0" smtClean="0"/>
              <a:t>Technology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en-US" sz="2400" dirty="0" smtClean="0"/>
              <a:t>Battery technology has gained significant importance due to the need for many electronic devices that require longer life and portable power.</a:t>
            </a:r>
            <a:endParaRPr lang="tr-TR" sz="2400" dirty="0" smtClean="0"/>
          </a:p>
          <a:p>
            <a:r>
              <a:rPr lang="en-US" sz="2400" dirty="0" smtClean="0"/>
              <a:t>Fuel cells</a:t>
            </a:r>
            <a:r>
              <a:rPr lang="tr-TR" sz="2400" dirty="0" smtClean="0"/>
              <a:t>,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a </a:t>
            </a:r>
            <a:r>
              <a:rPr lang="tr-TR" sz="2400" dirty="0" err="1" smtClean="0"/>
              <a:t>kind</a:t>
            </a:r>
            <a:r>
              <a:rPr lang="tr-TR" sz="2400" dirty="0" smtClean="0"/>
              <a:t> of </a:t>
            </a:r>
            <a:r>
              <a:rPr lang="tr-TR" sz="2400" dirty="0" err="1" smtClean="0"/>
              <a:t>battery</a:t>
            </a:r>
            <a:r>
              <a:rPr lang="tr-TR" sz="2400" dirty="0" smtClean="0"/>
              <a:t>, 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en-US" sz="2400" dirty="0" smtClean="0"/>
              <a:t>also </a:t>
            </a:r>
            <a:r>
              <a:rPr lang="en-US" sz="2400" dirty="0" smtClean="0"/>
              <a:t>being used in some cars.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/>
              <a:t>Magnetic Materials: </a:t>
            </a:r>
          </a:p>
          <a:p>
            <a:r>
              <a:rPr lang="en-US" sz="2400" dirty="0"/>
              <a:t>Computer </a:t>
            </a:r>
            <a:r>
              <a:rPr lang="tr-TR" sz="2400" dirty="0" err="1" smtClean="0"/>
              <a:t>accesories</a:t>
            </a:r>
            <a:r>
              <a:rPr lang="en-US" sz="2400" dirty="0" smtClean="0"/>
              <a:t> </a:t>
            </a:r>
            <a:r>
              <a:rPr lang="en-US" sz="2400" dirty="0"/>
              <a:t>make use of many </a:t>
            </a:r>
            <a:r>
              <a:rPr lang="tr-TR" sz="2400" dirty="0" err="1" smtClean="0"/>
              <a:t>matellic</a:t>
            </a:r>
            <a:r>
              <a:rPr lang="tr-TR" sz="2400" dirty="0" smtClean="0"/>
              <a:t>, </a:t>
            </a:r>
            <a:r>
              <a:rPr lang="en-US" sz="2400" dirty="0" smtClean="0"/>
              <a:t>ceramic,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polymeric materials. </a:t>
            </a:r>
          </a:p>
          <a:p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example</a:t>
            </a:r>
            <a:r>
              <a:rPr lang="tr-TR" sz="2400" dirty="0" smtClean="0"/>
              <a:t>, </a:t>
            </a:r>
            <a:r>
              <a:rPr lang="tr-TR" sz="2400" dirty="0"/>
              <a:t>c</a:t>
            </a:r>
            <a:r>
              <a:rPr lang="en-US" sz="2400" dirty="0" err="1" smtClean="0"/>
              <a:t>omputer</a:t>
            </a:r>
            <a:r>
              <a:rPr lang="en-US" sz="2400" dirty="0" smtClean="0"/>
              <a:t> </a:t>
            </a:r>
            <a:r>
              <a:rPr lang="en-US" sz="2400" dirty="0"/>
              <a:t>hard disks are made using alloys based on cobalt-platinum-tantalum-chromium (Co-</a:t>
            </a:r>
            <a:r>
              <a:rPr lang="en-US" sz="2400" dirty="0" err="1"/>
              <a:t>Pt</a:t>
            </a:r>
            <a:r>
              <a:rPr lang="en-US" sz="2400" dirty="0"/>
              <a:t>-Ta-Cr) alloys. </a:t>
            </a:r>
          </a:p>
          <a:p>
            <a:r>
              <a:rPr lang="tr-TR" sz="2400" dirty="0" err="1" smtClean="0"/>
              <a:t>Certain</a:t>
            </a:r>
            <a:r>
              <a:rPr lang="tr-TR" sz="2400" dirty="0" smtClean="0"/>
              <a:t> </a:t>
            </a:r>
            <a:r>
              <a:rPr lang="tr-TR" sz="2400" dirty="0" err="1" smtClean="0"/>
              <a:t>types</a:t>
            </a:r>
            <a:r>
              <a:rPr lang="tr-TR" sz="2400" dirty="0" smtClean="0"/>
              <a:t> of</a:t>
            </a:r>
            <a:r>
              <a:rPr lang="en-US" sz="2400" dirty="0" smtClean="0"/>
              <a:t> </a:t>
            </a:r>
            <a:r>
              <a:rPr lang="en-US" sz="2400" dirty="0"/>
              <a:t>magnetic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 </a:t>
            </a:r>
            <a:r>
              <a:rPr lang="tr-TR" sz="2400" dirty="0" err="1" smtClean="0"/>
              <a:t>ferrites</a:t>
            </a:r>
            <a:r>
              <a:rPr lang="en-US" sz="2400" dirty="0" smtClean="0"/>
              <a:t> </a:t>
            </a:r>
            <a:r>
              <a:rPr lang="en-US" sz="2400" dirty="0"/>
              <a:t>are used to make inductors and components for wireless communications. 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0157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874</Words>
  <Application>Microsoft Office PowerPoint</Application>
  <PresentationFormat>Özel</PresentationFormat>
  <Paragraphs>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Teması</vt:lpstr>
      <vt:lpstr>EME 201 Materials Science</vt:lpstr>
      <vt:lpstr>Polymers</vt:lpstr>
      <vt:lpstr>Polymers</vt:lpstr>
      <vt:lpstr>Polymers</vt:lpstr>
      <vt:lpstr>Semiconductors</vt:lpstr>
      <vt:lpstr>Composite Materials </vt:lpstr>
      <vt:lpstr>Functional Classification of Materials</vt:lpstr>
      <vt:lpstr>Functional Classification of Materials</vt:lpstr>
      <vt:lpstr>Functional Classification of Materials</vt:lpstr>
      <vt:lpstr>Functional Classification of Materials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ew1</cp:lastModifiedBy>
  <cp:revision>136</cp:revision>
  <dcterms:created xsi:type="dcterms:W3CDTF">2016-07-27T06:35:54Z</dcterms:created>
  <dcterms:modified xsi:type="dcterms:W3CDTF">2018-02-25T10:46:13Z</dcterms:modified>
</cp:coreProperties>
</file>