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7"/>
  </p:notesMasterIdLst>
  <p:sldIdLst>
    <p:sldId id="268" r:id="rId2"/>
    <p:sldId id="269" r:id="rId3"/>
    <p:sldId id="270" r:id="rId4"/>
    <p:sldId id="257" r:id="rId5"/>
    <p:sldId id="258" r:id="rId6"/>
    <p:sldId id="259" r:id="rId7"/>
    <p:sldId id="260" r:id="rId8"/>
    <p:sldId id="271" r:id="rId9"/>
    <p:sldId id="261" r:id="rId10"/>
    <p:sldId id="262" r:id="rId11"/>
    <p:sldId id="263" r:id="rId12"/>
    <p:sldId id="264" r:id="rId13"/>
    <p:sldId id="265" r:id="rId14"/>
    <p:sldId id="266" r:id="rId15"/>
    <p:sldId id="267"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A3ADEF-2EC7-4BED-BF5A-078A875E0F9F}" type="datetimeFigureOut">
              <a:rPr lang="tr-TR" smtClean="0"/>
              <a:t>04.05.2020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523AFA-1458-4561-87BB-7E46E5C84806}" type="slidenum">
              <a:rPr lang="tr-TR" smtClean="0"/>
              <a:t>‹#›</a:t>
            </a:fld>
            <a:endParaRPr lang="tr-TR"/>
          </a:p>
        </p:txBody>
      </p:sp>
    </p:spTree>
    <p:extLst>
      <p:ext uri="{BB962C8B-B14F-4D97-AF65-F5344CB8AC3E}">
        <p14:creationId xmlns:p14="http://schemas.microsoft.com/office/powerpoint/2010/main" val="7598770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8523AFA-1458-4561-87BB-7E46E5C84806}" type="slidenum">
              <a:rPr lang="tr-TR" smtClean="0"/>
              <a:t>1</a:t>
            </a:fld>
            <a:endParaRPr lang="tr-TR"/>
          </a:p>
        </p:txBody>
      </p:sp>
    </p:spTree>
    <p:extLst>
      <p:ext uri="{BB962C8B-B14F-4D97-AF65-F5344CB8AC3E}">
        <p14:creationId xmlns:p14="http://schemas.microsoft.com/office/powerpoint/2010/main" val="21452190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99E3E40C-ED94-439B-8491-A3968396EFF6}"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B7B1986-03B6-462C-A5E7-83633D3D4F55}" type="slidenum">
              <a:rPr lang="tr-TR" smtClean="0"/>
              <a:t>‹#›</a:t>
            </a:fld>
            <a:endParaRPr lang="tr-TR"/>
          </a:p>
        </p:txBody>
      </p:sp>
    </p:spTree>
    <p:extLst>
      <p:ext uri="{BB962C8B-B14F-4D97-AF65-F5344CB8AC3E}">
        <p14:creationId xmlns:p14="http://schemas.microsoft.com/office/powerpoint/2010/main" val="33046655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9E3E40C-ED94-439B-8491-A3968396EFF6}"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B7B1986-03B6-462C-A5E7-83633D3D4F55}" type="slidenum">
              <a:rPr lang="tr-TR" smtClean="0"/>
              <a:t>‹#›</a:t>
            </a:fld>
            <a:endParaRPr lang="tr-TR"/>
          </a:p>
        </p:txBody>
      </p:sp>
    </p:spTree>
    <p:extLst>
      <p:ext uri="{BB962C8B-B14F-4D97-AF65-F5344CB8AC3E}">
        <p14:creationId xmlns:p14="http://schemas.microsoft.com/office/powerpoint/2010/main" val="2765052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9E3E40C-ED94-439B-8491-A3968396EFF6}"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B7B1986-03B6-462C-A5E7-83633D3D4F55}"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90073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99E3E40C-ED94-439B-8491-A3968396EFF6}"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B7B1986-03B6-462C-A5E7-83633D3D4F55}" type="slidenum">
              <a:rPr lang="tr-TR" smtClean="0"/>
              <a:t>‹#›</a:t>
            </a:fld>
            <a:endParaRPr lang="tr-TR"/>
          </a:p>
        </p:txBody>
      </p:sp>
    </p:spTree>
    <p:extLst>
      <p:ext uri="{BB962C8B-B14F-4D97-AF65-F5344CB8AC3E}">
        <p14:creationId xmlns:p14="http://schemas.microsoft.com/office/powerpoint/2010/main" val="21480404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99E3E40C-ED94-439B-8491-A3968396EFF6}"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B7B1986-03B6-462C-A5E7-83633D3D4F55}"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678708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99E3E40C-ED94-439B-8491-A3968396EFF6}"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B7B1986-03B6-462C-A5E7-83633D3D4F55}" type="slidenum">
              <a:rPr lang="tr-TR" smtClean="0"/>
              <a:t>‹#›</a:t>
            </a:fld>
            <a:endParaRPr lang="tr-TR"/>
          </a:p>
        </p:txBody>
      </p:sp>
    </p:spTree>
    <p:extLst>
      <p:ext uri="{BB962C8B-B14F-4D97-AF65-F5344CB8AC3E}">
        <p14:creationId xmlns:p14="http://schemas.microsoft.com/office/powerpoint/2010/main" val="26601024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9E3E40C-ED94-439B-8491-A3968396EFF6}"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B7B1986-03B6-462C-A5E7-83633D3D4F55}" type="slidenum">
              <a:rPr lang="tr-TR" smtClean="0"/>
              <a:t>‹#›</a:t>
            </a:fld>
            <a:endParaRPr lang="tr-TR"/>
          </a:p>
        </p:txBody>
      </p:sp>
    </p:spTree>
    <p:extLst>
      <p:ext uri="{BB962C8B-B14F-4D97-AF65-F5344CB8AC3E}">
        <p14:creationId xmlns:p14="http://schemas.microsoft.com/office/powerpoint/2010/main" val="7659863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9E3E40C-ED94-439B-8491-A3968396EFF6}"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B7B1986-03B6-462C-A5E7-83633D3D4F55}" type="slidenum">
              <a:rPr lang="tr-TR" smtClean="0"/>
              <a:t>‹#›</a:t>
            </a:fld>
            <a:endParaRPr lang="tr-TR"/>
          </a:p>
        </p:txBody>
      </p:sp>
    </p:spTree>
    <p:extLst>
      <p:ext uri="{BB962C8B-B14F-4D97-AF65-F5344CB8AC3E}">
        <p14:creationId xmlns:p14="http://schemas.microsoft.com/office/powerpoint/2010/main" val="29169727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9E3E40C-ED94-439B-8491-A3968396EFF6}"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B7B1986-03B6-462C-A5E7-83633D3D4F55}" type="slidenum">
              <a:rPr lang="tr-TR" smtClean="0"/>
              <a:t>‹#›</a:t>
            </a:fld>
            <a:endParaRPr lang="tr-TR"/>
          </a:p>
        </p:txBody>
      </p:sp>
    </p:spTree>
    <p:extLst>
      <p:ext uri="{BB962C8B-B14F-4D97-AF65-F5344CB8AC3E}">
        <p14:creationId xmlns:p14="http://schemas.microsoft.com/office/powerpoint/2010/main" val="425972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9E3E40C-ED94-439B-8491-A3968396EFF6}"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B7B1986-03B6-462C-A5E7-83633D3D4F55}" type="slidenum">
              <a:rPr lang="tr-TR" smtClean="0"/>
              <a:t>‹#›</a:t>
            </a:fld>
            <a:endParaRPr lang="tr-TR"/>
          </a:p>
        </p:txBody>
      </p:sp>
    </p:spTree>
    <p:extLst>
      <p:ext uri="{BB962C8B-B14F-4D97-AF65-F5344CB8AC3E}">
        <p14:creationId xmlns:p14="http://schemas.microsoft.com/office/powerpoint/2010/main" val="1293494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9E3E40C-ED94-439B-8491-A3968396EFF6}"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B7B1986-03B6-462C-A5E7-83633D3D4F55}" type="slidenum">
              <a:rPr lang="tr-TR" smtClean="0"/>
              <a:t>‹#›</a:t>
            </a:fld>
            <a:endParaRPr lang="tr-TR"/>
          </a:p>
        </p:txBody>
      </p:sp>
    </p:spTree>
    <p:extLst>
      <p:ext uri="{BB962C8B-B14F-4D97-AF65-F5344CB8AC3E}">
        <p14:creationId xmlns:p14="http://schemas.microsoft.com/office/powerpoint/2010/main" val="10767449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9E3E40C-ED94-439B-8491-A3968396EFF6}" type="datetimeFigureOut">
              <a:rPr lang="tr-TR" smtClean="0"/>
              <a:t>04.05.2020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B7B1986-03B6-462C-A5E7-83633D3D4F55}" type="slidenum">
              <a:rPr lang="tr-TR" smtClean="0"/>
              <a:t>‹#›</a:t>
            </a:fld>
            <a:endParaRPr lang="tr-TR"/>
          </a:p>
        </p:txBody>
      </p:sp>
    </p:spTree>
    <p:extLst>
      <p:ext uri="{BB962C8B-B14F-4D97-AF65-F5344CB8AC3E}">
        <p14:creationId xmlns:p14="http://schemas.microsoft.com/office/powerpoint/2010/main" val="951365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99E3E40C-ED94-439B-8491-A3968396EFF6}" type="datetimeFigureOut">
              <a:rPr lang="tr-TR" smtClean="0"/>
              <a:t>04.05.2020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B7B1986-03B6-462C-A5E7-83633D3D4F55}" type="slidenum">
              <a:rPr lang="tr-TR" smtClean="0"/>
              <a:t>‹#›</a:t>
            </a:fld>
            <a:endParaRPr lang="tr-TR"/>
          </a:p>
        </p:txBody>
      </p:sp>
    </p:spTree>
    <p:extLst>
      <p:ext uri="{BB962C8B-B14F-4D97-AF65-F5344CB8AC3E}">
        <p14:creationId xmlns:p14="http://schemas.microsoft.com/office/powerpoint/2010/main" val="2984716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E3E40C-ED94-439B-8491-A3968396EFF6}" type="datetimeFigureOut">
              <a:rPr lang="tr-TR" smtClean="0"/>
              <a:t>04.05.2020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B7B1986-03B6-462C-A5E7-83633D3D4F55}" type="slidenum">
              <a:rPr lang="tr-TR" smtClean="0"/>
              <a:t>‹#›</a:t>
            </a:fld>
            <a:endParaRPr lang="tr-TR"/>
          </a:p>
        </p:txBody>
      </p:sp>
    </p:spTree>
    <p:extLst>
      <p:ext uri="{BB962C8B-B14F-4D97-AF65-F5344CB8AC3E}">
        <p14:creationId xmlns:p14="http://schemas.microsoft.com/office/powerpoint/2010/main" val="23694265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9E3E40C-ED94-439B-8491-A3968396EFF6}"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B7B1986-03B6-462C-A5E7-83633D3D4F55}" type="slidenum">
              <a:rPr lang="tr-TR" smtClean="0"/>
              <a:t>‹#›</a:t>
            </a:fld>
            <a:endParaRPr lang="tr-TR"/>
          </a:p>
        </p:txBody>
      </p:sp>
    </p:spTree>
    <p:extLst>
      <p:ext uri="{BB962C8B-B14F-4D97-AF65-F5344CB8AC3E}">
        <p14:creationId xmlns:p14="http://schemas.microsoft.com/office/powerpoint/2010/main" val="915836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9E3E40C-ED94-439B-8491-A3968396EFF6}"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B7B1986-03B6-462C-A5E7-83633D3D4F55}" type="slidenum">
              <a:rPr lang="tr-TR" smtClean="0"/>
              <a:t>‹#›</a:t>
            </a:fld>
            <a:endParaRPr lang="tr-TR"/>
          </a:p>
        </p:txBody>
      </p:sp>
    </p:spTree>
    <p:extLst>
      <p:ext uri="{BB962C8B-B14F-4D97-AF65-F5344CB8AC3E}">
        <p14:creationId xmlns:p14="http://schemas.microsoft.com/office/powerpoint/2010/main" val="3835250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9E3E40C-ED94-439B-8491-A3968396EFF6}" type="datetimeFigureOut">
              <a:rPr lang="tr-TR" smtClean="0"/>
              <a:t>04.05.2020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B7B1986-03B6-462C-A5E7-83633D3D4F55}" type="slidenum">
              <a:rPr lang="tr-TR" smtClean="0"/>
              <a:t>‹#›</a:t>
            </a:fld>
            <a:endParaRPr lang="tr-TR"/>
          </a:p>
        </p:txBody>
      </p:sp>
    </p:spTree>
    <p:extLst>
      <p:ext uri="{BB962C8B-B14F-4D97-AF65-F5344CB8AC3E}">
        <p14:creationId xmlns:p14="http://schemas.microsoft.com/office/powerpoint/2010/main" val="3850111095"/>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Sorumluluk Hukuku</a:t>
            </a:r>
            <a:endParaRPr lang="tr-TR" dirty="0"/>
          </a:p>
        </p:txBody>
      </p:sp>
      <p:sp>
        <p:nvSpPr>
          <p:cNvPr id="3" name="İçerik Yer Tutucusu 2"/>
          <p:cNvSpPr>
            <a:spLocks noGrp="1"/>
          </p:cNvSpPr>
          <p:nvPr>
            <p:ph idx="1"/>
          </p:nvPr>
        </p:nvSpPr>
        <p:spPr/>
        <p:txBody>
          <a:bodyPr/>
          <a:lstStyle/>
          <a:p>
            <a:pPr lvl="0"/>
            <a:r>
              <a:rPr lang="tr-TR" dirty="0">
                <a:solidFill>
                  <a:prstClr val="black"/>
                </a:solidFill>
              </a:rPr>
              <a:t>a) Geniş anlamda sorumluluk hukuku</a:t>
            </a:r>
          </a:p>
          <a:p>
            <a:pPr lvl="0"/>
            <a:r>
              <a:rPr lang="tr-TR" dirty="0">
                <a:solidFill>
                  <a:prstClr val="black"/>
                </a:solidFill>
              </a:rPr>
              <a:t>b) Dar anlamda sorumluluk hukuku</a:t>
            </a:r>
          </a:p>
          <a:p>
            <a:pPr lvl="0"/>
            <a:r>
              <a:rPr lang="tr-TR" dirty="0">
                <a:solidFill>
                  <a:prstClr val="black"/>
                </a:solidFill>
              </a:rPr>
              <a:t>c) En dar anlamda sorumluluk hukuku</a:t>
            </a:r>
          </a:p>
          <a:p>
            <a:endParaRPr lang="tr-TR" dirty="0"/>
          </a:p>
        </p:txBody>
      </p:sp>
    </p:spTree>
    <p:extLst>
      <p:ext uri="{BB962C8B-B14F-4D97-AF65-F5344CB8AC3E}">
        <p14:creationId xmlns:p14="http://schemas.microsoft.com/office/powerpoint/2010/main" val="14907278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smtClean="0"/>
              <a:t>TBK m. 49</a:t>
            </a:r>
            <a:r>
              <a:rPr lang="tr-TR" dirty="0" smtClean="0"/>
              <a:t>: «Kusurlu ve hukuka aykırı bir fiille başkasına zarar veren, bu zararı gidermekle yükümlüdür. Zarar verici fiili yasaklayan bir hukuk kuralı bulunmasa bile, ahlaka aykırı bir fiille başkasına kasten zarar veren de, bu zararı gidermekle yükümlüdür.»</a:t>
            </a:r>
            <a:endParaRPr lang="tr-TR" dirty="0"/>
          </a:p>
        </p:txBody>
      </p:sp>
    </p:spTree>
    <p:extLst>
      <p:ext uri="{BB962C8B-B14F-4D97-AF65-F5344CB8AC3E}">
        <p14:creationId xmlns:p14="http://schemas.microsoft.com/office/powerpoint/2010/main" val="10973626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dirty="0" smtClean="0"/>
              <a:t>TBK m. 49/</a:t>
            </a:r>
            <a:r>
              <a:rPr lang="tr-TR" b="1" dirty="0" err="1" smtClean="0"/>
              <a:t>II’nin</a:t>
            </a:r>
            <a:r>
              <a:rPr lang="tr-TR" b="1" dirty="0" smtClean="0"/>
              <a:t> uygulama şartları</a:t>
            </a:r>
            <a:r>
              <a:rPr lang="tr-TR" dirty="0" smtClean="0"/>
              <a:t>:</a:t>
            </a:r>
          </a:p>
          <a:p>
            <a:r>
              <a:rPr lang="tr-TR" dirty="0" smtClean="0"/>
              <a:t>a) Ahlaka aykırı bir fiil olmalıdır.</a:t>
            </a:r>
          </a:p>
          <a:p>
            <a:r>
              <a:rPr lang="tr-TR" dirty="0" smtClean="0"/>
              <a:t>b) Zarar kasten verilmiş olmalıdır.</a:t>
            </a:r>
          </a:p>
          <a:p>
            <a:r>
              <a:rPr lang="tr-TR" dirty="0" smtClean="0"/>
              <a:t>c) Bir zarar doğmuş olmalıdır.</a:t>
            </a:r>
            <a:endParaRPr lang="tr-TR" dirty="0"/>
          </a:p>
        </p:txBody>
      </p:sp>
    </p:spTree>
    <p:extLst>
      <p:ext uri="{BB962C8B-B14F-4D97-AF65-F5344CB8AC3E}">
        <p14:creationId xmlns:p14="http://schemas.microsoft.com/office/powerpoint/2010/main" val="1002373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dirty="0" smtClean="0"/>
              <a:t>Hukuka Uygunluk Sebepleri</a:t>
            </a:r>
          </a:p>
          <a:p>
            <a:r>
              <a:rPr lang="tr-TR" dirty="0" smtClean="0"/>
              <a:t>a) Kanunun verdiği yetkinin kullanılması</a:t>
            </a:r>
          </a:p>
          <a:p>
            <a:r>
              <a:rPr lang="tr-TR" dirty="0" smtClean="0"/>
              <a:t>b) Özel hukuktan doğan bir hakkın kullanılması</a:t>
            </a:r>
          </a:p>
          <a:p>
            <a:r>
              <a:rPr lang="tr-TR" dirty="0" smtClean="0"/>
              <a:t>c) Zarar görenin rızası</a:t>
            </a:r>
          </a:p>
          <a:p>
            <a:r>
              <a:rPr lang="tr-TR" dirty="0" smtClean="0"/>
              <a:t>d) Vekaletsiz iş görme</a:t>
            </a:r>
          </a:p>
          <a:p>
            <a:r>
              <a:rPr lang="tr-TR" dirty="0" smtClean="0"/>
              <a:t>e) Haklı savunma</a:t>
            </a:r>
          </a:p>
          <a:p>
            <a:r>
              <a:rPr lang="tr-TR" dirty="0" smtClean="0"/>
              <a:t>f) Zorunluluk hali</a:t>
            </a:r>
            <a:endParaRPr lang="tr-TR" dirty="0"/>
          </a:p>
        </p:txBody>
      </p:sp>
    </p:spTree>
    <p:extLst>
      <p:ext uri="{BB962C8B-B14F-4D97-AF65-F5344CB8AC3E}">
        <p14:creationId xmlns:p14="http://schemas.microsoft.com/office/powerpoint/2010/main" val="5349050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dirty="0" smtClean="0"/>
              <a:t>Haklı savunmanın şartları:</a:t>
            </a:r>
          </a:p>
          <a:p>
            <a:r>
              <a:rPr lang="tr-TR" dirty="0" smtClean="0"/>
              <a:t>a) Haklı savunmada bulunan kişinin kendisin veya üçüncü bir kişinin şahıs ya da malvarlığına karşı yönelmiş bir saldırı olmalıdır.</a:t>
            </a:r>
          </a:p>
          <a:p>
            <a:r>
              <a:rPr lang="tr-TR" dirty="0" smtClean="0"/>
              <a:t>b) Saldırı devam etmelidir.</a:t>
            </a:r>
          </a:p>
          <a:p>
            <a:r>
              <a:rPr lang="tr-TR" dirty="0" smtClean="0"/>
              <a:t>c) Saldırı hukuka aykırı olmalıdır.</a:t>
            </a:r>
          </a:p>
          <a:p>
            <a:r>
              <a:rPr lang="tr-TR" dirty="0" smtClean="0"/>
              <a:t>d) Savunma ile saldırı arasında orantı olmalıdır.</a:t>
            </a:r>
          </a:p>
          <a:p>
            <a:r>
              <a:rPr lang="tr-TR" dirty="0" smtClean="0"/>
              <a:t>e) Savunma fiili saldırgana karşı yapılmalıdır.</a:t>
            </a:r>
            <a:endParaRPr lang="tr-TR" dirty="0"/>
          </a:p>
        </p:txBody>
      </p:sp>
    </p:spTree>
    <p:extLst>
      <p:ext uri="{BB962C8B-B14F-4D97-AF65-F5344CB8AC3E}">
        <p14:creationId xmlns:p14="http://schemas.microsoft.com/office/powerpoint/2010/main" val="21991394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dirty="0" smtClean="0"/>
              <a:t>Zorunluluk halinin şartları:</a:t>
            </a:r>
          </a:p>
          <a:p>
            <a:pPr algn="just"/>
            <a:r>
              <a:rPr lang="tr-TR" dirty="0" smtClean="0"/>
              <a:t>a) Kişi veya malvarlığına yönelmiş açık ya da yakın bir zarar tehlikesi mevcut olmalıdır.</a:t>
            </a:r>
          </a:p>
          <a:p>
            <a:pPr algn="just"/>
            <a:r>
              <a:rPr lang="tr-TR" dirty="0" smtClean="0"/>
              <a:t>b) Tehlikenin kaynağı malına zarar verilecek kişi olmamalıdır.</a:t>
            </a:r>
          </a:p>
          <a:p>
            <a:pPr algn="just"/>
            <a:r>
              <a:rPr lang="tr-TR" dirty="0" smtClean="0"/>
              <a:t>c) Tehlike dolayısıyla üçüncü bir kişinin malına zarar verilmiş olmalıdır.</a:t>
            </a:r>
          </a:p>
          <a:p>
            <a:pPr algn="just"/>
            <a:r>
              <a:rPr lang="tr-TR" dirty="0" smtClean="0"/>
              <a:t>d) Önlenmek istenen zarar tehlikesi ile üçüncü kişinin malına verilecek zarar arasında orantı bulunmalıdır.</a:t>
            </a:r>
          </a:p>
          <a:p>
            <a:pPr algn="just"/>
            <a:r>
              <a:rPr lang="tr-TR" dirty="0" smtClean="0"/>
              <a:t>e) Zararı önleme, üçüncü kişinin malına zarar vermeden mümkün olmamalıdır.</a:t>
            </a:r>
          </a:p>
        </p:txBody>
      </p:sp>
    </p:spTree>
    <p:extLst>
      <p:ext uri="{BB962C8B-B14F-4D97-AF65-F5344CB8AC3E}">
        <p14:creationId xmlns:p14="http://schemas.microsoft.com/office/powerpoint/2010/main" val="40470686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dirty="0" smtClean="0"/>
              <a:t>Kişinin hakkını kendisinin korumasının şartları:</a:t>
            </a:r>
          </a:p>
          <a:p>
            <a:r>
              <a:rPr lang="tr-TR" dirty="0" smtClean="0"/>
              <a:t>a) Bir hak bulunmalıdır.</a:t>
            </a:r>
          </a:p>
          <a:p>
            <a:r>
              <a:rPr lang="tr-TR" dirty="0" smtClean="0"/>
              <a:t>b) Yetkili organların zamanında müdahalesi mümkün olmamalıdır.</a:t>
            </a:r>
          </a:p>
          <a:p>
            <a:r>
              <a:rPr lang="tr-TR" dirty="0" smtClean="0"/>
              <a:t>c) Hakkın korunması için başka bir imkan bulunmamalıdır.</a:t>
            </a:r>
          </a:p>
          <a:p>
            <a:r>
              <a:rPr lang="tr-TR" dirty="0" smtClean="0"/>
              <a:t>d) Güç kullanma orantılı olmalıdır.</a:t>
            </a:r>
            <a:endParaRPr lang="tr-TR" dirty="0"/>
          </a:p>
        </p:txBody>
      </p:sp>
    </p:spTree>
    <p:extLst>
      <p:ext uri="{BB962C8B-B14F-4D97-AF65-F5344CB8AC3E}">
        <p14:creationId xmlns:p14="http://schemas.microsoft.com/office/powerpoint/2010/main" val="1617666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a:buNone/>
            </a:pPr>
            <a:r>
              <a:rPr lang="tr-TR" b="1" dirty="0" smtClean="0">
                <a:solidFill>
                  <a:prstClr val="black"/>
                </a:solidFill>
              </a:rPr>
              <a:t>Sorumluluk </a:t>
            </a:r>
            <a:r>
              <a:rPr lang="tr-TR" b="1" dirty="0">
                <a:solidFill>
                  <a:prstClr val="black"/>
                </a:solidFill>
              </a:rPr>
              <a:t>sebepleri</a:t>
            </a:r>
            <a:r>
              <a:rPr lang="tr-TR" dirty="0">
                <a:solidFill>
                  <a:prstClr val="black"/>
                </a:solidFill>
              </a:rPr>
              <a:t>:</a:t>
            </a:r>
          </a:p>
          <a:p>
            <a:pPr lvl="0"/>
            <a:r>
              <a:rPr lang="tr-TR" dirty="0">
                <a:solidFill>
                  <a:prstClr val="black"/>
                </a:solidFill>
              </a:rPr>
              <a:t>a) Kusur </a:t>
            </a:r>
          </a:p>
          <a:p>
            <a:pPr lvl="0"/>
            <a:r>
              <a:rPr lang="tr-TR" dirty="0">
                <a:solidFill>
                  <a:prstClr val="black"/>
                </a:solidFill>
              </a:rPr>
              <a:t>b) Sözleşme</a:t>
            </a:r>
          </a:p>
          <a:p>
            <a:pPr lvl="0"/>
            <a:r>
              <a:rPr lang="tr-TR" dirty="0">
                <a:solidFill>
                  <a:prstClr val="black"/>
                </a:solidFill>
              </a:rPr>
              <a:t>c) Kanun hükmü</a:t>
            </a:r>
          </a:p>
          <a:p>
            <a:endParaRPr lang="tr-TR" dirty="0"/>
          </a:p>
        </p:txBody>
      </p:sp>
    </p:spTree>
    <p:extLst>
      <p:ext uri="{BB962C8B-B14F-4D97-AF65-F5344CB8AC3E}">
        <p14:creationId xmlns:p14="http://schemas.microsoft.com/office/powerpoint/2010/main" val="619134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a:buNone/>
            </a:pPr>
            <a:r>
              <a:rPr lang="tr-TR" b="1" dirty="0" smtClean="0">
                <a:solidFill>
                  <a:prstClr val="black"/>
                </a:solidFill>
              </a:rPr>
              <a:t>Hukuki </a:t>
            </a:r>
            <a:r>
              <a:rPr lang="tr-TR" b="1" dirty="0">
                <a:solidFill>
                  <a:prstClr val="black"/>
                </a:solidFill>
              </a:rPr>
              <a:t>Sorumluluğun Türleri:</a:t>
            </a:r>
          </a:p>
          <a:p>
            <a:pPr lvl="0"/>
            <a:r>
              <a:rPr lang="tr-TR" dirty="0">
                <a:solidFill>
                  <a:prstClr val="black"/>
                </a:solidFill>
              </a:rPr>
              <a:t>a) Kusur sorumluluğu</a:t>
            </a:r>
          </a:p>
          <a:p>
            <a:pPr lvl="0"/>
            <a:r>
              <a:rPr lang="tr-TR" dirty="0">
                <a:solidFill>
                  <a:prstClr val="black"/>
                </a:solidFill>
              </a:rPr>
              <a:t>b) Kusursuz sorumluluk (Sebep Sorumluluğu)</a:t>
            </a:r>
          </a:p>
          <a:p>
            <a:pPr lvl="0"/>
            <a:r>
              <a:rPr lang="tr-TR" dirty="0">
                <a:solidFill>
                  <a:prstClr val="black"/>
                </a:solidFill>
              </a:rPr>
              <a:t>c) Fedakarlığın denkleştirilmesi ilkesi</a:t>
            </a:r>
          </a:p>
          <a:p>
            <a:endParaRPr lang="tr-TR" dirty="0"/>
          </a:p>
        </p:txBody>
      </p:sp>
    </p:spTree>
    <p:extLst>
      <p:ext uri="{BB962C8B-B14F-4D97-AF65-F5344CB8AC3E}">
        <p14:creationId xmlns:p14="http://schemas.microsoft.com/office/powerpoint/2010/main" val="11186164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Haksız Fiil Sorumluluğu (Kusur Sorumluluğu)</a:t>
            </a:r>
            <a:endParaRPr lang="tr-TR" dirty="0"/>
          </a:p>
        </p:txBody>
      </p:sp>
      <p:sp>
        <p:nvSpPr>
          <p:cNvPr id="3" name="İçerik Yer Tutucusu 2"/>
          <p:cNvSpPr>
            <a:spLocks noGrp="1"/>
          </p:cNvSpPr>
          <p:nvPr>
            <p:ph idx="1"/>
          </p:nvPr>
        </p:nvSpPr>
        <p:spPr/>
        <p:txBody>
          <a:bodyPr/>
          <a:lstStyle/>
          <a:p>
            <a:pPr marL="0" indent="0">
              <a:buNone/>
            </a:pPr>
            <a:r>
              <a:rPr lang="tr-TR" b="1" dirty="0" smtClean="0"/>
              <a:t>Haksız </a:t>
            </a:r>
            <a:r>
              <a:rPr lang="tr-TR" b="1" dirty="0" smtClean="0"/>
              <a:t>Fiilin Unsurları</a:t>
            </a:r>
          </a:p>
          <a:p>
            <a:r>
              <a:rPr lang="tr-TR" dirty="0" smtClean="0"/>
              <a:t>1- Fiil</a:t>
            </a:r>
          </a:p>
          <a:p>
            <a:r>
              <a:rPr lang="tr-TR" dirty="0" smtClean="0"/>
              <a:t>2-Zarar</a:t>
            </a:r>
          </a:p>
          <a:p>
            <a:r>
              <a:rPr lang="tr-TR" dirty="0" smtClean="0"/>
              <a:t>3- Uygun illiyet bağı</a:t>
            </a:r>
          </a:p>
          <a:p>
            <a:r>
              <a:rPr lang="tr-TR" dirty="0" smtClean="0"/>
              <a:t>4- Kusur</a:t>
            </a:r>
          </a:p>
          <a:p>
            <a:r>
              <a:rPr lang="tr-TR" dirty="0" smtClean="0"/>
              <a:t>5- Hukuka aykırılık</a:t>
            </a:r>
            <a:endParaRPr lang="tr-TR" dirty="0"/>
          </a:p>
        </p:txBody>
      </p:sp>
    </p:spTree>
    <p:extLst>
      <p:ext uri="{BB962C8B-B14F-4D97-AF65-F5344CB8AC3E}">
        <p14:creationId xmlns:p14="http://schemas.microsoft.com/office/powerpoint/2010/main" val="23850350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b="1" dirty="0" smtClean="0"/>
              <a:t>ZARAR</a:t>
            </a:r>
          </a:p>
          <a:p>
            <a:r>
              <a:rPr lang="tr-TR" dirty="0" smtClean="0"/>
              <a:t>a) Maddi zarar</a:t>
            </a:r>
          </a:p>
          <a:p>
            <a:pPr lvl="1"/>
            <a:r>
              <a:rPr lang="tr-TR" dirty="0" err="1" smtClean="0"/>
              <a:t>aa</a:t>
            </a:r>
            <a:r>
              <a:rPr lang="tr-TR" dirty="0" smtClean="0"/>
              <a:t>) Fiili zarar</a:t>
            </a:r>
          </a:p>
          <a:p>
            <a:pPr lvl="1"/>
            <a:r>
              <a:rPr lang="tr-TR" dirty="0" err="1" smtClean="0"/>
              <a:t>bb</a:t>
            </a:r>
            <a:r>
              <a:rPr lang="tr-TR" dirty="0" smtClean="0"/>
              <a:t>) Yoksun kalınan kar</a:t>
            </a:r>
          </a:p>
          <a:p>
            <a:pPr lvl="1"/>
            <a:r>
              <a:rPr lang="tr-TR" dirty="0" smtClean="0"/>
              <a:t>cc) Kişiye verilen zarar</a:t>
            </a:r>
          </a:p>
          <a:p>
            <a:pPr lvl="1"/>
            <a:r>
              <a:rPr lang="tr-TR" dirty="0" err="1" smtClean="0"/>
              <a:t>dd</a:t>
            </a:r>
            <a:r>
              <a:rPr lang="tr-TR" dirty="0" smtClean="0"/>
              <a:t>) Şeye verilen zarar</a:t>
            </a:r>
          </a:p>
          <a:p>
            <a:pPr lvl="1"/>
            <a:r>
              <a:rPr lang="tr-TR" dirty="0" err="1" smtClean="0"/>
              <a:t>ee</a:t>
            </a:r>
            <a:r>
              <a:rPr lang="tr-TR" dirty="0" smtClean="0"/>
              <a:t>) Diğer zararlar</a:t>
            </a:r>
          </a:p>
          <a:p>
            <a:pPr lvl="1"/>
            <a:r>
              <a:rPr lang="tr-TR" dirty="0" err="1" smtClean="0"/>
              <a:t>ff</a:t>
            </a:r>
            <a:r>
              <a:rPr lang="tr-TR" dirty="0" smtClean="0"/>
              <a:t>) Doğrudan zarar-dolaylı zarar</a:t>
            </a:r>
          </a:p>
          <a:p>
            <a:pPr lvl="1"/>
            <a:r>
              <a:rPr lang="tr-TR" dirty="0" err="1" smtClean="0"/>
              <a:t>gg</a:t>
            </a:r>
            <a:r>
              <a:rPr lang="tr-TR" dirty="0" smtClean="0"/>
              <a:t>) Menfi zarar-Müspet zarar</a:t>
            </a:r>
          </a:p>
          <a:p>
            <a:pPr lvl="1"/>
            <a:r>
              <a:rPr lang="tr-TR" dirty="0" err="1" smtClean="0"/>
              <a:t>hh</a:t>
            </a:r>
            <a:r>
              <a:rPr lang="tr-TR" dirty="0" smtClean="0"/>
              <a:t>) Somut zarar-Soyut zarar</a:t>
            </a:r>
          </a:p>
          <a:p>
            <a:pPr marL="457200" lvl="1" indent="0">
              <a:buNone/>
            </a:pPr>
            <a:r>
              <a:rPr lang="tr-TR" sz="1800" dirty="0" smtClean="0"/>
              <a:t>b) Manevi zarar</a:t>
            </a:r>
            <a:endParaRPr lang="tr-TR" sz="1800" dirty="0"/>
          </a:p>
        </p:txBody>
      </p:sp>
    </p:spTree>
    <p:extLst>
      <p:ext uri="{BB962C8B-B14F-4D97-AF65-F5344CB8AC3E}">
        <p14:creationId xmlns:p14="http://schemas.microsoft.com/office/powerpoint/2010/main" val="37457665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dirty="0"/>
              <a:t> </a:t>
            </a:r>
            <a:r>
              <a:rPr lang="tr-TR" b="1" dirty="0" smtClean="0"/>
              <a:t>   İlliyet Bağını Kesen Sebepler</a:t>
            </a:r>
          </a:p>
          <a:p>
            <a:r>
              <a:rPr lang="tr-TR" dirty="0" smtClean="0"/>
              <a:t>1- Mücbir sebep</a:t>
            </a:r>
          </a:p>
          <a:p>
            <a:r>
              <a:rPr lang="tr-TR" dirty="0" smtClean="0"/>
              <a:t>2- Zarar görenin kusuru</a:t>
            </a:r>
          </a:p>
          <a:p>
            <a:r>
              <a:rPr lang="tr-TR" dirty="0" smtClean="0"/>
              <a:t>3- Üçüncü kişinin kusuru</a:t>
            </a:r>
            <a:endParaRPr lang="tr-TR" dirty="0"/>
          </a:p>
        </p:txBody>
      </p:sp>
    </p:spTree>
    <p:extLst>
      <p:ext uri="{BB962C8B-B14F-4D97-AF65-F5344CB8AC3E}">
        <p14:creationId xmlns:p14="http://schemas.microsoft.com/office/powerpoint/2010/main" val="31218840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dirty="0" smtClean="0"/>
              <a:t>  Mücbir Sebebin Unsurları</a:t>
            </a:r>
          </a:p>
          <a:p>
            <a:r>
              <a:rPr lang="tr-TR" dirty="0" smtClean="0"/>
              <a:t>a) Bir olay</a:t>
            </a:r>
          </a:p>
          <a:p>
            <a:r>
              <a:rPr lang="tr-TR" dirty="0" smtClean="0"/>
              <a:t>b) Haricilik</a:t>
            </a:r>
          </a:p>
          <a:p>
            <a:r>
              <a:rPr lang="tr-TR" dirty="0" smtClean="0"/>
              <a:t>c) Bir davranış normunun veya borcun ihlali</a:t>
            </a:r>
          </a:p>
          <a:p>
            <a:r>
              <a:rPr lang="tr-TR" dirty="0" smtClean="0"/>
              <a:t>d) İlliyet bağı</a:t>
            </a:r>
          </a:p>
          <a:p>
            <a:r>
              <a:rPr lang="tr-TR" dirty="0" smtClean="0"/>
              <a:t>e) Kaçınılmazlık</a:t>
            </a:r>
          </a:p>
          <a:p>
            <a:r>
              <a:rPr lang="tr-TR" dirty="0" smtClean="0"/>
              <a:t>f) </a:t>
            </a:r>
            <a:r>
              <a:rPr lang="tr-TR" dirty="0" err="1" smtClean="0"/>
              <a:t>Öngörülmezlik</a:t>
            </a:r>
            <a:endParaRPr lang="tr-TR" dirty="0"/>
          </a:p>
        </p:txBody>
      </p:sp>
    </p:spTree>
    <p:extLst>
      <p:ext uri="{BB962C8B-B14F-4D97-AF65-F5344CB8AC3E}">
        <p14:creationId xmlns:p14="http://schemas.microsoft.com/office/powerpoint/2010/main" val="6447849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Yarg</a:t>
            </a:r>
            <a:r>
              <a:rPr lang="tr-TR" dirty="0" smtClean="0"/>
              <a:t>. 11. HD, 15.12.2014,</a:t>
            </a:r>
            <a:br>
              <a:rPr lang="tr-TR" dirty="0" smtClean="0"/>
            </a:br>
            <a:r>
              <a:rPr lang="tr-TR" dirty="0" smtClean="0"/>
              <a:t> E. 2014/13893, K.</a:t>
            </a:r>
            <a:r>
              <a:rPr lang="tr-TR" dirty="0"/>
              <a:t> </a:t>
            </a:r>
            <a:r>
              <a:rPr lang="tr-TR" dirty="0" smtClean="0"/>
              <a:t>2014/19777</a:t>
            </a:r>
            <a:endParaRPr lang="tr-TR" dirty="0"/>
          </a:p>
        </p:txBody>
      </p:sp>
      <p:sp>
        <p:nvSpPr>
          <p:cNvPr id="3" name="İçerik Yer Tutucusu 2"/>
          <p:cNvSpPr>
            <a:spLocks noGrp="1"/>
          </p:cNvSpPr>
          <p:nvPr>
            <p:ph idx="1"/>
          </p:nvPr>
        </p:nvSpPr>
        <p:spPr/>
        <p:txBody>
          <a:bodyPr>
            <a:normAutofit lnSpcReduction="10000"/>
          </a:bodyPr>
          <a:lstStyle/>
          <a:p>
            <a:pPr algn="just"/>
            <a:r>
              <a:rPr lang="tr-TR" dirty="0" smtClean="0"/>
              <a:t>«…mücbir </a:t>
            </a:r>
            <a:r>
              <a:rPr lang="tr-TR" dirty="0"/>
              <a:t>sebep</a:t>
            </a:r>
            <a:r>
              <a:rPr lang="tr-TR" dirty="0"/>
              <a:t> bir sorumluluğun yerine getirilmesini veya bir hakkın veya hukuksal imkanın veya kanuni bir avantajın kullanılmasını veya talep edilmesini, kısmen veya tamamen, geçici veya daimi surette engelleyen, bu niteliği dolayısıyla sorumluluğu kaldıran veya yerine getirilmesini, süresini ve vadesini geciktiren veya sorumluluğun niteliğini değiştiren, bir hakkın veya hukuksal imkanın veya kanuni bir avantajın kullanılmasına ilişkin sürelerin yeniden tanınmasını, sürelerin uzatılmasını veya eski hale iade edilmesini gerekli ve zorunlu kılan, kişinin önceden beklemediği, öngöremeyeceği ve tahmin edemeyeceği, beklese ve tahmin etse bile, kişilerin alabilecekleri her türlü tedbirlere rağmen meydana gelmesini engelleyemeyeceği, kişilerin tedbir alma ve ihmalde bulunmama yükümlülüklerini aşan nitelikte ve ağırlıkta olan, dıştan gelen, olağan üstü, olağan dışı ve </a:t>
            </a:r>
            <a:r>
              <a:rPr lang="tr-TR" dirty="0" err="1"/>
              <a:t>mutad</a:t>
            </a:r>
            <a:r>
              <a:rPr lang="tr-TR" dirty="0"/>
              <a:t> ve devamlı olanın dışında gerçekleşen nitelikte bir olay, olgu veya durumdur</a:t>
            </a:r>
            <a:r>
              <a:rPr lang="tr-TR" dirty="0" smtClean="0"/>
              <a:t>.»</a:t>
            </a:r>
            <a:endParaRPr lang="tr-TR" dirty="0"/>
          </a:p>
        </p:txBody>
      </p:sp>
    </p:spTree>
    <p:extLst>
      <p:ext uri="{BB962C8B-B14F-4D97-AF65-F5344CB8AC3E}">
        <p14:creationId xmlns:p14="http://schemas.microsoft.com/office/powerpoint/2010/main" val="29270801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Kusurun Çeşitleri</a:t>
            </a:r>
          </a:p>
          <a:p>
            <a:r>
              <a:rPr lang="tr-TR" b="1" dirty="0" smtClean="0"/>
              <a:t>Kast</a:t>
            </a:r>
          </a:p>
          <a:p>
            <a:r>
              <a:rPr lang="tr-TR" b="1" dirty="0" smtClean="0"/>
              <a:t>İhmal</a:t>
            </a:r>
            <a:endParaRPr lang="tr-TR" dirty="0" smtClean="0"/>
          </a:p>
          <a:p>
            <a:pPr lvl="1" algn="just"/>
            <a:r>
              <a:rPr lang="tr-TR" dirty="0" smtClean="0"/>
              <a:t>a) Ağır İhmal</a:t>
            </a:r>
          </a:p>
          <a:p>
            <a:pPr lvl="1" algn="just"/>
            <a:r>
              <a:rPr lang="tr-TR" dirty="0" smtClean="0"/>
              <a:t>b</a:t>
            </a:r>
            <a:r>
              <a:rPr lang="tr-TR" dirty="0" smtClean="0"/>
              <a:t>) Hafif ihmal</a:t>
            </a:r>
          </a:p>
          <a:p>
            <a:pPr lvl="1" algn="just"/>
            <a:r>
              <a:rPr lang="tr-TR" dirty="0" smtClean="0"/>
              <a:t>c) Orta ihmal</a:t>
            </a:r>
          </a:p>
          <a:p>
            <a:pPr lvl="1" algn="just"/>
            <a:r>
              <a:rPr lang="tr-TR" dirty="0" smtClean="0"/>
              <a:t>d) Bilinçli ihmal-Bilinçsiz ihmal</a:t>
            </a:r>
            <a:endParaRPr lang="tr-TR" dirty="0"/>
          </a:p>
        </p:txBody>
      </p:sp>
    </p:spTree>
    <p:extLst>
      <p:ext uri="{BB962C8B-B14F-4D97-AF65-F5344CB8AC3E}">
        <p14:creationId xmlns:p14="http://schemas.microsoft.com/office/powerpoint/2010/main" val="3752176362"/>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1077</TotalTime>
  <Words>476</Words>
  <Application>Microsoft Office PowerPoint</Application>
  <PresentationFormat>Geniş ekran</PresentationFormat>
  <Paragraphs>80</Paragraphs>
  <Slides>15</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15</vt:i4>
      </vt:variant>
    </vt:vector>
  </HeadingPairs>
  <TitlesOfParts>
    <vt:vector size="20" baseType="lpstr">
      <vt:lpstr>Arial</vt:lpstr>
      <vt:lpstr>Calibri</vt:lpstr>
      <vt:lpstr>Century Gothic</vt:lpstr>
      <vt:lpstr>Wingdings 3</vt:lpstr>
      <vt:lpstr>Duman</vt:lpstr>
      <vt:lpstr>Sorumluluk Hukuku</vt:lpstr>
      <vt:lpstr>PowerPoint Sunusu</vt:lpstr>
      <vt:lpstr>PowerPoint Sunusu</vt:lpstr>
      <vt:lpstr>Haksız Fiil Sorumluluğu (Kusur Sorumluluğu)</vt:lpstr>
      <vt:lpstr>PowerPoint Sunusu</vt:lpstr>
      <vt:lpstr>PowerPoint Sunusu</vt:lpstr>
      <vt:lpstr>PowerPoint Sunusu</vt:lpstr>
      <vt:lpstr>Yarg. 11. HD, 15.12.2014,  E. 2014/13893, K. 2014/19777</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Haksız Fiil Sorumluluğu (Kusur Sorumluluğu)</dc:title>
  <dc:creator>TOSHIBA</dc:creator>
  <cp:lastModifiedBy>TOSHIBA</cp:lastModifiedBy>
  <cp:revision>10</cp:revision>
  <dcterms:created xsi:type="dcterms:W3CDTF">2020-05-01T14:36:53Z</dcterms:created>
  <dcterms:modified xsi:type="dcterms:W3CDTF">2020-05-04T13:06:58Z</dcterms:modified>
</cp:coreProperties>
</file>