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6">
  <p:sldMasterIdLst>
    <p:sldMasterId id="2147483660" r:id="rId1"/>
    <p:sldMasterId id="2147483673" r:id="rId2"/>
    <p:sldMasterId id="2147483690" r:id="rId3"/>
  </p:sldMasterIdLst>
  <p:notesMasterIdLst>
    <p:notesMasterId r:id="rId9"/>
  </p:notesMasterIdLst>
  <p:sldIdLst>
    <p:sldId id="1082" r:id="rId4"/>
    <p:sldId id="604" r:id="rId5"/>
    <p:sldId id="611" r:id="rId6"/>
    <p:sldId id="1083" r:id="rId7"/>
    <p:sldId id="1084" r:id="rId8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7176C"/>
    <a:srgbClr val="46166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Orta Stil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Orta Stil 2 - Vurgu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Orta Stil 2 - Vurgu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D5ABB26-0587-4C30-8999-92F81FD0307C}" styleName="Stil Yok, Kılavuz Yok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E3FDE45-AF77-4B5C-9715-49D594BDF05E}" styleName="Açık Stil 1 - Vurgu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5940675A-B579-460E-94D1-54222C63F5DA}" styleName="Stil Yok, Tablo Kılavuz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7164" autoAdjust="0"/>
    <p:restoredTop sz="91471" autoAdjust="0"/>
  </p:normalViewPr>
  <p:slideViewPr>
    <p:cSldViewPr snapToGrid="0">
      <p:cViewPr varScale="1">
        <p:scale>
          <a:sx n="83" d="100"/>
          <a:sy n="83" d="100"/>
        </p:scale>
        <p:origin x="1086" y="96"/>
      </p:cViewPr>
      <p:guideLst>
        <p:guide orient="horz" pos="2160"/>
        <p:guide pos="2880"/>
      </p:guideLst>
    </p:cSldViewPr>
  </p:slideViewPr>
  <p:notesTextViewPr>
    <p:cViewPr>
      <p:scale>
        <a:sx n="66" d="100"/>
        <a:sy n="66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howGuides="1">
      <p:cViewPr varScale="1">
        <p:scale>
          <a:sx n="61" d="100"/>
          <a:sy n="61" d="100"/>
        </p:scale>
        <p:origin x="3378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viewProps" Target="viewProps.xml"/><Relationship Id="rId5" Type="http://schemas.openxmlformats.org/officeDocument/2006/relationships/slide" Target="slides/slide2.xml"/><Relationship Id="rId10" Type="http://schemas.openxmlformats.org/officeDocument/2006/relationships/presProps" Target="presProps.xml"/><Relationship Id="rId4" Type="http://schemas.openxmlformats.org/officeDocument/2006/relationships/slide" Target="slides/slide1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F88CA5-4B52-431F-9D0B-7834703D4155}" type="datetimeFigureOut">
              <a:rPr lang="en-US" smtClean="0"/>
              <a:t>2/26/2020</a:t>
            </a:fld>
            <a:endParaRPr lang="en-US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41425"/>
            <a:ext cx="44672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85FB67-13BD-4A07-A42B-F2DDB568A1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252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C2E16-D5DA-4D9C-92CB-3D0DDCA7AE5C}" type="datetime1">
              <a:rPr lang="en-US" smtClean="0"/>
              <a:t>2/26/2020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37714002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021E8-F963-4E7B-98CE-B76E5E287BD9}" type="datetime1">
              <a:rPr lang="en-US" smtClean="0"/>
              <a:t>2/26/2020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73875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3"/>
            <a:ext cx="1828800" cy="5410199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71BD1-7858-4A7D-AB54-A4451F562A85}" type="datetime1">
              <a:rPr lang="en-US" smtClean="0"/>
              <a:t>2/26/2020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66878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/>
          </p:nvPr>
        </p:nvSpPr>
        <p:spPr>
          <a:xfrm>
            <a:off x="1066800" y="304800"/>
            <a:ext cx="7543800" cy="57912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3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24DB031-92E8-45A5-8D15-81850C813C05}" type="slidenum">
              <a:rPr lang="tr-TR" altLang="tr-TR"/>
              <a:pPr/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50717126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093B4-1CC8-466C-AC69-8C4EAAC07B96}" type="datetime1">
              <a:rPr lang="en-US" smtClean="0"/>
              <a:t>2/26/2020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83248083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0254B-BB82-4C80-A262-98BD5C0B4A90}" type="datetime1">
              <a:rPr lang="en-US" smtClean="0"/>
              <a:t>2/26/2020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8757136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5400" b="0" cap="all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55901-25EF-4B6B-8217-40AE73B567A5}" type="datetime1">
              <a:rPr lang="en-US" smtClean="0"/>
              <a:t>2/26/2020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261986849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8C9F5-99EE-46C1-925D-08171F3997F5}" type="datetime1">
              <a:rPr lang="en-US" smtClean="0"/>
              <a:t>2/26/2020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8348045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CB38C-929A-4885-8B3A-FB2E643FA28D}" type="datetime1">
              <a:rPr lang="en-US" smtClean="0"/>
              <a:t>2/26/2020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1492942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3DAA0-B6AA-4ACD-9FB1-17185E43A90D}" type="datetime1">
              <a:rPr lang="en-US" smtClean="0"/>
              <a:t>2/26/2020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7469024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7F1EA-F52B-42F5-8478-0AF9BFD7E958}" type="datetime1">
              <a:rPr lang="en-US" smtClean="0"/>
              <a:t>2/26/2020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747553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211488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2"/>
            <a:ext cx="4594934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2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9E4876-F515-4632-ACBF-711C6699D7F1}" type="datetime1">
              <a:rPr lang="en-US" smtClean="0"/>
              <a:t>2/26/2020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1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4544585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simgeyi tıklatın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930EE-5137-4864-99E0-78D0AA38347E}" type="datetime1">
              <a:rPr lang="en-US" smtClean="0"/>
              <a:t>2/26/2020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8547969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DF37A8-D33E-4B0E-8235-475DB97D5147}" type="datetime1">
              <a:rPr lang="en-US" smtClean="0"/>
              <a:t>2/26/2020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3643762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3"/>
            <a:ext cx="1828800" cy="5410199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E96E1F-70EC-4C9F-84B9-309ABB33F145}" type="datetime1">
              <a:rPr lang="en-US" smtClean="0"/>
              <a:t>2/26/2020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7974391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/>
          </p:nvPr>
        </p:nvSpPr>
        <p:spPr>
          <a:xfrm>
            <a:off x="457200" y="277813"/>
            <a:ext cx="8229600" cy="5853112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3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2F65B9-AF3F-4168-8F3A-EA905B549768}" type="datetime1">
              <a:rPr lang="en-US" smtClean="0"/>
              <a:t>2/26/2020</a:t>
            </a:fld>
            <a:endParaRPr lang="tr-TR"/>
          </a:p>
        </p:txBody>
      </p:sp>
      <p:sp>
        <p:nvSpPr>
          <p:cNvPr id="4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5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CC9CEF-1B2B-47A9-B112-A53E035B6F79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1206933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Başlık, Metin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sz="half" idx="1"/>
          </p:nvPr>
        </p:nvSpPr>
        <p:spPr>
          <a:xfrm>
            <a:off x="457200" y="1600202"/>
            <a:ext cx="4038600" cy="4530725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30725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D7AFE2-252A-473E-B74B-445E14A41A1C}" type="datetime1">
              <a:rPr lang="en-US" smtClean="0"/>
              <a:t>2/26/2020</a:t>
            </a:fld>
            <a:endParaRPr lang="tr-TR"/>
          </a:p>
        </p:txBody>
      </p:sp>
      <p:sp>
        <p:nvSpPr>
          <p:cNvPr id="6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9C2CDE-511F-4CCA-A6CE-70569E99ECA7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5389097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Başlık ve Tab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Tablo Yer Tutucusu 2"/>
          <p:cNvSpPr>
            <a:spLocks noGrp="1"/>
          </p:cNvSpPr>
          <p:nvPr>
            <p:ph type="tbl" idx="1"/>
          </p:nvPr>
        </p:nvSpPr>
        <p:spPr>
          <a:xfrm>
            <a:off x="457200" y="1600202"/>
            <a:ext cx="8229600" cy="4530725"/>
          </a:xfrm>
        </p:spPr>
        <p:txBody>
          <a:bodyPr/>
          <a:lstStyle/>
          <a:p>
            <a:pPr lvl="0"/>
            <a:r>
              <a:rPr lang="tr-TR" noProof="0"/>
              <a:t>Tablo eklemek için simgeyi tıklatın</a:t>
            </a:r>
          </a:p>
        </p:txBody>
      </p:sp>
      <p:sp>
        <p:nvSpPr>
          <p:cNvPr id="4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24C5B5-B0BC-4A99-9668-7AA50979CB18}" type="datetime1">
              <a:rPr lang="en-US" smtClean="0"/>
              <a:t>2/26/2020</a:t>
            </a:fld>
            <a:endParaRPr lang="tr-TR"/>
          </a:p>
        </p:txBody>
      </p:sp>
      <p:sp>
        <p:nvSpPr>
          <p:cNvPr id="5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694B09-DDCA-463B-A0FD-225071502900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7452489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Başlık, 4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 sz="quarter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457200" y="1600202"/>
            <a:ext cx="4038600" cy="2189163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quarter" idx="2"/>
          </p:nvPr>
        </p:nvSpPr>
        <p:spPr>
          <a:xfrm>
            <a:off x="4648200" y="1600202"/>
            <a:ext cx="4038600" cy="2189163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İçerik Yer Tutucusu 4"/>
          <p:cNvSpPr>
            <a:spLocks noGrp="1"/>
          </p:cNvSpPr>
          <p:nvPr>
            <p:ph sz="quarter" idx="3"/>
          </p:nvPr>
        </p:nvSpPr>
        <p:spPr>
          <a:xfrm>
            <a:off x="457200" y="3941763"/>
            <a:ext cx="4038600" cy="2189162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8200" y="3941763"/>
            <a:ext cx="4038600" cy="2189162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B4A527-8F12-4586-8896-F9A7002F02D4}" type="datetime1">
              <a:rPr lang="en-US" smtClean="0"/>
              <a:t>2/26/2020</a:t>
            </a:fld>
            <a:endParaRPr lang="tr-TR"/>
          </a:p>
        </p:txBody>
      </p:sp>
      <p:sp>
        <p:nvSpPr>
          <p:cNvPr id="8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9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FE3CA1-1F67-46BC-B6F2-EBF60CBDD860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7563434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Metin Yer Tutucusu 11"/>
          <p:cNvSpPr>
            <a:spLocks noGrp="1"/>
          </p:cNvSpPr>
          <p:nvPr>
            <p:ph idx="1"/>
          </p:nvPr>
        </p:nvSpPr>
        <p:spPr>
          <a:xfrm>
            <a:off x="410935" y="1299507"/>
            <a:ext cx="7886700" cy="1179054"/>
          </a:xfrm>
          <a:prstGeom prst="rect">
            <a:avLst/>
          </a:prstGeom>
        </p:spPr>
        <p:txBody>
          <a:bodyPr rIns="0" anchor="b" anchorCtr="0">
            <a:noAutofit/>
          </a:bodyPr>
          <a:lstStyle>
            <a:lvl1pPr marL="0" indent="0" algn="l">
              <a:buNone/>
              <a:defRPr sz="2000" b="0" i="0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tr-TR" noProof="0" smtClean="0"/>
              <a:t>Asıl metin stillerini düzenle</a:t>
            </a:r>
          </a:p>
        </p:txBody>
      </p:sp>
      <p:sp>
        <p:nvSpPr>
          <p:cNvPr id="9" name="Başlık Yer Tutucusu 10"/>
          <p:cNvSpPr>
            <a:spLocks noGrp="1"/>
          </p:cNvSpPr>
          <p:nvPr>
            <p:ph type="title"/>
          </p:nvPr>
        </p:nvSpPr>
        <p:spPr>
          <a:xfrm>
            <a:off x="410935" y="370117"/>
            <a:ext cx="7886700" cy="673965"/>
          </a:xfrm>
          <a:prstGeom prst="rect">
            <a:avLst/>
          </a:prstGeom>
        </p:spPr>
        <p:txBody>
          <a:bodyPr rIns="0" anchor="b" anchorCtr="0">
            <a:normAutofit/>
          </a:bodyPr>
          <a:lstStyle>
            <a:lvl1pPr>
              <a:defRPr sz="2400"/>
            </a:lvl1pPr>
          </a:lstStyle>
          <a:p>
            <a:pPr lvl="0"/>
            <a:r>
              <a:rPr lang="tr-TR" smtClean="0"/>
              <a:t>Asıl başlık stili için tıklatın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3627385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Özel Dü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54219885"/>
      </p:ext>
    </p:extLst>
  </p:cSld>
  <p:clrMapOvr>
    <a:masterClrMapping/>
  </p:clrMapOvr>
  <p:hf sldNum="0" hd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5400" b="0" cap="all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12512-3B4A-4C0D-950D-6FFEACF07EB0}" type="datetime1">
              <a:rPr lang="en-US" smtClean="0"/>
              <a:t>2/26/2020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80110625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400"/>
            </a:lvl1pPr>
          </a:lstStyle>
          <a:p>
            <a:r>
              <a:rPr lang="tr-TR" dirty="0" smtClean="0"/>
              <a:t>Asıl başlık stili için tıklatın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66800" y="1981200"/>
            <a:ext cx="7543800" cy="4114800"/>
          </a:xfrm>
          <a:prstGeom prst="rect">
            <a:avLst/>
          </a:prstGeom>
        </p:spPr>
        <p:txBody>
          <a:bodyPr/>
          <a:lstStyle>
            <a:lvl1pPr marL="228600" indent="-22860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685800" indent="-22860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tr-TR" dirty="0" smtClean="0"/>
              <a:t>Asıl metin stillerini düzenle</a:t>
            </a:r>
          </a:p>
          <a:p>
            <a:pPr lvl="1"/>
            <a:r>
              <a:rPr lang="tr-TR" dirty="0" smtClean="0"/>
              <a:t>İkinci düzey</a:t>
            </a:r>
          </a:p>
          <a:p>
            <a:pPr lvl="2"/>
            <a:r>
              <a:rPr lang="tr-TR" dirty="0" smtClean="0"/>
              <a:t>Üçüncü düzey</a:t>
            </a:r>
          </a:p>
          <a:p>
            <a:pPr lvl="3"/>
            <a:r>
              <a:rPr lang="tr-TR" dirty="0" smtClean="0"/>
              <a:t>Dördüncü düzey</a:t>
            </a:r>
          </a:p>
          <a:p>
            <a:pPr lvl="4"/>
            <a:r>
              <a:rPr lang="tr-TR" dirty="0" smtClean="0"/>
              <a:t>Beşinci düzey</a:t>
            </a:r>
            <a:endParaRPr lang="tr-TR" dirty="0"/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0"/>
          </p:nvPr>
        </p:nvSpPr>
        <p:spPr>
          <a:xfrm>
            <a:off x="1066800" y="624840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705600" y="624840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F7C0EF-15DE-425E-A602-6416008CF6C9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4045714770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913B4-353A-43F0-919E-C9E766A5124A}" type="datetime1">
              <a:rPr lang="en-US" smtClean="0"/>
              <a:t>2/26/2020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74708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19078-E88E-432E-B463-E382E09B18DC}" type="datetime1">
              <a:rPr lang="en-US" smtClean="0"/>
              <a:t>2/26/2020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26643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F88A8-F742-4F69-A35B-1B28FBF07202}" type="datetime1">
              <a:rPr lang="en-US" smtClean="0"/>
              <a:t>2/26/2020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43776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C0540-C812-4A10-A4A2-8F2918206376}" type="datetime1">
              <a:rPr lang="en-US" smtClean="0"/>
              <a:t>2/26/2020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46229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0DDDF-7A43-4041-A150-A5265DD17B5B}" type="datetime1">
              <a:rPr lang="en-US" smtClean="0"/>
              <a:t>2/26/2020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38819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2"/>
            <a:ext cx="4594934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2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B923B-C384-40AA-8590-01472514B94D}" type="datetime1">
              <a:rPr lang="en-US" smtClean="0"/>
              <a:t>2/26/2020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1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943253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simgeyi tıklatın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10B27-1C63-4458-A0DE-D05A3D5ED342}" type="datetime1">
              <a:rPr lang="en-US" smtClean="0"/>
              <a:t>2/26/2020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82204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slideLayout" Target="../slideLayouts/slideLayout25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6" Type="http://schemas.openxmlformats.org/officeDocument/2006/relationships/theme" Target="../theme/theme2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slideLayout" Target="../slideLayouts/slideLayout26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0.xml"/><Relationship Id="rId2" Type="http://schemas.openxmlformats.org/officeDocument/2006/relationships/slideLayout" Target="../slideLayouts/slideLayout29.xml"/><Relationship Id="rId1" Type="http://schemas.openxmlformats.org/officeDocument/2006/relationships/slideLayout" Target="../slideLayouts/slideLayout28.xml"/><Relationship Id="rId6" Type="http://schemas.openxmlformats.org/officeDocument/2006/relationships/image" Target="../media/image2.jpeg"/><Relationship Id="rId5" Type="http://schemas.openxmlformats.org/officeDocument/2006/relationships/theme" Target="../theme/theme3.xml"/><Relationship Id="rId4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D5BA3AE7-9ECF-44E5-AA35-A658ADA8F751}" type="datetime1">
              <a:rPr lang="en-US" smtClean="0"/>
              <a:t>2/26/2020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8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7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6328270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89" r:id="rId12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6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39369955-C8A4-4023-9F6B-3A82C0FA9480}" type="datetime1">
              <a:rPr lang="en-US" smtClean="0"/>
              <a:t>2/26/2020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8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7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9417297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  <p:sldLayoutId id="2147483686" r:id="rId13"/>
    <p:sldLayoutId id="2147483687" r:id="rId14"/>
    <p:sldLayoutId id="2147483688" r:id="rId15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6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Resim 6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"/>
            <a:ext cx="9144000" cy="6856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570280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6" r:id="rId4"/>
  </p:sldLayoutIdLst>
  <p:hf sldNum="0" hdr="0" dt="0"/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lang="tr-TR" sz="2000" b="1" kern="1200" dirty="0">
          <a:solidFill>
            <a:srgbClr val="160093"/>
          </a:solidFill>
          <a:latin typeface="Arial"/>
          <a:ea typeface="ＭＳ Ｐゴシック" charset="0"/>
          <a:cs typeface="Arial"/>
        </a:defRPr>
      </a:lvl1pPr>
      <a:lvl2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2pPr>
      <a:lvl3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3pPr>
      <a:lvl4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4pPr>
      <a:lvl5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5pPr>
      <a:lvl6pPr marL="4572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6pPr>
      <a:lvl7pPr marL="9144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7pPr>
      <a:lvl8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8pPr>
      <a:lvl9pPr marL="1828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9pPr>
    </p:titleStyle>
    <p:bodyStyle>
      <a:lvl1pPr marL="228600" indent="-228600" algn="l" rtl="0" eaLnBrk="1" fontAlgn="base" hangingPunct="1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Dikdörtgen 13"/>
          <p:cNvSpPr/>
          <p:nvPr/>
        </p:nvSpPr>
        <p:spPr>
          <a:xfrm>
            <a:off x="503198" y="1533155"/>
            <a:ext cx="8137603" cy="23575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3200" b="1" dirty="0">
                <a:latin typeface="Arial" panose="020B0604020202020204" pitchFamily="34" charset="0"/>
                <a:cs typeface="Arial" panose="020B0604020202020204" pitchFamily="34" charset="0"/>
              </a:rPr>
              <a:t>GGY </a:t>
            </a:r>
            <a:r>
              <a:rPr lang="tr-T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302</a:t>
            </a:r>
            <a:endParaRPr lang="tr-TR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TAŞINMAZ HUKUKU- 2</a:t>
            </a: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(3-0)3</a:t>
            </a: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endParaRPr lang="tr-TR" sz="32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Dikdörtgen 12"/>
          <p:cNvSpPr/>
          <p:nvPr/>
        </p:nvSpPr>
        <p:spPr>
          <a:xfrm>
            <a:off x="440762" y="4393802"/>
            <a:ext cx="847970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tr-TR" sz="1600" b="1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Dr</a:t>
            </a:r>
            <a:r>
              <a:rPr lang="tr-TR" sz="16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 </a:t>
            </a:r>
            <a:r>
              <a:rPr lang="tr-TR" sz="1600" b="1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Tuğçe ORAL</a:t>
            </a:r>
            <a:endParaRPr lang="tr-TR" sz="1600" b="1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ctr">
              <a:spcAft>
                <a:spcPts val="0"/>
              </a:spcAft>
            </a:pPr>
            <a:r>
              <a:rPr lang="tr-TR" sz="16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Ankara Üniversitesi Hukuk </a:t>
            </a:r>
            <a:r>
              <a:rPr lang="tr-TR" sz="16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F</a:t>
            </a:r>
            <a:r>
              <a:rPr lang="tr-TR" sz="16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akültesi</a:t>
            </a:r>
            <a:endParaRPr lang="tr-TR" sz="16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43516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Dikdörtgen 13"/>
          <p:cNvSpPr/>
          <p:nvPr/>
        </p:nvSpPr>
        <p:spPr>
          <a:xfrm>
            <a:off x="0" y="1453499"/>
            <a:ext cx="9144000" cy="20744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2800" b="1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2800" b="1" dirty="0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tr-TR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tr-TR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HAFTA</a:t>
            </a: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endParaRPr lang="tr-TR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ELBİRLİĞİ MÜLKİYETİ</a:t>
            </a:r>
            <a:endParaRPr lang="en-US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0476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ikdörtgen 12"/>
          <p:cNvSpPr/>
          <p:nvPr/>
        </p:nvSpPr>
        <p:spPr>
          <a:xfrm>
            <a:off x="-102239" y="647598"/>
            <a:ext cx="10053405" cy="369332"/>
          </a:xfrm>
          <a:prstGeom prst="rect">
            <a:avLst/>
          </a:prstGeom>
        </p:spPr>
        <p:txBody>
          <a:bodyPr/>
          <a:lstStyle/>
          <a:p>
            <a:pPr lvl="1"/>
            <a:endParaRPr lang="en-US" dirty="0"/>
          </a:p>
        </p:txBody>
      </p:sp>
      <p:sp>
        <p:nvSpPr>
          <p:cNvPr id="4" name="Dikdörtgen 3"/>
          <p:cNvSpPr/>
          <p:nvPr/>
        </p:nvSpPr>
        <p:spPr>
          <a:xfrm>
            <a:off x="313081" y="1265736"/>
            <a:ext cx="8517838" cy="30162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</a:pPr>
            <a:r>
              <a:rPr lang="tr-TR" sz="2000" spc="-50" dirty="0" smtClean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KURULABİLECEĞİ </a:t>
            </a: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HALLER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Miras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Karı Koca Mal Rejimlerinden Genel Mal Ortaklığı ve Edinilmiş Mallarda Ortaklık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Aile Malları Ortaklığı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Adi Ortaklık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endParaRPr lang="tr-TR" sz="2000" spc="-50" dirty="0">
              <a:latin typeface="Arial" panose="020B0604020202020204" pitchFamily="34" charset="0"/>
              <a:ea typeface="Trebuchet MS" panose="020B0603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Dikdörtgen 10"/>
          <p:cNvSpPr/>
          <p:nvPr/>
        </p:nvSpPr>
        <p:spPr>
          <a:xfrm>
            <a:off x="313081" y="702412"/>
            <a:ext cx="8517837" cy="424732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400" b="1" dirty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ELBİRLİĞİ MÜLKİYETİ</a:t>
            </a:r>
          </a:p>
        </p:txBody>
      </p:sp>
    </p:spTree>
    <p:extLst>
      <p:ext uri="{BB962C8B-B14F-4D97-AF65-F5344CB8AC3E}">
        <p14:creationId xmlns:p14="http://schemas.microsoft.com/office/powerpoint/2010/main" val="41903905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ikdörtgen 12"/>
          <p:cNvSpPr/>
          <p:nvPr/>
        </p:nvSpPr>
        <p:spPr>
          <a:xfrm>
            <a:off x="-102239" y="647598"/>
            <a:ext cx="10053405" cy="369332"/>
          </a:xfrm>
          <a:prstGeom prst="rect">
            <a:avLst/>
          </a:prstGeom>
        </p:spPr>
        <p:txBody>
          <a:bodyPr/>
          <a:lstStyle/>
          <a:p>
            <a:pPr lvl="1"/>
            <a:endParaRPr lang="en-US" dirty="0"/>
          </a:p>
        </p:txBody>
      </p:sp>
      <p:sp>
        <p:nvSpPr>
          <p:cNvPr id="4" name="Dikdörtgen 3"/>
          <p:cNvSpPr/>
          <p:nvPr/>
        </p:nvSpPr>
        <p:spPr>
          <a:xfrm>
            <a:off x="313081" y="1265736"/>
            <a:ext cx="8517838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</a:pPr>
            <a:r>
              <a:rPr lang="tr-TR" sz="2000" spc="-50" dirty="0" smtClean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HÜKÜMLERİ</a:t>
            </a:r>
            <a:endParaRPr lang="tr-TR" sz="2000" spc="-50" dirty="0">
              <a:latin typeface="Arial" panose="020B0604020202020204" pitchFamily="34" charset="0"/>
              <a:ea typeface="Trebuchet MS" panose="020B0603020202020204" pitchFamily="34" charset="0"/>
              <a:cs typeface="Arial" panose="020B0604020202020204" pitchFamily="34" charset="0"/>
            </a:endParaRP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Ortakların hakları ve yükümlülükleri, topluluğu doğuran kanun veya </a:t>
            </a:r>
            <a:r>
              <a:rPr lang="tr-TR" sz="2000" spc="-50" dirty="0" smtClean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sözleşme hükümleri </a:t>
            </a: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ile belirlenir.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Kanunda veya sözleşmede aksine bir hüküm bulunmadıkça, gerek yönetim, gerek </a:t>
            </a:r>
            <a:r>
              <a:rPr lang="tr-TR" sz="2000" spc="-50" dirty="0" smtClean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tasarruf işlemleri </a:t>
            </a: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için ortakların oybirliğiyle karar vermeleri gerekir.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Sözleşmeden doğan topluluk devam ettiği sürece, paylaşma yapılamaz ve bir pay </a:t>
            </a:r>
            <a:r>
              <a:rPr lang="tr-TR" sz="2000" spc="-50" dirty="0" smtClean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üzerinde tasarrufta </a:t>
            </a: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bulunulamaz.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Ortaklardan her biri, topluluğa giren hakların korunmasını sağlayabilir. Bu korumadan </a:t>
            </a:r>
            <a:r>
              <a:rPr lang="tr-TR" sz="2000" spc="-50" dirty="0" smtClean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bütün ortaklar </a:t>
            </a: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yararlanır</a:t>
            </a:r>
          </a:p>
        </p:txBody>
      </p:sp>
      <p:sp>
        <p:nvSpPr>
          <p:cNvPr id="11" name="Dikdörtgen 10"/>
          <p:cNvSpPr/>
          <p:nvPr/>
        </p:nvSpPr>
        <p:spPr>
          <a:xfrm>
            <a:off x="313081" y="702412"/>
            <a:ext cx="8517837" cy="424732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400" b="1" dirty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ELBİRLİĞİ MÜLKİYETİ</a:t>
            </a:r>
          </a:p>
        </p:txBody>
      </p:sp>
    </p:spTree>
    <p:extLst>
      <p:ext uri="{BB962C8B-B14F-4D97-AF65-F5344CB8AC3E}">
        <p14:creationId xmlns:p14="http://schemas.microsoft.com/office/powerpoint/2010/main" val="17594554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ikdörtgen 12"/>
          <p:cNvSpPr/>
          <p:nvPr/>
        </p:nvSpPr>
        <p:spPr>
          <a:xfrm>
            <a:off x="-102239" y="647598"/>
            <a:ext cx="10053405" cy="369332"/>
          </a:xfrm>
          <a:prstGeom prst="rect">
            <a:avLst/>
          </a:prstGeom>
        </p:spPr>
        <p:txBody>
          <a:bodyPr/>
          <a:lstStyle/>
          <a:p>
            <a:pPr lvl="1"/>
            <a:endParaRPr lang="en-US" dirty="0"/>
          </a:p>
        </p:txBody>
      </p:sp>
      <p:sp>
        <p:nvSpPr>
          <p:cNvPr id="4" name="Dikdörtgen 3"/>
          <p:cNvSpPr/>
          <p:nvPr/>
        </p:nvSpPr>
        <p:spPr>
          <a:xfrm>
            <a:off x="313081" y="1265736"/>
            <a:ext cx="8517838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</a:pPr>
            <a:r>
              <a:rPr lang="tr-TR" sz="2000" spc="-50" dirty="0" smtClean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SONA ERMESİ</a:t>
            </a:r>
            <a:endParaRPr lang="tr-TR" sz="2000" spc="-50" dirty="0">
              <a:latin typeface="Arial" panose="020B0604020202020204" pitchFamily="34" charset="0"/>
              <a:ea typeface="Trebuchet MS" panose="020B0603020202020204" pitchFamily="34" charset="0"/>
              <a:cs typeface="Arial" panose="020B0604020202020204" pitchFamily="34" charset="0"/>
            </a:endParaRP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Elbirliği mülkiyeti, malın devri, topluluğun dağılması veya paylı </a:t>
            </a:r>
            <a:r>
              <a:rPr lang="tr-TR" sz="2000" spc="-50" dirty="0" smtClean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mülkiyete geçilmesiyle </a:t>
            </a: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sona erer.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Paylaştırma, aksine bir hüküm bulunmadıkça, paylı mülkiyet hükümlerine göre yapılır</a:t>
            </a:r>
          </a:p>
        </p:txBody>
      </p:sp>
      <p:sp>
        <p:nvSpPr>
          <p:cNvPr id="11" name="Dikdörtgen 10"/>
          <p:cNvSpPr/>
          <p:nvPr/>
        </p:nvSpPr>
        <p:spPr>
          <a:xfrm>
            <a:off x="313081" y="702412"/>
            <a:ext cx="8517837" cy="424732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400" b="1" dirty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ELBİRLİĞİ MÜLKİYETİ</a:t>
            </a:r>
          </a:p>
        </p:txBody>
      </p:sp>
    </p:spTree>
    <p:extLst>
      <p:ext uri="{BB962C8B-B14F-4D97-AF65-F5344CB8AC3E}">
        <p14:creationId xmlns:p14="http://schemas.microsoft.com/office/powerpoint/2010/main" val="41176584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konomi">
  <a:themeElements>
    <a:clrScheme name="Gazete kağıdı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Ofis Klasik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zete kağıdı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konomi" id="{14396F44-94C0-4BF2-8333-266569A57D02}" vid="{03703BF9-DFA0-42C9-89F9-C03DE1C4A071}"/>
    </a:ext>
  </a:extLst>
</a:theme>
</file>

<file path=ppt/theme/theme2.xml><?xml version="1.0" encoding="utf-8"?>
<a:theme xmlns:a="http://schemas.openxmlformats.org/drawingml/2006/main" name="1_Rics">
  <a:themeElements>
    <a:clrScheme name="NewsPrint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Ofis Klasik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NewsPrint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h.t.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h.t." id="{413A7544-DC64-4FD9-B67F-E82A6B382656}" vid="{2993C0EF-C761-423D-BA24-A50FC7959470}"/>
    </a:ext>
  </a:extLst>
</a:theme>
</file>

<file path=ppt/theme/theme4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ekonomi</Template>
  <TotalTime>12489</TotalTime>
  <Words>136</Words>
  <Application>Microsoft Office PowerPoint</Application>
  <PresentationFormat>Ekran Gösterisi (4:3)</PresentationFormat>
  <Paragraphs>25</Paragraphs>
  <Slides>5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3</vt:i4>
      </vt:variant>
      <vt:variant>
        <vt:lpstr>Slayt Başlıkları</vt:lpstr>
      </vt:variant>
      <vt:variant>
        <vt:i4>5</vt:i4>
      </vt:variant>
    </vt:vector>
  </HeadingPairs>
  <TitlesOfParts>
    <vt:vector size="14" baseType="lpstr">
      <vt:lpstr>ＭＳ Ｐゴシック</vt:lpstr>
      <vt:lpstr>Arial</vt:lpstr>
      <vt:lpstr>Calibri</vt:lpstr>
      <vt:lpstr>Times New Roman</vt:lpstr>
      <vt:lpstr>Trebuchet MS</vt:lpstr>
      <vt:lpstr>Wingdings</vt:lpstr>
      <vt:lpstr>ekonomi</vt:lpstr>
      <vt:lpstr>1_Rics</vt:lpstr>
      <vt:lpstr>h.t.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ANKARA ÜNİVERSİTESİ UYGULAMALI BİLİMLER FAKÜLTESİ GAYRİMENKUL GELİŞTİRME VE YÖNETİMİ BÖLÜMÜ</dc:title>
  <dc:creator>sibel</dc:creator>
  <cp:lastModifiedBy>erol</cp:lastModifiedBy>
  <cp:revision>819</cp:revision>
  <cp:lastPrinted>2016-10-24T07:53:35Z</cp:lastPrinted>
  <dcterms:created xsi:type="dcterms:W3CDTF">2016-09-18T09:35:24Z</dcterms:created>
  <dcterms:modified xsi:type="dcterms:W3CDTF">2020-02-26T07:28:30Z</dcterms:modified>
</cp:coreProperties>
</file>