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10/14/19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4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October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B399A0-209D-4716-B115-4B92F33EFB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72" b="12758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44D5C-C978-9148-8B69-A0335665B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en-US" dirty="0" err="1"/>
              <a:t>Ritüel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duygular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1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Toplumsal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Bütünleşme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b="1" u="sng" dirty="0">
                <a:solidFill>
                  <a:schemeClr val="bg1"/>
                </a:solidFill>
              </a:rPr>
              <a:t>(Hatırlatma)</a:t>
            </a:r>
          </a:p>
          <a:p>
            <a:r>
              <a:rPr lang="en-US" b="1" dirty="0" err="1">
                <a:solidFill>
                  <a:schemeClr val="bg1"/>
                </a:solidFill>
              </a:rPr>
              <a:t>Dayanışmayı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bütünlüğü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sağlayan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şey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nedir</a:t>
            </a:r>
            <a:r>
              <a:rPr lang="en-US" b="1" dirty="0">
                <a:solidFill>
                  <a:schemeClr val="bg1"/>
                </a:solidFill>
              </a:rPr>
              <a:t>?</a:t>
            </a:r>
          </a:p>
          <a:p>
            <a:r>
              <a:rPr lang="tr-TR" dirty="0" err="1">
                <a:solidFill>
                  <a:schemeClr val="bg1"/>
                </a:solidFill>
              </a:rPr>
              <a:t>Durkheim’a</a:t>
            </a:r>
            <a:r>
              <a:rPr lang="tr-TR" dirty="0">
                <a:solidFill>
                  <a:schemeClr val="bg1"/>
                </a:solidFill>
              </a:rPr>
              <a:t> göre toplumsal düzenin insanlar üzerindeki duygusal etkisi Kolektif coşkudur. 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Efervesan</a:t>
            </a:r>
            <a:r>
              <a:rPr lang="tr-TR" dirty="0">
                <a:solidFill>
                  <a:schemeClr val="bg1"/>
                </a:solidFill>
              </a:rPr>
              <a:t>: Canlılık, neşe, istek, heves.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Dayanışmanın koşulu; kolektif coşkudur.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Toplumun kuruluşu için bu duygulanım kurucu bir rol oynar.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Bu </a:t>
            </a:r>
            <a:r>
              <a:rPr lang="tr-TR" dirty="0" err="1">
                <a:solidFill>
                  <a:schemeClr val="bg1"/>
                </a:solidFill>
              </a:rPr>
              <a:t>duygulanımsal</a:t>
            </a:r>
            <a:r>
              <a:rPr lang="tr-TR" dirty="0">
                <a:solidFill>
                  <a:schemeClr val="bg1"/>
                </a:solidFill>
              </a:rPr>
              <a:t> düzenin aksadığı anlar: </a:t>
            </a:r>
            <a:r>
              <a:rPr lang="tr-TR" b="1" u="sng" dirty="0">
                <a:solidFill>
                  <a:schemeClr val="bg1"/>
                </a:solidFill>
              </a:rPr>
              <a:t>İntihar</a:t>
            </a:r>
            <a:r>
              <a:rPr lang="tr-TR" dirty="0">
                <a:solidFill>
                  <a:schemeClr val="bg1"/>
                </a:solidFill>
              </a:rPr>
              <a:t>. Yaşam coşkusunun yitimi. </a:t>
            </a:r>
          </a:p>
          <a:p>
            <a:r>
              <a:rPr lang="tr-TR" dirty="0" err="1">
                <a:solidFill>
                  <a:schemeClr val="bg1"/>
                </a:solidFill>
              </a:rPr>
              <a:t>Durkheim</a:t>
            </a:r>
            <a:r>
              <a:rPr lang="tr-TR" dirty="0">
                <a:solidFill>
                  <a:schemeClr val="bg1"/>
                </a:solidFill>
              </a:rPr>
              <a:t>, sadece düzen ve devamlılık için değil, toplumsal değişimi de duygusal enerji ile açıklar.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Kolektif coşku toplumsal değişimin de itici bir gücü olabilir.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Örn</a:t>
            </a:r>
            <a:r>
              <a:rPr lang="tr-TR" dirty="0">
                <a:solidFill>
                  <a:schemeClr val="bg1"/>
                </a:solidFill>
              </a:rPr>
              <a:t>: Fransız Devrimi.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3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Etkileşim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Ritüelleri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Duygusal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Enerjiler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b="1" u="sng" dirty="0">
                <a:solidFill>
                  <a:schemeClr val="bg1"/>
                </a:solidFill>
              </a:rPr>
              <a:t>Gündelik dil </a:t>
            </a:r>
            <a:r>
              <a:rPr lang="tr-TR" dirty="0">
                <a:solidFill>
                  <a:schemeClr val="bg1"/>
                </a:solidFill>
              </a:rPr>
              <a:t>duyguların ani ve dramatik olduğu kabullerini içerse de, durağan ve dramatik olmayan duygulanımlardan da söz edebiliriz. </a:t>
            </a:r>
          </a:p>
          <a:p>
            <a:pPr lvl="1"/>
            <a:r>
              <a:rPr lang="tr-TR" dirty="0" err="1">
                <a:solidFill>
                  <a:schemeClr val="bg1"/>
                </a:solidFill>
              </a:rPr>
              <a:t>Durkheim</a:t>
            </a:r>
            <a:r>
              <a:rPr lang="tr-TR" dirty="0">
                <a:solidFill>
                  <a:schemeClr val="bg1"/>
                </a:solidFill>
              </a:rPr>
              <a:t> için dayanışma ve toplumsal mensubiyet bu türden </a:t>
            </a:r>
            <a:r>
              <a:rPr lang="tr-TR" dirty="0" err="1">
                <a:solidFill>
                  <a:schemeClr val="bg1"/>
                </a:solidFill>
              </a:rPr>
              <a:t>duygulanımsal</a:t>
            </a:r>
            <a:r>
              <a:rPr lang="tr-TR" dirty="0">
                <a:solidFill>
                  <a:schemeClr val="bg1"/>
                </a:solidFill>
              </a:rPr>
              <a:t> bağlılıklarla gelişir. </a:t>
            </a:r>
          </a:p>
          <a:p>
            <a:r>
              <a:rPr lang="en-US" dirty="0">
                <a:solidFill>
                  <a:schemeClr val="bg1"/>
                </a:solidFill>
              </a:rPr>
              <a:t>Randal </a:t>
            </a:r>
            <a:r>
              <a:rPr lang="en-US" dirty="0" err="1">
                <a:solidFill>
                  <a:schemeClr val="bg1"/>
                </a:solidFill>
              </a:rPr>
              <a:t>Collins’in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ritüelleri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kuramı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süreçlerin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nasıl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duygulanımlar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ürettiğini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mercek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altına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ritüellerinin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süreçleri</a:t>
            </a:r>
            <a:r>
              <a:rPr lang="en-US" dirty="0">
                <a:solidFill>
                  <a:schemeClr val="bg1"/>
                </a:solidFill>
              </a:rPr>
              <a:t>;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Yüz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yüze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dolaylı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ortamı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Ortaklaşmış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hissiyatların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üretimi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koordinasyonun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sonucu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gelişen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dayanışma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hissiyatının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gelişimi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544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Etkileşim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Ritüelleri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Duygusal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Enerjiler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b="1" u="sng" dirty="0" err="1">
                <a:solidFill>
                  <a:schemeClr val="bg1"/>
                </a:solidFill>
              </a:rPr>
              <a:t>Collins</a:t>
            </a:r>
            <a:r>
              <a:rPr lang="tr-TR" b="1" u="sng" dirty="0">
                <a:solidFill>
                  <a:schemeClr val="bg1"/>
                </a:solidFill>
              </a:rPr>
              <a:t> </a:t>
            </a:r>
            <a:r>
              <a:rPr lang="tr-TR" dirty="0">
                <a:solidFill>
                  <a:schemeClr val="bg1"/>
                </a:solidFill>
              </a:rPr>
              <a:t>bu sürecin sonucunda dramatik olmayan (süreğen, istikrarlı) duygusal enerjilerin ortaya çıktığından söz eder.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Bu duygular güven, mutluluk gibi pozitif duygulardan depresyon, sıkkınlık gibi negatif duygulara değin muazzam bir çeşitliliktedir.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Duygusal enerjiler sadece psikolojik değildir; toplumsal değerleri ve yargıları üreten </a:t>
            </a:r>
            <a:r>
              <a:rPr lang="tr-TR" dirty="0" err="1">
                <a:solidFill>
                  <a:schemeClr val="bg1"/>
                </a:solidFill>
              </a:rPr>
              <a:t>yorumlayıı</a:t>
            </a:r>
            <a:r>
              <a:rPr lang="tr-TR" dirty="0">
                <a:solidFill>
                  <a:schemeClr val="bg1"/>
                </a:solidFill>
              </a:rPr>
              <a:t> bir şema gibi çalışır. </a:t>
            </a:r>
          </a:p>
          <a:p>
            <a:r>
              <a:rPr lang="tr-TR" dirty="0">
                <a:solidFill>
                  <a:schemeClr val="bg1"/>
                </a:solidFill>
              </a:rPr>
              <a:t>Bu türden etkileşim ritüelleri toplumsal bilinci şekillendiren bir etkiye sahiptir. </a:t>
            </a:r>
          </a:p>
          <a:p>
            <a:r>
              <a:rPr lang="tr-TR" dirty="0" err="1">
                <a:solidFill>
                  <a:schemeClr val="bg1"/>
                </a:solidFill>
              </a:rPr>
              <a:t>Toplumsal’ın</a:t>
            </a:r>
            <a:r>
              <a:rPr lang="tr-TR" dirty="0">
                <a:solidFill>
                  <a:schemeClr val="bg1"/>
                </a:solidFill>
              </a:rPr>
              <a:t> bireyin zihninde yer etmesini sağlayan bilişsel-</a:t>
            </a:r>
            <a:r>
              <a:rPr lang="tr-TR" dirty="0" err="1">
                <a:solidFill>
                  <a:schemeClr val="bg1"/>
                </a:solidFill>
              </a:rPr>
              <a:t>duygulanımsal</a:t>
            </a:r>
            <a:r>
              <a:rPr lang="tr-TR" dirty="0">
                <a:solidFill>
                  <a:schemeClr val="bg1"/>
                </a:solidFill>
              </a:rPr>
              <a:t> bir süreçtir. </a:t>
            </a:r>
          </a:p>
          <a:p>
            <a:r>
              <a:rPr lang="tr-TR" dirty="0">
                <a:solidFill>
                  <a:schemeClr val="bg1"/>
                </a:solidFill>
              </a:rPr>
              <a:t>Bireylerin ve kolektiflerin kendi benlik algılarını diğerleri karşısındaki konumlarını ve ilişkilerini anlamlandırmaya yarayan anlam sistemleri üretir. </a:t>
            </a:r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86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Enerjiler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İktidar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ritüelleri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gelişebilir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Weberyen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kavramsallaştırması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İktidara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sahip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olan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olmayan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ayrımına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dayalı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ilişkisellik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ilişki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dinamikleri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doğrudan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zorlama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ekonomik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bağımlılık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sembolik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eşitsizlikler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bulunur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asimetrileri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Ortak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duygulanımın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önünde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bariyerler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ritüellerinde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karmaşık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Öfke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korku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pasiflik</a:t>
            </a:r>
            <a:r>
              <a:rPr lang="en-US" dirty="0">
                <a:solidFill>
                  <a:schemeClr val="bg1"/>
                </a:solidFill>
              </a:rPr>
              <a:t>, vs.</a:t>
            </a:r>
          </a:p>
          <a:p>
            <a:r>
              <a:rPr lang="en-US" dirty="0" err="1">
                <a:solidFill>
                  <a:schemeClr val="bg1"/>
                </a:solidFill>
              </a:rPr>
              <a:t>İktidar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ritüelleri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zincirlerinde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enerjilerin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azalışı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artışını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tetikleyen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sahiptir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Etkileşime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dahil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olmak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hazır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bulunuşu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etkileyen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</a:t>
            </a:r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953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Dramatik</a:t>
            </a:r>
            <a:r>
              <a:rPr lang="en-US" sz="4400" dirty="0">
                <a:solidFill>
                  <a:srgbClr val="FFFFFF"/>
                </a:solidFill>
              </a:rPr>
              <a:t> Duygular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Collins </a:t>
            </a:r>
            <a:r>
              <a:rPr lang="en-US" dirty="0" err="1">
                <a:solidFill>
                  <a:schemeClr val="bg1"/>
                </a:solidFill>
              </a:rPr>
              <a:t>süreğen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duygulanımı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kavramsallaştırdığı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enerjilerin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dışında</a:t>
            </a:r>
            <a:r>
              <a:rPr lang="en-US" dirty="0">
                <a:solidFill>
                  <a:schemeClr val="bg1"/>
                </a:solidFill>
              </a:rPr>
              <a:t>, dramatic </a:t>
            </a:r>
            <a:r>
              <a:rPr lang="en-US" dirty="0" err="1">
                <a:solidFill>
                  <a:schemeClr val="bg1"/>
                </a:solidFill>
              </a:rPr>
              <a:t>duygulara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eğilir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Dramatik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enerjilerle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aktif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içerisindedir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gündelik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deneyimlere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koşut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değişkenlik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gösterir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Dramatik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enerjinin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zamansal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değişimini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dereceli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etkileyen</a:t>
            </a:r>
            <a:r>
              <a:rPr lang="en-US" dirty="0">
                <a:solidFill>
                  <a:schemeClr val="bg1"/>
                </a:solidFill>
              </a:rPr>
              <a:t> minimal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sahiptir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Collins’e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göre</a:t>
            </a:r>
            <a:r>
              <a:rPr lang="en-US" dirty="0">
                <a:solidFill>
                  <a:schemeClr val="bg1"/>
                </a:solidFill>
              </a:rPr>
              <a:t>, dramatic </a:t>
            </a:r>
            <a:r>
              <a:rPr lang="en-US" dirty="0" err="1">
                <a:solidFill>
                  <a:schemeClr val="bg1"/>
                </a:solidFill>
              </a:rPr>
              <a:t>duygular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enerjiler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arasında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diyalektik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bulunur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analitik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ayrım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duygulanımları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</a:t>
            </a:r>
            <a:r>
              <a:rPr lang="en-US" dirty="0">
                <a:solidFill>
                  <a:schemeClr val="bg1"/>
                </a:solidFill>
              </a:rPr>
              <a:t>-fail </a:t>
            </a:r>
            <a:r>
              <a:rPr lang="en-US" dirty="0" err="1">
                <a:solidFill>
                  <a:schemeClr val="bg1"/>
                </a:solidFill>
              </a:rPr>
              <a:t>dualizmi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çözümlemeye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olanak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tanıyan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kavramsal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stratejidir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836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Etkileşim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Ritüelleri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Toplumsal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Araştırma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Collins’in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ritüelleri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modeli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çok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değişkenli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araştırma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stratejisini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gerektirir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Etkileşimin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içeriği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İktidar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statü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konumlarının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analizi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Zamansal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boyut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Dramatik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enerjilerin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ölçümü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Periyodik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gözlemler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örneklem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nicel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nitel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zincirlerinin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takip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edilmesi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ritüellerinin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boyutlu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analizi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yalnızca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nasıl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sürdürüldüğünü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incelemek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geliştirilmemiştir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çatışma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değişimin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duygulanımsal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dinamiklerini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incelemek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olanaklı</a:t>
            </a:r>
            <a:r>
              <a:rPr lang="en-US" dirty="0">
                <a:solidFill>
                  <a:schemeClr val="bg1"/>
                </a:solidFill>
              </a:rPr>
              <a:t> hale </a:t>
            </a:r>
            <a:r>
              <a:rPr lang="en-US" dirty="0" err="1">
                <a:solidFill>
                  <a:schemeClr val="bg1"/>
                </a:solidFill>
              </a:rPr>
              <a:t>gelir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72590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Etkileşim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Ritüelleri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Toplumsal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Araştırma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Duygusal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enerjilerin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eylemle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ilişkisi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Dünyayı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benliğini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anlama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ötekilerle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iletişim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biçimlerinin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oluşumu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eylem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motiflerini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üretme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Karar</a:t>
            </a:r>
            <a:r>
              <a:rPr lang="en-US" dirty="0">
                <a:solidFill>
                  <a:schemeClr val="bg1"/>
                </a:solidFill>
              </a:rPr>
              <a:t> alma, </a:t>
            </a:r>
            <a:r>
              <a:rPr lang="en-US" dirty="0" err="1">
                <a:solidFill>
                  <a:schemeClr val="bg1"/>
                </a:solidFill>
              </a:rPr>
              <a:t>aidiyetleri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tanımlama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yönelimleri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şekillendirme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Topluluk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bütünleşmenin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sürdürülmesi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Etkileşim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Ritüelleri</a:t>
            </a:r>
            <a:r>
              <a:rPr lang="en-US" dirty="0">
                <a:solidFill>
                  <a:schemeClr val="bg1"/>
                </a:solidFill>
              </a:rPr>
              <a:t> – </a:t>
            </a:r>
            <a:r>
              <a:rPr lang="en-US" dirty="0" err="1">
                <a:solidFill>
                  <a:schemeClr val="bg1"/>
                </a:solidFill>
              </a:rPr>
              <a:t>Kolektif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Coşku</a:t>
            </a:r>
            <a:r>
              <a:rPr lang="en-US" dirty="0">
                <a:solidFill>
                  <a:schemeClr val="bg1"/>
                </a:solidFill>
              </a:rPr>
              <a:t> (Durkheim)</a:t>
            </a:r>
          </a:p>
          <a:p>
            <a:r>
              <a:rPr lang="en-US" dirty="0" err="1">
                <a:solidFill>
                  <a:schemeClr val="bg1"/>
                </a:solidFill>
              </a:rPr>
              <a:t>Collins’in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modeli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mensubiyetin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koşullarını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inceleyen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analitik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çerçeve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çizer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Topluluğun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duygulanımsal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birliği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Topluluğun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sembolik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temsili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Topluluğun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ahlaki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birliği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923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Etkileşim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Ritüelleri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Toplumsal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Araştırma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ER </a:t>
            </a:r>
            <a:r>
              <a:rPr lang="en-US" sz="2400" dirty="0" err="1">
                <a:solidFill>
                  <a:schemeClr val="bg1"/>
                </a:solidFill>
              </a:rPr>
              <a:t>kuramı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bireylerin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duygusal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enerjilerini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korumaya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maksimize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etmeye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yöneldiği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bir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toplum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kavrayışını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formüle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eder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2000" dirty="0" err="1">
                <a:solidFill>
                  <a:schemeClr val="bg1"/>
                </a:solidFill>
              </a:rPr>
              <a:t>Duygusal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enerji</a:t>
            </a:r>
            <a:r>
              <a:rPr lang="en-US" sz="2000" dirty="0">
                <a:solidFill>
                  <a:schemeClr val="bg1"/>
                </a:solidFill>
              </a:rPr>
              <a:t>; </a:t>
            </a:r>
            <a:r>
              <a:rPr lang="en-US" sz="2000" dirty="0" err="1">
                <a:solidFill>
                  <a:schemeClr val="bg1"/>
                </a:solidFill>
              </a:rPr>
              <a:t>güven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yaratıcılık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ve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esenlik</a:t>
            </a:r>
            <a:endParaRPr lang="en-US" sz="2000" dirty="0">
              <a:solidFill>
                <a:schemeClr val="bg1"/>
              </a:solidFill>
            </a:endParaRPr>
          </a:p>
          <a:p>
            <a:r>
              <a:rPr lang="en-US" sz="2400" dirty="0" err="1">
                <a:solidFill>
                  <a:schemeClr val="bg1"/>
                </a:solidFill>
              </a:rPr>
              <a:t>Eleştiriler</a:t>
            </a:r>
            <a:r>
              <a:rPr lang="en-US" sz="2400" dirty="0">
                <a:solidFill>
                  <a:schemeClr val="bg1"/>
                </a:solidFill>
              </a:rPr>
              <a:t>;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Tek </a:t>
            </a:r>
            <a:r>
              <a:rPr lang="en-US" sz="2000" dirty="0" err="1">
                <a:solidFill>
                  <a:schemeClr val="bg1"/>
                </a:solidFill>
              </a:rPr>
              <a:t>boyutlu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duygusal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enerji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kavramı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r>
              <a:rPr lang="en-US" sz="2000" dirty="0" err="1">
                <a:solidFill>
                  <a:schemeClr val="bg1"/>
                </a:solidFill>
              </a:rPr>
              <a:t>Toplumsal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bütünleşmenin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üretildiği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koşullara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dair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soruşturmalar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r>
              <a:rPr lang="en-US" sz="2000" dirty="0" err="1">
                <a:solidFill>
                  <a:schemeClr val="bg1"/>
                </a:solidFill>
              </a:rPr>
              <a:t>Aidiyet</a:t>
            </a:r>
            <a:r>
              <a:rPr lang="en-US" sz="2000" dirty="0">
                <a:solidFill>
                  <a:schemeClr val="bg1"/>
                </a:solidFill>
              </a:rPr>
              <a:t>/</a:t>
            </a:r>
            <a:r>
              <a:rPr lang="en-US" sz="2000" dirty="0" err="1">
                <a:solidFill>
                  <a:schemeClr val="bg1"/>
                </a:solidFill>
              </a:rPr>
              <a:t>anlam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yitimi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ve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yabancılaşmaya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ilişkin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kusurlu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çerçeve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825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6"/>
      </a:dk2>
      <a:lt2>
        <a:srgbClr val="E2E6E8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6545B5"/>
      </a:accent6>
      <a:hlink>
        <a:srgbClr val="3C8AB6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618</Words>
  <Application>Microsoft Macintosh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Garamond</vt:lpstr>
      <vt:lpstr>Gill Sans MT</vt:lpstr>
      <vt:lpstr>SavonVTI</vt:lpstr>
      <vt:lpstr>Ritüel ve duygular</vt:lpstr>
      <vt:lpstr>Toplumsal Bütünleşme</vt:lpstr>
      <vt:lpstr>Etkileşim Ritüelleri ve Duygusal Enerjiler</vt:lpstr>
      <vt:lpstr>Etkileşim Ritüelleri ve Duygusal Enerjiler</vt:lpstr>
      <vt:lpstr>Duygusal Enerjiler ve İktidar</vt:lpstr>
      <vt:lpstr>Dramatik Duygular</vt:lpstr>
      <vt:lpstr>Etkileşim Ritüelleri ve Toplumsal Araştırma</vt:lpstr>
      <vt:lpstr>Etkileşim Ritüelleri ve Toplumsal Araştırma</vt:lpstr>
      <vt:lpstr>Etkileşim Ritüelleri ve Toplumsal Araştırma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 ve Toplum</dc:title>
  <dc:creator>Haktan.Ural</dc:creator>
  <cp:lastModifiedBy>Haktan.Ural</cp:lastModifiedBy>
  <cp:revision>21</cp:revision>
  <dcterms:created xsi:type="dcterms:W3CDTF">2019-10-14T13:51:37Z</dcterms:created>
  <dcterms:modified xsi:type="dcterms:W3CDTF">2019-10-14T20:15:12Z</dcterms:modified>
</cp:coreProperties>
</file>