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17" r:id="rId2"/>
    <p:sldId id="318" r:id="rId3"/>
    <p:sldId id="319" r:id="rId4"/>
    <p:sldId id="320" r:id="rId5"/>
    <p:sldId id="321" r:id="rId6"/>
    <p:sldId id="289" r:id="rId7"/>
    <p:sldId id="290" r:id="rId8"/>
    <p:sldId id="257" r:id="rId9"/>
    <p:sldId id="291" r:id="rId10"/>
    <p:sldId id="292" r:id="rId11"/>
    <p:sldId id="293" r:id="rId12"/>
    <p:sldId id="294" r:id="rId13"/>
    <p:sldId id="295" r:id="rId14"/>
    <p:sldId id="378" r:id="rId15"/>
    <p:sldId id="379" r:id="rId16"/>
    <p:sldId id="380" r:id="rId17"/>
    <p:sldId id="381" r:id="rId18"/>
    <p:sldId id="382" r:id="rId19"/>
    <p:sldId id="383" r:id="rId20"/>
    <p:sldId id="384" r:id="rId21"/>
    <p:sldId id="385" r:id="rId22"/>
    <p:sldId id="326" r:id="rId23"/>
    <p:sldId id="327" r:id="rId24"/>
    <p:sldId id="328" r:id="rId25"/>
    <p:sldId id="329" r:id="rId26"/>
    <p:sldId id="330" r:id="rId27"/>
    <p:sldId id="391"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35"/>
  </p:normalViewPr>
  <p:slideViewPr>
    <p:cSldViewPr snapToGrid="0" snapToObjects="1">
      <p:cViewPr varScale="1">
        <p:scale>
          <a:sx n="93" d="100"/>
          <a:sy n="93" d="100"/>
        </p:scale>
        <p:origin x="4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al__ma_Sayfas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al__ma_Sayfas_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_al__ma_Sayfas_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al__ma_Sayfas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53" b="0" i="0" u="none" strike="noStrike" baseline="0">
                <a:solidFill>
                  <a:srgbClr val="000000"/>
                </a:solidFill>
                <a:latin typeface="Arial Tur"/>
                <a:ea typeface="Arial Tur"/>
                <a:cs typeface="Arial Tur"/>
              </a:defRPr>
            </a:pPr>
            <a:r>
              <a:rPr lang="tr-TR" dirty="0" err="1"/>
              <a:t>Turkey</a:t>
            </a:r>
            <a:r>
              <a:rPr lang="tr-TR" dirty="0"/>
              <a:t> 2013</a:t>
            </a:r>
          </a:p>
        </c:rich>
      </c:tx>
      <c:layout>
        <c:manualLayout>
          <c:xMode val="edge"/>
          <c:yMode val="edge"/>
          <c:x val="0.41594827475833812"/>
          <c:y val="2.051277403274231E-2"/>
        </c:manualLayout>
      </c:layout>
      <c:overlay val="0"/>
      <c:spPr>
        <a:noFill/>
        <a:ln w="34751">
          <a:noFill/>
        </a:ln>
      </c:spPr>
    </c:title>
    <c:autoTitleDeleted val="0"/>
    <c:plotArea>
      <c:layout>
        <c:manualLayout>
          <c:layoutTarget val="inner"/>
          <c:xMode val="edge"/>
          <c:yMode val="edge"/>
          <c:x val="9.4827586206896866E-2"/>
          <c:y val="0.15641025641025702"/>
          <c:w val="0.85991379310344862"/>
          <c:h val="0.74102564102564161"/>
        </c:manualLayout>
      </c:layout>
      <c:scatterChart>
        <c:scatterStyle val="smoothMarker"/>
        <c:varyColors val="0"/>
        <c:ser>
          <c:idx val="0"/>
          <c:order val="0"/>
          <c:tx>
            <c:strRef>
              <c:f>Sayfa1!$F$1</c:f>
              <c:strCache>
                <c:ptCount val="1"/>
                <c:pt idx="0">
                  <c:v>Türkiye 2013</c:v>
                </c:pt>
              </c:strCache>
            </c:strRef>
          </c:tx>
          <c:spPr>
            <a:ln w="17377">
              <a:solidFill>
                <a:srgbClr val="000080"/>
              </a:solidFill>
              <a:prstDash val="solid"/>
            </a:ln>
          </c:spPr>
          <c:marker>
            <c:symbol val="diamond"/>
            <c:size val="2"/>
            <c:spPr>
              <a:solidFill>
                <a:srgbClr val="000080"/>
              </a:solidFill>
              <a:ln>
                <a:solidFill>
                  <a:srgbClr val="000080"/>
                </a:solidFill>
                <a:prstDash val="solid"/>
              </a:ln>
            </c:spPr>
          </c:marker>
          <c:dPt>
            <c:idx val="1"/>
            <c:marker>
              <c:spPr>
                <a:solidFill>
                  <a:srgbClr val="000000"/>
                </a:solidFill>
                <a:ln>
                  <a:solidFill>
                    <a:srgbClr val="000000"/>
                  </a:solidFill>
                  <a:prstDash val="solid"/>
                </a:ln>
              </c:spPr>
            </c:marker>
            <c:bubble3D val="0"/>
            <c:spPr>
              <a:ln w="34751">
                <a:solidFill>
                  <a:srgbClr val="000000"/>
                </a:solidFill>
                <a:prstDash val="solid"/>
              </a:ln>
            </c:spPr>
            <c:extLst xmlns:c16r2="http://schemas.microsoft.com/office/drawing/2015/06/chart">
              <c:ext xmlns:c16="http://schemas.microsoft.com/office/drawing/2014/chart" uri="{C3380CC4-5D6E-409C-BE32-E72D297353CC}">
                <c16:uniqueId val="{00000001-CA71-5B45-8719-8DB5445EA29B}"/>
              </c:ext>
            </c:extLst>
          </c:dPt>
          <c:dPt>
            <c:idx val="2"/>
            <c:marker>
              <c:spPr>
                <a:solidFill>
                  <a:srgbClr val="000000"/>
                </a:solidFill>
                <a:ln>
                  <a:solidFill>
                    <a:srgbClr val="000000"/>
                  </a:solidFill>
                  <a:prstDash val="solid"/>
                </a:ln>
              </c:spPr>
            </c:marker>
            <c:bubble3D val="0"/>
            <c:spPr>
              <a:ln w="34751">
                <a:solidFill>
                  <a:srgbClr val="000000"/>
                </a:solidFill>
                <a:prstDash val="solid"/>
              </a:ln>
            </c:spPr>
            <c:extLst xmlns:c16r2="http://schemas.microsoft.com/office/drawing/2015/06/chart">
              <c:ext xmlns:c16="http://schemas.microsoft.com/office/drawing/2014/chart" uri="{C3380CC4-5D6E-409C-BE32-E72D297353CC}">
                <c16:uniqueId val="{00000003-CA71-5B45-8719-8DB5445EA29B}"/>
              </c:ext>
            </c:extLst>
          </c:dPt>
          <c:dPt>
            <c:idx val="3"/>
            <c:marker>
              <c:spPr>
                <a:solidFill>
                  <a:srgbClr val="000000"/>
                </a:solidFill>
                <a:ln>
                  <a:solidFill>
                    <a:srgbClr val="000000"/>
                  </a:solidFill>
                  <a:prstDash val="solid"/>
                </a:ln>
              </c:spPr>
            </c:marker>
            <c:bubble3D val="0"/>
            <c:spPr>
              <a:ln w="34751">
                <a:solidFill>
                  <a:srgbClr val="000000"/>
                </a:solidFill>
                <a:prstDash val="solid"/>
              </a:ln>
            </c:spPr>
            <c:extLst xmlns:c16r2="http://schemas.microsoft.com/office/drawing/2015/06/chart">
              <c:ext xmlns:c16="http://schemas.microsoft.com/office/drawing/2014/chart" uri="{C3380CC4-5D6E-409C-BE32-E72D297353CC}">
                <c16:uniqueId val="{00000005-CA71-5B45-8719-8DB5445EA29B}"/>
              </c:ext>
            </c:extLst>
          </c:dPt>
          <c:dPt>
            <c:idx val="4"/>
            <c:marker>
              <c:spPr>
                <a:solidFill>
                  <a:srgbClr val="000000"/>
                </a:solidFill>
                <a:ln>
                  <a:solidFill>
                    <a:srgbClr val="000000"/>
                  </a:solidFill>
                  <a:prstDash val="solid"/>
                </a:ln>
              </c:spPr>
            </c:marker>
            <c:bubble3D val="0"/>
            <c:spPr>
              <a:ln w="34751">
                <a:solidFill>
                  <a:srgbClr val="000000"/>
                </a:solidFill>
                <a:prstDash val="solid"/>
              </a:ln>
            </c:spPr>
            <c:extLst xmlns:c16r2="http://schemas.microsoft.com/office/drawing/2015/06/chart">
              <c:ext xmlns:c16="http://schemas.microsoft.com/office/drawing/2014/chart" uri="{C3380CC4-5D6E-409C-BE32-E72D297353CC}">
                <c16:uniqueId val="{00000007-CA71-5B45-8719-8DB5445EA29B}"/>
              </c:ext>
            </c:extLst>
          </c:dPt>
          <c:dPt>
            <c:idx val="5"/>
            <c:marker>
              <c:spPr>
                <a:solidFill>
                  <a:srgbClr val="000000"/>
                </a:solidFill>
                <a:ln>
                  <a:solidFill>
                    <a:srgbClr val="000000"/>
                  </a:solidFill>
                  <a:prstDash val="solid"/>
                </a:ln>
              </c:spPr>
            </c:marker>
            <c:bubble3D val="0"/>
            <c:spPr>
              <a:ln w="34751">
                <a:solidFill>
                  <a:srgbClr val="000000"/>
                </a:solidFill>
                <a:prstDash val="solid"/>
              </a:ln>
            </c:spPr>
            <c:extLst xmlns:c16r2="http://schemas.microsoft.com/office/drawing/2015/06/chart">
              <c:ext xmlns:c16="http://schemas.microsoft.com/office/drawing/2014/chart" uri="{C3380CC4-5D6E-409C-BE32-E72D297353CC}">
                <c16:uniqueId val="{00000009-CA71-5B45-8719-8DB5445EA29B}"/>
              </c:ext>
            </c:extLst>
          </c:dPt>
          <c:dLbls>
            <c:dLbl>
              <c:idx val="1"/>
              <c:spPr>
                <a:noFill/>
                <a:ln w="34751">
                  <a:noFill/>
                </a:ln>
              </c:spPr>
              <c:txPr>
                <a:bodyPr/>
                <a:lstStyle/>
                <a:p>
                  <a:pPr>
                    <a:defRPr sz="1179" b="1" i="0" u="none" strike="noStrike" baseline="0">
                      <a:solidFill>
                        <a:srgbClr val="000000"/>
                      </a:solidFill>
                      <a:latin typeface="Arial Tur"/>
                      <a:ea typeface="Arial Tur"/>
                      <a:cs typeface="Arial Tur"/>
                    </a:defRPr>
                  </a:pPr>
                  <a:endParaRPr lang="tr-TR"/>
                </a:p>
              </c:txPr>
              <c:showLegendKey val="0"/>
              <c:showVal val="1"/>
              <c:showCatName val="0"/>
              <c:showSerName val="0"/>
              <c:showPercent val="0"/>
              <c:showBubbleSize val="0"/>
            </c:dLbl>
            <c:dLbl>
              <c:idx val="2"/>
              <c:spPr>
                <a:noFill/>
                <a:ln w="34751">
                  <a:noFill/>
                </a:ln>
              </c:spPr>
              <c:txPr>
                <a:bodyPr/>
                <a:lstStyle/>
                <a:p>
                  <a:pPr>
                    <a:defRPr sz="1179" b="1" i="0" u="none" strike="noStrike" baseline="0">
                      <a:solidFill>
                        <a:srgbClr val="000000"/>
                      </a:solidFill>
                      <a:latin typeface="Arial Tur"/>
                      <a:ea typeface="Arial Tur"/>
                      <a:cs typeface="Arial Tur"/>
                    </a:defRPr>
                  </a:pPr>
                  <a:endParaRPr lang="tr-TR"/>
                </a:p>
              </c:txPr>
              <c:showLegendKey val="0"/>
              <c:showVal val="1"/>
              <c:showCatName val="0"/>
              <c:showSerName val="0"/>
              <c:showPercent val="0"/>
              <c:showBubbleSize val="0"/>
            </c:dLbl>
            <c:dLbl>
              <c:idx val="3"/>
              <c:spPr>
                <a:noFill/>
                <a:ln w="34751">
                  <a:noFill/>
                </a:ln>
              </c:spPr>
              <c:txPr>
                <a:bodyPr/>
                <a:lstStyle/>
                <a:p>
                  <a:pPr>
                    <a:defRPr sz="1179" b="1" i="0" u="none" strike="noStrike" baseline="0">
                      <a:solidFill>
                        <a:srgbClr val="000000"/>
                      </a:solidFill>
                      <a:latin typeface="Arial Tur"/>
                      <a:ea typeface="Arial Tur"/>
                      <a:cs typeface="Arial Tur"/>
                    </a:defRPr>
                  </a:pPr>
                  <a:endParaRPr lang="tr-TR"/>
                </a:p>
              </c:txPr>
              <c:showLegendKey val="0"/>
              <c:showVal val="1"/>
              <c:showCatName val="0"/>
              <c:showSerName val="0"/>
              <c:showPercent val="0"/>
              <c:showBubbleSize val="0"/>
            </c:dLbl>
            <c:dLbl>
              <c:idx val="4"/>
              <c:spPr>
                <a:noFill/>
                <a:ln w="34751">
                  <a:noFill/>
                </a:ln>
              </c:spPr>
              <c:txPr>
                <a:bodyPr/>
                <a:lstStyle/>
                <a:p>
                  <a:pPr>
                    <a:defRPr sz="1179" b="1" i="0" u="none" strike="noStrike" baseline="0">
                      <a:solidFill>
                        <a:srgbClr val="000000"/>
                      </a:solidFill>
                      <a:latin typeface="Arial Tur"/>
                      <a:ea typeface="Arial Tur"/>
                      <a:cs typeface="Arial Tur"/>
                    </a:defRPr>
                  </a:pPr>
                  <a:endParaRPr lang="tr-TR"/>
                </a:p>
              </c:txPr>
              <c:showLegendKey val="0"/>
              <c:showVal val="1"/>
              <c:showCatName val="0"/>
              <c:showSerName val="0"/>
              <c:showPercent val="0"/>
              <c:showBubbleSize val="0"/>
            </c:dLbl>
            <c:dLbl>
              <c:idx val="5"/>
              <c:spPr>
                <a:noFill/>
                <a:ln w="34751">
                  <a:noFill/>
                </a:ln>
              </c:spPr>
              <c:txPr>
                <a:bodyPr/>
                <a:lstStyle/>
                <a:p>
                  <a:pPr>
                    <a:defRPr sz="1179" b="1" i="0" u="none" strike="noStrike" baseline="0">
                      <a:solidFill>
                        <a:srgbClr val="000000"/>
                      </a:solidFill>
                      <a:latin typeface="Arial Tur"/>
                      <a:ea typeface="Arial Tur"/>
                      <a:cs typeface="Arial Tur"/>
                    </a:defRPr>
                  </a:pPr>
                  <a:endParaRPr lang="tr-TR"/>
                </a:p>
              </c:txPr>
              <c:showLegendKey val="0"/>
              <c:showVal val="1"/>
              <c:showCatName val="0"/>
              <c:showSerName val="0"/>
              <c:showPercent val="0"/>
              <c:showBubbleSize val="0"/>
            </c:dLbl>
            <c:spPr>
              <a:noFill/>
              <a:ln w="34751">
                <a:noFill/>
              </a:ln>
            </c:spPr>
            <c:txPr>
              <a:bodyPr wrap="square" lIns="38100" tIns="19050" rIns="38100" bIns="19050" anchor="ctr">
                <a:spAutoFit/>
              </a:bodyPr>
              <a:lstStyle/>
              <a:p>
                <a:pPr>
                  <a:defRPr sz="1353" b="0" i="0" u="none" strike="noStrike" baseline="0">
                    <a:solidFill>
                      <a:srgbClr val="000000"/>
                    </a:solidFill>
                    <a:latin typeface="Arial Tur"/>
                    <a:ea typeface="Arial Tur"/>
                    <a:cs typeface="Arial Tur"/>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Sayfa1!$E$2:$E$8</c:f>
              <c:numCache>
                <c:formatCode>General</c:formatCode>
                <c:ptCount val="7"/>
                <c:pt idx="0">
                  <c:v>0</c:v>
                </c:pt>
                <c:pt idx="1">
                  <c:v>20</c:v>
                </c:pt>
                <c:pt idx="2">
                  <c:v>40</c:v>
                </c:pt>
                <c:pt idx="3">
                  <c:v>60</c:v>
                </c:pt>
                <c:pt idx="4">
                  <c:v>80</c:v>
                </c:pt>
                <c:pt idx="5">
                  <c:v>100</c:v>
                </c:pt>
              </c:numCache>
            </c:numRef>
          </c:xVal>
          <c:yVal>
            <c:numRef>
              <c:f>Sayfa1!$F$2:$F$8</c:f>
              <c:numCache>
                <c:formatCode>General</c:formatCode>
                <c:ptCount val="7"/>
                <c:pt idx="0">
                  <c:v>0</c:v>
                </c:pt>
                <c:pt idx="1">
                  <c:v>6.1</c:v>
                </c:pt>
                <c:pt idx="2">
                  <c:v>16.799999999999997</c:v>
                </c:pt>
                <c:pt idx="3">
                  <c:v>31.999999999999996</c:v>
                </c:pt>
                <c:pt idx="4">
                  <c:v>53.399999999999991</c:v>
                </c:pt>
                <c:pt idx="5">
                  <c:v>100</c:v>
                </c:pt>
              </c:numCache>
            </c:numRef>
          </c:yVal>
          <c:smooth val="1"/>
          <c:extLst xmlns:c16r2="http://schemas.microsoft.com/office/drawing/2015/06/chart">
            <c:ext xmlns:c16="http://schemas.microsoft.com/office/drawing/2014/chart" uri="{C3380CC4-5D6E-409C-BE32-E72D297353CC}">
              <c16:uniqueId val="{0000000A-CA71-5B45-8719-8DB5445EA29B}"/>
            </c:ext>
          </c:extLst>
        </c:ser>
        <c:dLbls>
          <c:showLegendKey val="0"/>
          <c:showVal val="0"/>
          <c:showCatName val="0"/>
          <c:showSerName val="0"/>
          <c:showPercent val="0"/>
          <c:showBubbleSize val="0"/>
        </c:dLbls>
        <c:axId val="-1221331072"/>
        <c:axId val="-1221338144"/>
      </c:scatterChart>
      <c:valAx>
        <c:axId val="-1221331072"/>
        <c:scaling>
          <c:orientation val="minMax"/>
          <c:max val="100"/>
        </c:scaling>
        <c:delete val="0"/>
        <c:axPos val="b"/>
        <c:numFmt formatCode="General" sourceLinked="1"/>
        <c:majorTickMark val="out"/>
        <c:minorTickMark val="none"/>
        <c:tickLblPos val="nextTo"/>
        <c:spPr>
          <a:ln w="4345">
            <a:solidFill>
              <a:srgbClr val="000000"/>
            </a:solidFill>
            <a:prstDash val="solid"/>
          </a:ln>
        </c:spPr>
        <c:txPr>
          <a:bodyPr rot="0" vert="horz"/>
          <a:lstStyle/>
          <a:p>
            <a:pPr>
              <a:defRPr sz="1353" b="0" i="0" u="none" strike="noStrike" baseline="0">
                <a:solidFill>
                  <a:srgbClr val="000000"/>
                </a:solidFill>
                <a:latin typeface="Arial Tur"/>
                <a:ea typeface="Arial Tur"/>
                <a:cs typeface="Arial Tur"/>
              </a:defRPr>
            </a:pPr>
            <a:endParaRPr lang="tr-TR"/>
          </a:p>
        </c:txPr>
        <c:crossAx val="-1221338144"/>
        <c:crosses val="autoZero"/>
        <c:crossBetween val="midCat"/>
      </c:valAx>
      <c:valAx>
        <c:axId val="-1221338144"/>
        <c:scaling>
          <c:orientation val="minMax"/>
          <c:max val="100"/>
        </c:scaling>
        <c:delete val="0"/>
        <c:axPos val="l"/>
        <c:majorGridlines>
          <c:spPr>
            <a:ln w="4345">
              <a:solidFill>
                <a:srgbClr val="000000"/>
              </a:solidFill>
              <a:prstDash val="solid"/>
            </a:ln>
          </c:spPr>
        </c:majorGridlines>
        <c:numFmt formatCode="General" sourceLinked="1"/>
        <c:majorTickMark val="out"/>
        <c:minorTickMark val="none"/>
        <c:tickLblPos val="nextTo"/>
        <c:spPr>
          <a:ln w="4345">
            <a:solidFill>
              <a:srgbClr val="000000"/>
            </a:solidFill>
            <a:prstDash val="solid"/>
          </a:ln>
        </c:spPr>
        <c:txPr>
          <a:bodyPr rot="0" vert="horz"/>
          <a:lstStyle/>
          <a:p>
            <a:pPr>
              <a:defRPr sz="1353" b="0" i="0" u="none" strike="noStrike" baseline="0">
                <a:solidFill>
                  <a:srgbClr val="000000"/>
                </a:solidFill>
                <a:latin typeface="Arial Tur"/>
                <a:ea typeface="Arial Tur"/>
                <a:cs typeface="Arial Tur"/>
              </a:defRPr>
            </a:pPr>
            <a:endParaRPr lang="tr-TR"/>
          </a:p>
        </c:txPr>
        <c:crossAx val="-1221331072"/>
        <c:crosses val="autoZero"/>
        <c:crossBetween val="midCat"/>
        <c:majorUnit val="20"/>
      </c:valAx>
      <c:spPr>
        <a:solidFill>
          <a:srgbClr val="FFFFFF"/>
        </a:solidFill>
        <a:ln w="17377">
          <a:solidFill>
            <a:srgbClr val="808080"/>
          </a:solidFill>
          <a:prstDash val="solid"/>
        </a:ln>
      </c:spPr>
    </c:plotArea>
    <c:plotVisOnly val="1"/>
    <c:dispBlanksAs val="gap"/>
    <c:showDLblsOverMax val="0"/>
  </c:chart>
  <c:spPr>
    <a:solidFill>
      <a:srgbClr val="FFFFFF"/>
    </a:solidFill>
    <a:ln w="4345">
      <a:solidFill>
        <a:srgbClr val="000000"/>
      </a:solidFill>
      <a:prstDash val="solid"/>
    </a:ln>
  </c:spPr>
  <c:txPr>
    <a:bodyPr/>
    <a:lstStyle/>
    <a:p>
      <a:pPr>
        <a:defRPr sz="1353" b="0" i="0" u="none" strike="noStrike" baseline="0">
          <a:solidFill>
            <a:srgbClr val="000000"/>
          </a:solidFill>
          <a:latin typeface="Arial Tur"/>
          <a:ea typeface="Arial Tur"/>
          <a:cs typeface="Arial Tur"/>
        </a:defRPr>
      </a:pPr>
      <a:endParaRPr lang="tr-T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79" b="0" i="0" u="none" strike="noStrike" baseline="0">
                <a:solidFill>
                  <a:srgbClr val="000000"/>
                </a:solidFill>
                <a:latin typeface="Arial Tur"/>
                <a:ea typeface="Arial Tur"/>
                <a:cs typeface="Arial Tur"/>
              </a:defRPr>
            </a:pPr>
            <a:r>
              <a:rPr lang="tr-TR" dirty="0" err="1"/>
              <a:t>Rural</a:t>
            </a:r>
            <a:r>
              <a:rPr lang="tr-TR" dirty="0"/>
              <a:t> </a:t>
            </a:r>
            <a:r>
              <a:rPr lang="tr-TR" dirty="0" err="1"/>
              <a:t>Area</a:t>
            </a:r>
            <a:r>
              <a:rPr lang="tr-TR" dirty="0"/>
              <a:t> </a:t>
            </a:r>
            <a:r>
              <a:rPr lang="en-US" dirty="0"/>
              <a:t>20</a:t>
            </a:r>
            <a:r>
              <a:rPr lang="tr-TR" dirty="0"/>
              <a:t>13</a:t>
            </a:r>
            <a:endParaRPr lang="en-US" dirty="0"/>
          </a:p>
        </c:rich>
      </c:tx>
      <c:layout>
        <c:manualLayout>
          <c:xMode val="edge"/>
          <c:yMode val="edge"/>
          <c:x val="0.38146570158540161"/>
          <c:y val="2.0618197974186372E-2"/>
        </c:manualLayout>
      </c:layout>
      <c:overlay val="0"/>
      <c:spPr>
        <a:noFill/>
        <a:ln w="35947">
          <a:noFill/>
        </a:ln>
      </c:spPr>
    </c:title>
    <c:autoTitleDeleted val="0"/>
    <c:plotArea>
      <c:layout>
        <c:manualLayout>
          <c:layoutTarget val="inner"/>
          <c:xMode val="edge"/>
          <c:yMode val="edge"/>
          <c:x val="0.14655172413793124"/>
          <c:y val="0.15721649484536221"/>
          <c:w val="0.80818965517241381"/>
          <c:h val="0.67783505154639512"/>
        </c:manualLayout>
      </c:layout>
      <c:scatterChart>
        <c:scatterStyle val="smoothMarker"/>
        <c:varyColors val="0"/>
        <c:ser>
          <c:idx val="0"/>
          <c:order val="0"/>
          <c:tx>
            <c:strRef>
              <c:f>Sayfa1!$G$1</c:f>
              <c:strCache>
                <c:ptCount val="1"/>
                <c:pt idx="0">
                  <c:v>Kırsal Kesim 2001</c:v>
                </c:pt>
              </c:strCache>
            </c:strRef>
          </c:tx>
          <c:spPr>
            <a:ln w="35947">
              <a:solidFill>
                <a:srgbClr val="000000"/>
              </a:solidFill>
              <a:prstDash val="solid"/>
            </a:ln>
          </c:spPr>
          <c:marker>
            <c:symbol val="diamond"/>
            <c:size val="2"/>
            <c:spPr>
              <a:solidFill>
                <a:srgbClr val="000000"/>
              </a:solidFill>
              <a:ln>
                <a:solidFill>
                  <a:srgbClr val="000000"/>
                </a:solidFill>
                <a:prstDash val="solid"/>
              </a:ln>
            </c:spPr>
          </c:marker>
          <c:dLbls>
            <c:spPr>
              <a:noFill/>
              <a:ln w="35947">
                <a:noFill/>
              </a:ln>
            </c:spPr>
            <c:txPr>
              <a:bodyPr wrap="square" lIns="38100" tIns="19050" rIns="38100" bIns="19050" anchor="ctr">
                <a:spAutoFit/>
              </a:bodyPr>
              <a:lstStyle/>
              <a:p>
                <a:pPr>
                  <a:defRPr sz="1393" b="0" i="0" u="none" strike="noStrike" baseline="0">
                    <a:solidFill>
                      <a:srgbClr val="000000"/>
                    </a:solidFill>
                    <a:latin typeface="Arial Tur"/>
                    <a:ea typeface="Arial Tur"/>
                    <a:cs typeface="Arial Tur"/>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Sayfa1!$E$2:$E$7</c:f>
              <c:numCache>
                <c:formatCode>General</c:formatCode>
                <c:ptCount val="6"/>
                <c:pt idx="0">
                  <c:v>0</c:v>
                </c:pt>
                <c:pt idx="1">
                  <c:v>20</c:v>
                </c:pt>
                <c:pt idx="2">
                  <c:v>40</c:v>
                </c:pt>
                <c:pt idx="3">
                  <c:v>60</c:v>
                </c:pt>
                <c:pt idx="4">
                  <c:v>80</c:v>
                </c:pt>
                <c:pt idx="5">
                  <c:v>100</c:v>
                </c:pt>
              </c:numCache>
            </c:numRef>
          </c:xVal>
          <c:yVal>
            <c:numRef>
              <c:f>Sayfa1!$G$2:$G$7</c:f>
              <c:numCache>
                <c:formatCode>General</c:formatCode>
                <c:ptCount val="6"/>
                <c:pt idx="0">
                  <c:v>0</c:v>
                </c:pt>
                <c:pt idx="1">
                  <c:v>6.7</c:v>
                </c:pt>
                <c:pt idx="2">
                  <c:v>18.100000000000001</c:v>
                </c:pt>
                <c:pt idx="3">
                  <c:v>34.200000000000003</c:v>
                </c:pt>
                <c:pt idx="4">
                  <c:v>56.8</c:v>
                </c:pt>
                <c:pt idx="5">
                  <c:v>100</c:v>
                </c:pt>
              </c:numCache>
            </c:numRef>
          </c:yVal>
          <c:smooth val="1"/>
          <c:extLst xmlns:c16r2="http://schemas.microsoft.com/office/drawing/2015/06/chart">
            <c:ext xmlns:c16="http://schemas.microsoft.com/office/drawing/2014/chart" uri="{C3380CC4-5D6E-409C-BE32-E72D297353CC}">
              <c16:uniqueId val="{00000000-D4DA-B54F-AD08-F9D61F2EB508}"/>
            </c:ext>
          </c:extLst>
        </c:ser>
        <c:dLbls>
          <c:showLegendKey val="0"/>
          <c:showVal val="0"/>
          <c:showCatName val="0"/>
          <c:showSerName val="0"/>
          <c:showPercent val="0"/>
          <c:showBubbleSize val="0"/>
        </c:dLbls>
        <c:axId val="-1221336512"/>
        <c:axId val="-1221335424"/>
      </c:scatterChart>
      <c:valAx>
        <c:axId val="-1221336512"/>
        <c:scaling>
          <c:orientation val="minMax"/>
          <c:max val="100"/>
        </c:scaling>
        <c:delete val="0"/>
        <c:axPos val="b"/>
        <c:title>
          <c:tx>
            <c:rich>
              <a:bodyPr/>
              <a:lstStyle/>
              <a:p>
                <a:pPr>
                  <a:defRPr sz="1308" b="1" i="0" u="none" strike="noStrike" baseline="0">
                    <a:solidFill>
                      <a:srgbClr val="000000"/>
                    </a:solidFill>
                    <a:latin typeface="Arial Tur"/>
                    <a:ea typeface="Arial Tur"/>
                    <a:cs typeface="Arial Tur"/>
                  </a:defRPr>
                </a:pPr>
                <a:r>
                  <a:rPr lang="tr-TR" dirty="0" err="1"/>
                  <a:t>Population</a:t>
                </a:r>
                <a:r>
                  <a:rPr lang="tr-TR" dirty="0"/>
                  <a:t> %</a:t>
                </a:r>
              </a:p>
            </c:rich>
          </c:tx>
          <c:layout>
            <c:manualLayout>
              <c:xMode val="edge"/>
              <c:yMode val="edge"/>
              <c:x val="0.49137910611529856"/>
              <c:y val="0.91237120253282711"/>
            </c:manualLayout>
          </c:layout>
          <c:overlay val="0"/>
          <c:spPr>
            <a:noFill/>
            <a:ln w="35947">
              <a:noFill/>
            </a:ln>
          </c:spPr>
        </c:title>
        <c:numFmt formatCode="General" sourceLinked="1"/>
        <c:majorTickMark val="out"/>
        <c:minorTickMark val="none"/>
        <c:tickLblPos val="nextTo"/>
        <c:spPr>
          <a:ln w="4494">
            <a:solidFill>
              <a:srgbClr val="000000"/>
            </a:solidFill>
            <a:prstDash val="solid"/>
          </a:ln>
        </c:spPr>
        <c:txPr>
          <a:bodyPr rot="0" vert="horz"/>
          <a:lstStyle/>
          <a:p>
            <a:pPr>
              <a:defRPr sz="1393" b="0" i="0" u="none" strike="noStrike" baseline="0">
                <a:solidFill>
                  <a:srgbClr val="000000"/>
                </a:solidFill>
                <a:latin typeface="Arial Tur"/>
                <a:ea typeface="Arial Tur"/>
                <a:cs typeface="Arial Tur"/>
              </a:defRPr>
            </a:pPr>
            <a:endParaRPr lang="tr-TR"/>
          </a:p>
        </c:txPr>
        <c:crossAx val="-1221335424"/>
        <c:crosses val="autoZero"/>
        <c:crossBetween val="midCat"/>
      </c:valAx>
      <c:valAx>
        <c:axId val="-1221335424"/>
        <c:scaling>
          <c:orientation val="minMax"/>
          <c:max val="100"/>
        </c:scaling>
        <c:delete val="0"/>
        <c:axPos val="l"/>
        <c:majorGridlines>
          <c:spPr>
            <a:ln w="4494">
              <a:solidFill>
                <a:srgbClr val="000000"/>
              </a:solidFill>
              <a:prstDash val="solid"/>
            </a:ln>
          </c:spPr>
        </c:majorGridlines>
        <c:title>
          <c:tx>
            <c:rich>
              <a:bodyPr/>
              <a:lstStyle/>
              <a:p>
                <a:pPr>
                  <a:defRPr sz="1308" b="1" i="0" u="none" strike="noStrike" baseline="0">
                    <a:solidFill>
                      <a:srgbClr val="000000"/>
                    </a:solidFill>
                    <a:latin typeface="Arial Tur"/>
                    <a:ea typeface="Arial Tur"/>
                    <a:cs typeface="Arial Tur"/>
                  </a:defRPr>
                </a:pPr>
                <a:r>
                  <a:rPr lang="tr-TR" dirty="0" err="1"/>
                  <a:t>Income</a:t>
                </a:r>
                <a:r>
                  <a:rPr lang="tr-TR" dirty="0"/>
                  <a:t> %</a:t>
                </a:r>
              </a:p>
            </c:rich>
          </c:tx>
          <c:layout>
            <c:manualLayout>
              <c:xMode val="edge"/>
              <c:yMode val="edge"/>
              <c:x val="2.3706834745419292E-2"/>
              <c:y val="0.43041199508667394"/>
            </c:manualLayout>
          </c:layout>
          <c:overlay val="0"/>
          <c:spPr>
            <a:noFill/>
            <a:ln w="35947">
              <a:noFill/>
            </a:ln>
          </c:spPr>
        </c:title>
        <c:numFmt formatCode="General" sourceLinked="1"/>
        <c:majorTickMark val="out"/>
        <c:minorTickMark val="none"/>
        <c:tickLblPos val="nextTo"/>
        <c:spPr>
          <a:ln w="4494">
            <a:solidFill>
              <a:srgbClr val="000000"/>
            </a:solidFill>
            <a:prstDash val="solid"/>
          </a:ln>
        </c:spPr>
        <c:txPr>
          <a:bodyPr rot="0" vert="horz"/>
          <a:lstStyle/>
          <a:p>
            <a:pPr>
              <a:defRPr sz="1393" b="0" i="0" u="none" strike="noStrike" baseline="0">
                <a:solidFill>
                  <a:srgbClr val="000000"/>
                </a:solidFill>
                <a:latin typeface="Arial Tur"/>
                <a:ea typeface="Arial Tur"/>
                <a:cs typeface="Arial Tur"/>
              </a:defRPr>
            </a:pPr>
            <a:endParaRPr lang="tr-TR"/>
          </a:p>
        </c:txPr>
        <c:crossAx val="-1221336512"/>
        <c:crosses val="autoZero"/>
        <c:crossBetween val="midCat"/>
        <c:majorUnit val="20"/>
      </c:valAx>
      <c:spPr>
        <a:solidFill>
          <a:srgbClr val="FFFFFF"/>
        </a:solidFill>
        <a:ln w="17974">
          <a:solidFill>
            <a:srgbClr val="808080"/>
          </a:solidFill>
          <a:prstDash val="solid"/>
        </a:ln>
      </c:spPr>
    </c:plotArea>
    <c:plotVisOnly val="1"/>
    <c:dispBlanksAs val="gap"/>
    <c:showDLblsOverMax val="0"/>
  </c:chart>
  <c:spPr>
    <a:solidFill>
      <a:srgbClr val="FFFFFF"/>
    </a:solidFill>
    <a:ln w="4494">
      <a:solidFill>
        <a:srgbClr val="000000"/>
      </a:solidFill>
      <a:prstDash val="solid"/>
    </a:ln>
  </c:spPr>
  <c:txPr>
    <a:bodyPr/>
    <a:lstStyle/>
    <a:p>
      <a:pPr>
        <a:defRPr sz="1393" b="0" i="0" u="none" strike="noStrike" baseline="0">
          <a:solidFill>
            <a:srgbClr val="000000"/>
          </a:solidFill>
          <a:latin typeface="Arial Tur"/>
          <a:ea typeface="Arial Tur"/>
          <a:cs typeface="Arial Tur"/>
        </a:defRPr>
      </a:pPr>
      <a:endParaRPr lang="tr-T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49" b="0" i="0" u="none" strike="noStrike" baseline="0">
                <a:solidFill>
                  <a:srgbClr val="000000"/>
                </a:solidFill>
                <a:latin typeface="Arial Tur"/>
                <a:ea typeface="Arial Tur"/>
                <a:cs typeface="Arial Tur"/>
              </a:defRPr>
            </a:pPr>
            <a:r>
              <a:rPr lang="tr-TR" dirty="0"/>
              <a:t>Urban </a:t>
            </a:r>
            <a:r>
              <a:rPr lang="tr-TR" dirty="0" err="1"/>
              <a:t>Area</a:t>
            </a:r>
            <a:r>
              <a:rPr lang="tr-TR" baseline="0" dirty="0"/>
              <a:t> </a:t>
            </a:r>
            <a:r>
              <a:rPr lang="en-US" dirty="0"/>
              <a:t>20</a:t>
            </a:r>
            <a:r>
              <a:rPr lang="tr-TR" dirty="0"/>
              <a:t>13</a:t>
            </a:r>
            <a:endParaRPr lang="en-US" dirty="0"/>
          </a:p>
        </c:rich>
      </c:tx>
      <c:layout>
        <c:manualLayout>
          <c:xMode val="edge"/>
          <c:yMode val="edge"/>
          <c:x val="0.37068974600665849"/>
          <c:y val="2.0512578581029724E-2"/>
        </c:manualLayout>
      </c:layout>
      <c:overlay val="0"/>
      <c:spPr>
        <a:noFill/>
        <a:ln w="35125">
          <a:noFill/>
        </a:ln>
      </c:spPr>
    </c:title>
    <c:autoTitleDeleted val="0"/>
    <c:plotArea>
      <c:layout>
        <c:manualLayout>
          <c:layoutTarget val="inner"/>
          <c:xMode val="edge"/>
          <c:yMode val="edge"/>
          <c:x val="0.14655172413793124"/>
          <c:y val="0.15641025641025702"/>
          <c:w val="0.80818965517241381"/>
          <c:h val="0.67948717948717963"/>
        </c:manualLayout>
      </c:layout>
      <c:scatterChart>
        <c:scatterStyle val="smoothMarker"/>
        <c:varyColors val="0"/>
        <c:ser>
          <c:idx val="0"/>
          <c:order val="0"/>
          <c:tx>
            <c:strRef>
              <c:f>Sayfa1!$H$1</c:f>
              <c:strCache>
                <c:ptCount val="1"/>
                <c:pt idx="0">
                  <c:v>Kentsel Kesim 2001</c:v>
                </c:pt>
              </c:strCache>
            </c:strRef>
          </c:tx>
          <c:spPr>
            <a:ln w="35125">
              <a:solidFill>
                <a:srgbClr val="000000"/>
              </a:solidFill>
              <a:prstDash val="solid"/>
            </a:ln>
          </c:spPr>
          <c:marker>
            <c:symbol val="diamond"/>
            <c:size val="2"/>
            <c:spPr>
              <a:solidFill>
                <a:srgbClr val="000000"/>
              </a:solidFill>
              <a:ln>
                <a:solidFill>
                  <a:srgbClr val="000000"/>
                </a:solidFill>
                <a:prstDash val="solid"/>
              </a:ln>
            </c:spPr>
          </c:marker>
          <c:dLbls>
            <c:spPr>
              <a:noFill/>
              <a:ln w="35125">
                <a:noFill/>
              </a:ln>
            </c:spPr>
            <c:txPr>
              <a:bodyPr wrap="square" lIns="38100" tIns="19050" rIns="38100" bIns="19050" anchor="ctr">
                <a:spAutoFit/>
              </a:bodyPr>
              <a:lstStyle/>
              <a:p>
                <a:pPr>
                  <a:defRPr sz="1368" b="0" i="0" u="none" strike="noStrike" baseline="0">
                    <a:solidFill>
                      <a:srgbClr val="000000"/>
                    </a:solidFill>
                    <a:latin typeface="Arial Tur"/>
                    <a:ea typeface="Arial Tur"/>
                    <a:cs typeface="Arial Tur"/>
                  </a:defRPr>
                </a:pPr>
                <a:endParaRPr lang="tr-T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Sayfa1!$E$2:$E$7</c:f>
              <c:numCache>
                <c:formatCode>General</c:formatCode>
                <c:ptCount val="6"/>
                <c:pt idx="0">
                  <c:v>0</c:v>
                </c:pt>
                <c:pt idx="1">
                  <c:v>20</c:v>
                </c:pt>
                <c:pt idx="2">
                  <c:v>40</c:v>
                </c:pt>
                <c:pt idx="3">
                  <c:v>60</c:v>
                </c:pt>
                <c:pt idx="4">
                  <c:v>80</c:v>
                </c:pt>
                <c:pt idx="5">
                  <c:v>100</c:v>
                </c:pt>
              </c:numCache>
            </c:numRef>
          </c:xVal>
          <c:yVal>
            <c:numRef>
              <c:f>Sayfa1!$H$2:$H$7</c:f>
              <c:numCache>
                <c:formatCode>General</c:formatCode>
                <c:ptCount val="6"/>
                <c:pt idx="0">
                  <c:v>0</c:v>
                </c:pt>
                <c:pt idx="1">
                  <c:v>6.4</c:v>
                </c:pt>
                <c:pt idx="2">
                  <c:v>17.3</c:v>
                </c:pt>
                <c:pt idx="3">
                  <c:v>32.5</c:v>
                </c:pt>
                <c:pt idx="4">
                  <c:v>53.6</c:v>
                </c:pt>
                <c:pt idx="5">
                  <c:v>100</c:v>
                </c:pt>
              </c:numCache>
            </c:numRef>
          </c:yVal>
          <c:smooth val="1"/>
          <c:extLst xmlns:c16r2="http://schemas.microsoft.com/office/drawing/2015/06/chart">
            <c:ext xmlns:c16="http://schemas.microsoft.com/office/drawing/2014/chart" uri="{C3380CC4-5D6E-409C-BE32-E72D297353CC}">
              <c16:uniqueId val="{00000000-6C36-444E-A866-AF0AF43CC0A7}"/>
            </c:ext>
          </c:extLst>
        </c:ser>
        <c:dLbls>
          <c:showLegendKey val="0"/>
          <c:showVal val="0"/>
          <c:showCatName val="0"/>
          <c:showSerName val="0"/>
          <c:showPercent val="0"/>
          <c:showBubbleSize val="0"/>
        </c:dLbls>
        <c:axId val="-1221334880"/>
        <c:axId val="-1221331616"/>
      </c:scatterChart>
      <c:valAx>
        <c:axId val="-1221334880"/>
        <c:scaling>
          <c:orientation val="minMax"/>
          <c:max val="100"/>
        </c:scaling>
        <c:delete val="0"/>
        <c:axPos val="b"/>
        <c:title>
          <c:tx>
            <c:rich>
              <a:bodyPr/>
              <a:lstStyle/>
              <a:p>
                <a:pPr>
                  <a:defRPr sz="1268" b="1" i="0" u="none" strike="noStrike" baseline="0">
                    <a:solidFill>
                      <a:srgbClr val="000000"/>
                    </a:solidFill>
                    <a:latin typeface="Arial Tur"/>
                    <a:ea typeface="Arial Tur"/>
                    <a:cs typeface="Arial Tur"/>
                  </a:defRPr>
                </a:pPr>
                <a:r>
                  <a:rPr lang="tr-TR" dirty="0" err="1"/>
                  <a:t>Population</a:t>
                </a:r>
                <a:r>
                  <a:rPr lang="tr-TR" dirty="0"/>
                  <a:t> %</a:t>
                </a:r>
              </a:p>
            </c:rich>
          </c:tx>
          <c:layout>
            <c:manualLayout>
              <c:xMode val="edge"/>
              <c:yMode val="edge"/>
              <c:x val="0.49137920637792104"/>
              <c:y val="0.91282075475230362"/>
            </c:manualLayout>
          </c:layout>
          <c:overlay val="0"/>
          <c:spPr>
            <a:noFill/>
            <a:ln w="35125">
              <a:noFill/>
            </a:ln>
          </c:spPr>
        </c:title>
        <c:numFmt formatCode="General" sourceLinked="1"/>
        <c:majorTickMark val="out"/>
        <c:minorTickMark val="none"/>
        <c:tickLblPos val="nextTo"/>
        <c:spPr>
          <a:ln w="4393">
            <a:solidFill>
              <a:srgbClr val="000000"/>
            </a:solidFill>
            <a:prstDash val="solid"/>
          </a:ln>
        </c:spPr>
        <c:txPr>
          <a:bodyPr rot="0" vert="horz"/>
          <a:lstStyle/>
          <a:p>
            <a:pPr>
              <a:defRPr sz="1368" b="0" i="0" u="none" strike="noStrike" baseline="0">
                <a:solidFill>
                  <a:srgbClr val="000000"/>
                </a:solidFill>
                <a:latin typeface="Arial Tur"/>
                <a:ea typeface="Arial Tur"/>
                <a:cs typeface="Arial Tur"/>
              </a:defRPr>
            </a:pPr>
            <a:endParaRPr lang="tr-TR"/>
          </a:p>
        </c:txPr>
        <c:crossAx val="-1221331616"/>
        <c:crosses val="autoZero"/>
        <c:crossBetween val="midCat"/>
      </c:valAx>
      <c:valAx>
        <c:axId val="-1221331616"/>
        <c:scaling>
          <c:orientation val="minMax"/>
          <c:max val="100"/>
        </c:scaling>
        <c:delete val="0"/>
        <c:axPos val="l"/>
        <c:majorGridlines>
          <c:spPr>
            <a:ln w="4393">
              <a:solidFill>
                <a:srgbClr val="000000"/>
              </a:solidFill>
              <a:prstDash val="solid"/>
            </a:ln>
          </c:spPr>
        </c:majorGridlines>
        <c:title>
          <c:tx>
            <c:rich>
              <a:bodyPr/>
              <a:lstStyle/>
              <a:p>
                <a:pPr>
                  <a:defRPr sz="1268" b="1" i="0" u="none" strike="noStrike" baseline="0">
                    <a:solidFill>
                      <a:srgbClr val="000000"/>
                    </a:solidFill>
                    <a:latin typeface="Arial Tur"/>
                    <a:ea typeface="Arial Tur"/>
                    <a:cs typeface="Arial Tur"/>
                  </a:defRPr>
                </a:pPr>
                <a:r>
                  <a:rPr lang="tr-TR" dirty="0" err="1"/>
                  <a:t>Income</a:t>
                </a:r>
                <a:r>
                  <a:rPr lang="tr-TR" dirty="0"/>
                  <a:t> %</a:t>
                </a:r>
              </a:p>
            </c:rich>
          </c:tx>
          <c:layout>
            <c:manualLayout>
              <c:xMode val="edge"/>
              <c:yMode val="edge"/>
              <c:x val="2.3706849219421938E-2"/>
              <c:y val="0.4307693920570913"/>
            </c:manualLayout>
          </c:layout>
          <c:overlay val="0"/>
          <c:spPr>
            <a:noFill/>
            <a:ln w="35125">
              <a:noFill/>
            </a:ln>
          </c:spPr>
        </c:title>
        <c:numFmt formatCode="General" sourceLinked="1"/>
        <c:majorTickMark val="out"/>
        <c:minorTickMark val="none"/>
        <c:tickLblPos val="nextTo"/>
        <c:spPr>
          <a:ln w="4393">
            <a:solidFill>
              <a:srgbClr val="000000"/>
            </a:solidFill>
            <a:prstDash val="solid"/>
          </a:ln>
        </c:spPr>
        <c:txPr>
          <a:bodyPr rot="0" vert="horz"/>
          <a:lstStyle/>
          <a:p>
            <a:pPr>
              <a:defRPr sz="1368" b="0" i="0" u="none" strike="noStrike" baseline="0">
                <a:solidFill>
                  <a:srgbClr val="000000"/>
                </a:solidFill>
                <a:latin typeface="Arial Tur"/>
                <a:ea typeface="Arial Tur"/>
                <a:cs typeface="Arial Tur"/>
              </a:defRPr>
            </a:pPr>
            <a:endParaRPr lang="tr-TR"/>
          </a:p>
        </c:txPr>
        <c:crossAx val="-1221334880"/>
        <c:crosses val="autoZero"/>
        <c:crossBetween val="midCat"/>
        <c:majorUnit val="20"/>
      </c:valAx>
      <c:spPr>
        <a:solidFill>
          <a:srgbClr val="FFFFFF"/>
        </a:solidFill>
        <a:ln w="17562">
          <a:solidFill>
            <a:srgbClr val="808080"/>
          </a:solidFill>
          <a:prstDash val="solid"/>
        </a:ln>
      </c:spPr>
    </c:plotArea>
    <c:plotVisOnly val="1"/>
    <c:dispBlanksAs val="gap"/>
    <c:showDLblsOverMax val="0"/>
  </c:chart>
  <c:spPr>
    <a:solidFill>
      <a:srgbClr val="FFFFFF"/>
    </a:solidFill>
    <a:ln w="4393">
      <a:solidFill>
        <a:srgbClr val="000000"/>
      </a:solidFill>
      <a:prstDash val="solid"/>
    </a:ln>
  </c:spPr>
  <c:txPr>
    <a:bodyPr/>
    <a:lstStyle/>
    <a:p>
      <a:pPr>
        <a:defRPr sz="1368" b="0" i="0" u="none" strike="noStrike" baseline="0">
          <a:solidFill>
            <a:srgbClr val="000000"/>
          </a:solidFill>
          <a:latin typeface="Arial Tur"/>
          <a:ea typeface="Arial Tur"/>
          <a:cs typeface="Arial Tur"/>
        </a:defRPr>
      </a:pPr>
      <a:endParaRPr lang="tr-T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65" b="1" i="0" u="none" strike="noStrike" baseline="0">
                <a:solidFill>
                  <a:srgbClr val="000000"/>
                </a:solidFill>
                <a:latin typeface="Arial Tur"/>
                <a:ea typeface="Arial Tur"/>
                <a:cs typeface="Arial Tur"/>
              </a:defRPr>
            </a:pPr>
            <a:r>
              <a:rPr lang="tr-TR" dirty="0" err="1"/>
              <a:t>Agriculture</a:t>
            </a:r>
            <a:r>
              <a:rPr lang="tr-TR" dirty="0"/>
              <a:t> </a:t>
            </a:r>
            <a:r>
              <a:rPr lang="tr-TR" dirty="0" err="1"/>
              <a:t>and</a:t>
            </a:r>
            <a:r>
              <a:rPr lang="tr-TR" dirty="0"/>
              <a:t> </a:t>
            </a:r>
            <a:r>
              <a:rPr lang="tr-TR" dirty="0" err="1"/>
              <a:t>Non-Agricultural</a:t>
            </a:r>
            <a:r>
              <a:rPr lang="tr-TR" dirty="0"/>
              <a:t> </a:t>
            </a:r>
            <a:r>
              <a:rPr lang="tr-TR" dirty="0" err="1"/>
              <a:t>Sectors</a:t>
            </a:r>
            <a:r>
              <a:rPr lang="tr-TR" dirty="0"/>
              <a:t> 2013</a:t>
            </a:r>
          </a:p>
        </c:rich>
      </c:tx>
      <c:layout>
        <c:manualLayout>
          <c:xMode val="edge"/>
          <c:yMode val="edge"/>
          <c:x val="0.25021117623149741"/>
          <c:y val="3.0406259633205587E-2"/>
        </c:manualLayout>
      </c:layout>
      <c:overlay val="0"/>
      <c:spPr>
        <a:noFill/>
        <a:ln w="27304">
          <a:noFill/>
        </a:ln>
      </c:spPr>
    </c:title>
    <c:autoTitleDeleted val="0"/>
    <c:plotArea>
      <c:layout>
        <c:manualLayout>
          <c:layoutTarget val="inner"/>
          <c:xMode val="edge"/>
          <c:yMode val="edge"/>
          <c:x val="0.14237288135593221"/>
          <c:y val="0.15090909090909149"/>
          <c:w val="0.81525423728813784"/>
          <c:h val="0.65636363636363848"/>
        </c:manualLayout>
      </c:layout>
      <c:scatterChart>
        <c:scatterStyle val="smoothMarker"/>
        <c:varyColors val="0"/>
        <c:ser>
          <c:idx val="1"/>
          <c:order val="0"/>
          <c:tx>
            <c:strRef>
              <c:f>Sayfa1!$G$1</c:f>
              <c:strCache>
                <c:ptCount val="1"/>
                <c:pt idx="0">
                  <c:v>Rural Area</c:v>
                </c:pt>
              </c:strCache>
            </c:strRef>
          </c:tx>
          <c:spPr>
            <a:ln w="27304">
              <a:solidFill>
                <a:srgbClr val="FF00FF"/>
              </a:solidFill>
              <a:prstDash val="solid"/>
            </a:ln>
          </c:spPr>
          <c:marker>
            <c:symbol val="square"/>
            <c:size val="2"/>
            <c:spPr>
              <a:solidFill>
                <a:srgbClr val="FF00FF"/>
              </a:solidFill>
              <a:ln>
                <a:solidFill>
                  <a:srgbClr val="FF00FF"/>
                </a:solidFill>
                <a:prstDash val="solid"/>
              </a:ln>
            </c:spPr>
          </c:marker>
          <c:xVal>
            <c:numRef>
              <c:f>Sayfa1!$E$2:$E$7</c:f>
              <c:numCache>
                <c:formatCode>General</c:formatCode>
                <c:ptCount val="6"/>
                <c:pt idx="0">
                  <c:v>0</c:v>
                </c:pt>
                <c:pt idx="1">
                  <c:v>20</c:v>
                </c:pt>
                <c:pt idx="2">
                  <c:v>40</c:v>
                </c:pt>
                <c:pt idx="3">
                  <c:v>60</c:v>
                </c:pt>
                <c:pt idx="4">
                  <c:v>80</c:v>
                </c:pt>
                <c:pt idx="5">
                  <c:v>100</c:v>
                </c:pt>
              </c:numCache>
            </c:numRef>
          </c:xVal>
          <c:yVal>
            <c:numRef>
              <c:f>Sayfa1!$G$2:$G$7</c:f>
              <c:numCache>
                <c:formatCode>General</c:formatCode>
                <c:ptCount val="6"/>
                <c:pt idx="0">
                  <c:v>0</c:v>
                </c:pt>
                <c:pt idx="1">
                  <c:v>6.7</c:v>
                </c:pt>
                <c:pt idx="2">
                  <c:v>18.100000000000001</c:v>
                </c:pt>
                <c:pt idx="3">
                  <c:v>34.200000000000003</c:v>
                </c:pt>
                <c:pt idx="4">
                  <c:v>56.8</c:v>
                </c:pt>
                <c:pt idx="5">
                  <c:v>100</c:v>
                </c:pt>
              </c:numCache>
            </c:numRef>
          </c:yVal>
          <c:smooth val="1"/>
          <c:extLst xmlns:c16r2="http://schemas.microsoft.com/office/drawing/2015/06/chart">
            <c:ext xmlns:c16="http://schemas.microsoft.com/office/drawing/2014/chart" uri="{C3380CC4-5D6E-409C-BE32-E72D297353CC}">
              <c16:uniqueId val="{00000000-B92B-1E4E-83AD-4D90843212DB}"/>
            </c:ext>
          </c:extLst>
        </c:ser>
        <c:ser>
          <c:idx val="2"/>
          <c:order val="1"/>
          <c:tx>
            <c:strRef>
              <c:f>Sayfa1!$H$1</c:f>
              <c:strCache>
                <c:ptCount val="1"/>
                <c:pt idx="0">
                  <c:v>Urban Area</c:v>
                </c:pt>
              </c:strCache>
            </c:strRef>
          </c:tx>
          <c:spPr>
            <a:ln w="27304">
              <a:solidFill>
                <a:srgbClr val="000000"/>
              </a:solidFill>
              <a:prstDash val="solid"/>
            </a:ln>
          </c:spPr>
          <c:marker>
            <c:symbol val="triangle"/>
            <c:size val="2"/>
            <c:spPr>
              <a:solidFill>
                <a:srgbClr val="000000"/>
              </a:solidFill>
              <a:ln>
                <a:solidFill>
                  <a:srgbClr val="000000"/>
                </a:solidFill>
                <a:prstDash val="solid"/>
              </a:ln>
            </c:spPr>
          </c:marker>
          <c:xVal>
            <c:numRef>
              <c:f>Sayfa1!$E$2:$E$7</c:f>
              <c:numCache>
                <c:formatCode>General</c:formatCode>
                <c:ptCount val="6"/>
                <c:pt idx="0">
                  <c:v>0</c:v>
                </c:pt>
                <c:pt idx="1">
                  <c:v>20</c:v>
                </c:pt>
                <c:pt idx="2">
                  <c:v>40</c:v>
                </c:pt>
                <c:pt idx="3">
                  <c:v>60</c:v>
                </c:pt>
                <c:pt idx="4">
                  <c:v>80</c:v>
                </c:pt>
                <c:pt idx="5">
                  <c:v>100</c:v>
                </c:pt>
              </c:numCache>
            </c:numRef>
          </c:xVal>
          <c:yVal>
            <c:numRef>
              <c:f>Sayfa1!$H$2:$H$7</c:f>
              <c:numCache>
                <c:formatCode>General</c:formatCode>
                <c:ptCount val="6"/>
                <c:pt idx="0">
                  <c:v>0</c:v>
                </c:pt>
                <c:pt idx="1">
                  <c:v>6.4</c:v>
                </c:pt>
                <c:pt idx="2">
                  <c:v>17.3</c:v>
                </c:pt>
                <c:pt idx="3">
                  <c:v>32.5</c:v>
                </c:pt>
                <c:pt idx="4">
                  <c:v>53.6</c:v>
                </c:pt>
                <c:pt idx="5">
                  <c:v>100</c:v>
                </c:pt>
              </c:numCache>
            </c:numRef>
          </c:yVal>
          <c:smooth val="1"/>
          <c:extLst xmlns:c16r2="http://schemas.microsoft.com/office/drawing/2015/06/chart">
            <c:ext xmlns:c16="http://schemas.microsoft.com/office/drawing/2014/chart" uri="{C3380CC4-5D6E-409C-BE32-E72D297353CC}">
              <c16:uniqueId val="{00000001-B92B-1E4E-83AD-4D90843212DB}"/>
            </c:ext>
          </c:extLst>
        </c:ser>
        <c:dLbls>
          <c:showLegendKey val="0"/>
          <c:showVal val="0"/>
          <c:showCatName val="0"/>
          <c:showSerName val="0"/>
          <c:showPercent val="0"/>
          <c:showBubbleSize val="0"/>
        </c:dLbls>
        <c:axId val="-1221334336"/>
        <c:axId val="-1221333792"/>
      </c:scatterChart>
      <c:valAx>
        <c:axId val="-1221334336"/>
        <c:scaling>
          <c:orientation val="minMax"/>
          <c:max val="100"/>
        </c:scaling>
        <c:delete val="0"/>
        <c:axPos val="b"/>
        <c:title>
          <c:tx>
            <c:rich>
              <a:bodyPr/>
              <a:lstStyle/>
              <a:p>
                <a:pPr>
                  <a:defRPr sz="1223" b="1" i="0" u="none" strike="noStrike" baseline="0">
                    <a:solidFill>
                      <a:srgbClr val="000000"/>
                    </a:solidFill>
                    <a:latin typeface="Arial Tur"/>
                    <a:ea typeface="Arial Tur"/>
                    <a:cs typeface="Arial Tur"/>
                  </a:defRPr>
                </a:pPr>
                <a:r>
                  <a:rPr lang="tr-TR" dirty="0" err="1"/>
                  <a:t>Population</a:t>
                </a:r>
                <a:r>
                  <a:rPr lang="tr-TR" dirty="0"/>
                  <a:t> %</a:t>
                </a:r>
              </a:p>
            </c:rich>
          </c:tx>
          <c:layout>
            <c:manualLayout>
              <c:xMode val="edge"/>
              <c:yMode val="edge"/>
              <c:x val="0.48644053114050401"/>
              <c:y val="0.87090875405280221"/>
            </c:manualLayout>
          </c:layout>
          <c:overlay val="0"/>
          <c:spPr>
            <a:noFill/>
            <a:ln w="27304">
              <a:noFill/>
            </a:ln>
          </c:spPr>
        </c:title>
        <c:numFmt formatCode="General" sourceLinked="1"/>
        <c:majorTickMark val="out"/>
        <c:minorTickMark val="none"/>
        <c:tickLblPos val="nextTo"/>
        <c:spPr>
          <a:ln w="3414">
            <a:solidFill>
              <a:srgbClr val="000000"/>
            </a:solidFill>
            <a:prstDash val="solid"/>
          </a:ln>
        </c:spPr>
        <c:txPr>
          <a:bodyPr rot="0" vert="horz"/>
          <a:lstStyle/>
          <a:p>
            <a:pPr>
              <a:defRPr sz="1308" b="0" i="0" u="none" strike="noStrike" baseline="0">
                <a:solidFill>
                  <a:srgbClr val="000000"/>
                </a:solidFill>
                <a:latin typeface="Arial Tur"/>
                <a:ea typeface="Arial Tur"/>
                <a:cs typeface="Arial Tur"/>
              </a:defRPr>
            </a:pPr>
            <a:endParaRPr lang="tr-TR"/>
          </a:p>
        </c:txPr>
        <c:crossAx val="-1221333792"/>
        <c:crosses val="autoZero"/>
        <c:crossBetween val="midCat"/>
      </c:valAx>
      <c:valAx>
        <c:axId val="-1221333792"/>
        <c:scaling>
          <c:orientation val="minMax"/>
          <c:max val="100"/>
        </c:scaling>
        <c:delete val="0"/>
        <c:axPos val="l"/>
        <c:majorGridlines>
          <c:spPr>
            <a:ln w="3414">
              <a:solidFill>
                <a:srgbClr val="000000"/>
              </a:solidFill>
              <a:prstDash val="solid"/>
            </a:ln>
          </c:spPr>
        </c:majorGridlines>
        <c:title>
          <c:tx>
            <c:rich>
              <a:bodyPr/>
              <a:lstStyle/>
              <a:p>
                <a:pPr>
                  <a:defRPr sz="1223" b="1" i="0" u="none" strike="noStrike" baseline="0">
                    <a:solidFill>
                      <a:srgbClr val="000000"/>
                    </a:solidFill>
                    <a:latin typeface="Arial Tur"/>
                    <a:ea typeface="Arial Tur"/>
                    <a:cs typeface="Arial Tur"/>
                  </a:defRPr>
                </a:pPr>
                <a:r>
                  <a:rPr lang="tr-TR" dirty="0" err="1"/>
                  <a:t>Income</a:t>
                </a:r>
                <a:r>
                  <a:rPr lang="tr-TR" dirty="0"/>
                  <a:t> %</a:t>
                </a:r>
              </a:p>
            </c:rich>
          </c:tx>
          <c:layout>
            <c:manualLayout>
              <c:xMode val="edge"/>
              <c:yMode val="edge"/>
              <c:x val="1.8643833313939207E-2"/>
              <c:y val="0.4218182800679327"/>
            </c:manualLayout>
          </c:layout>
          <c:overlay val="0"/>
          <c:spPr>
            <a:noFill/>
            <a:ln w="27304">
              <a:noFill/>
            </a:ln>
          </c:spPr>
        </c:title>
        <c:numFmt formatCode="General" sourceLinked="1"/>
        <c:majorTickMark val="out"/>
        <c:minorTickMark val="none"/>
        <c:tickLblPos val="nextTo"/>
        <c:spPr>
          <a:ln w="3414">
            <a:solidFill>
              <a:srgbClr val="000000"/>
            </a:solidFill>
            <a:prstDash val="solid"/>
          </a:ln>
        </c:spPr>
        <c:txPr>
          <a:bodyPr rot="0" vert="horz"/>
          <a:lstStyle/>
          <a:p>
            <a:pPr>
              <a:defRPr sz="1308" b="0" i="0" u="none" strike="noStrike" baseline="0">
                <a:solidFill>
                  <a:srgbClr val="000000"/>
                </a:solidFill>
                <a:latin typeface="Arial Tur"/>
                <a:ea typeface="Arial Tur"/>
                <a:cs typeface="Arial Tur"/>
              </a:defRPr>
            </a:pPr>
            <a:endParaRPr lang="tr-TR"/>
          </a:p>
        </c:txPr>
        <c:crossAx val="-1221334336"/>
        <c:crosses val="autoZero"/>
        <c:crossBetween val="midCat"/>
        <c:majorUnit val="20"/>
      </c:valAx>
      <c:spPr>
        <a:solidFill>
          <a:srgbClr val="FFFFFF"/>
        </a:solidFill>
        <a:ln w="13652">
          <a:solidFill>
            <a:srgbClr val="000000"/>
          </a:solidFill>
          <a:prstDash val="solid"/>
        </a:ln>
      </c:spPr>
    </c:plotArea>
    <c:legend>
      <c:legendPos val="r"/>
      <c:layout>
        <c:manualLayout>
          <c:xMode val="edge"/>
          <c:yMode val="edge"/>
          <c:x val="0.24151959453344193"/>
          <c:y val="0.94380176007410843"/>
          <c:w val="0.60651254800046539"/>
          <c:h val="4.6280839895013082E-2"/>
        </c:manualLayout>
      </c:layout>
      <c:overlay val="0"/>
      <c:spPr>
        <a:solidFill>
          <a:srgbClr val="FFFFFF"/>
        </a:solidFill>
        <a:ln w="3414">
          <a:solidFill>
            <a:srgbClr val="000000"/>
          </a:solidFill>
          <a:prstDash val="solid"/>
        </a:ln>
      </c:spPr>
      <c:txPr>
        <a:bodyPr/>
        <a:lstStyle/>
        <a:p>
          <a:pPr>
            <a:defRPr sz="1182" b="0" i="0" u="none" strike="noStrike" baseline="0">
              <a:solidFill>
                <a:srgbClr val="000000"/>
              </a:solidFill>
              <a:latin typeface="Arial Tur"/>
              <a:ea typeface="Arial Tur"/>
              <a:cs typeface="Arial Tur"/>
            </a:defRPr>
          </a:pPr>
          <a:endParaRPr lang="tr-TR"/>
        </a:p>
      </c:txPr>
    </c:legend>
    <c:plotVisOnly val="1"/>
    <c:dispBlanksAs val="gap"/>
    <c:showDLblsOverMax val="0"/>
  </c:chart>
  <c:spPr>
    <a:solidFill>
      <a:srgbClr val="FFFFFF"/>
    </a:solidFill>
    <a:ln w="3414">
      <a:solidFill>
        <a:srgbClr val="000000"/>
      </a:solidFill>
      <a:prstDash val="solid"/>
    </a:ln>
  </c:spPr>
  <c:txPr>
    <a:bodyPr/>
    <a:lstStyle/>
    <a:p>
      <a:pPr>
        <a:defRPr sz="1308" b="0" i="0" u="none" strike="noStrike" baseline="0">
          <a:solidFill>
            <a:srgbClr val="000000"/>
          </a:solidFill>
          <a:latin typeface="Arial Tur"/>
          <a:ea typeface="Arial Tur"/>
          <a:cs typeface="Arial Tur"/>
        </a:defRPr>
      </a:pPr>
      <a:endParaRPr lang="tr-T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0.09525</cdr:x>
      <cdr:y>0.1755</cdr:y>
    </cdr:from>
    <cdr:to>
      <cdr:x>0.95475</cdr:x>
      <cdr:y>0.85775</cdr:y>
    </cdr:to>
    <cdr:sp macro="" textlink="">
      <cdr:nvSpPr>
        <cdr:cNvPr id="3073" name="Line 1"/>
        <cdr:cNvSpPr>
          <a:spLocks xmlns:a="http://schemas.openxmlformats.org/drawingml/2006/main" noChangeShapeType="1"/>
        </cdr:cNvSpPr>
      </cdr:nvSpPr>
      <cdr:spPr bwMode="auto">
        <a:xfrm xmlns:a="http://schemas.openxmlformats.org/drawingml/2006/main" flipV="1">
          <a:off x="409918" y="561856"/>
          <a:ext cx="3809695" cy="2742414"/>
        </a:xfrm>
        <a:prstGeom xmlns:a="http://schemas.openxmlformats.org/drawingml/2006/main" prst="line">
          <a:avLst/>
        </a:prstGeom>
        <a:noFill xmlns:a="http://schemas.openxmlformats.org/drawingml/2006/main"/>
        <a:ln xmlns:a="http://schemas.openxmlformats.org/drawingml/2006/main" w="28575">
          <a:solidFill>
            <a:srgbClr val="FF0000"/>
          </a:solidFill>
          <a:round/>
          <a:headEnd/>
          <a:tailEnd/>
        </a:ln>
      </cdr:spPr>
      <cdr:txBody>
        <a:bodyPr xmlns:a="http://schemas.openxmlformats.org/drawingml/2006/main"/>
        <a:lstStyle xmlns:a="http://schemas.openxmlformats.org/drawingml/2006/main"/>
        <a:p xmlns:a="http://schemas.openxmlformats.org/drawingml/2006/main">
          <a:endParaRPr lang="tr-TR"/>
        </a:p>
      </cdr:txBody>
    </cdr:sp>
  </cdr:relSizeAnchor>
</c:userShapes>
</file>

<file path=ppt/drawings/drawing2.xml><?xml version="1.0" encoding="utf-8"?>
<c:userShapes xmlns:c="http://schemas.openxmlformats.org/drawingml/2006/chart">
  <cdr:relSizeAnchor xmlns:cdr="http://schemas.openxmlformats.org/drawingml/2006/chartDrawing">
    <cdr:from>
      <cdr:x>0.14425</cdr:x>
      <cdr:y>0.183</cdr:y>
    </cdr:from>
    <cdr:to>
      <cdr:x>0.9605</cdr:x>
      <cdr:y>0.78675</cdr:y>
    </cdr:to>
    <cdr:sp macro="" textlink="">
      <cdr:nvSpPr>
        <cdr:cNvPr id="7169" name="Line 1"/>
        <cdr:cNvSpPr>
          <a:spLocks xmlns:a="http://schemas.openxmlformats.org/drawingml/2006/main" noChangeShapeType="1"/>
        </cdr:cNvSpPr>
      </cdr:nvSpPr>
      <cdr:spPr bwMode="auto">
        <a:xfrm xmlns:a="http://schemas.openxmlformats.org/drawingml/2006/main" flipV="1">
          <a:off x="645262" y="561746"/>
          <a:ext cx="3594239" cy="2504761"/>
        </a:xfrm>
        <a:prstGeom xmlns:a="http://schemas.openxmlformats.org/drawingml/2006/main" prst="line">
          <a:avLst/>
        </a:prstGeom>
        <a:noFill xmlns:a="http://schemas.openxmlformats.org/drawingml/2006/main"/>
        <a:ln xmlns:a="http://schemas.openxmlformats.org/drawingml/2006/main" w="28575">
          <a:solidFill>
            <a:srgbClr val="FF0000"/>
          </a:solidFill>
          <a:round/>
          <a:headEnd/>
          <a:tailEnd/>
        </a:ln>
      </cdr:spPr>
      <cdr:txBody>
        <a:bodyPr xmlns:a="http://schemas.openxmlformats.org/drawingml/2006/main"/>
        <a:lstStyle xmlns:a="http://schemas.openxmlformats.org/drawingml/2006/main"/>
        <a:p xmlns:a="http://schemas.openxmlformats.org/drawingml/2006/main">
          <a:endParaRPr lang="tr-TR"/>
        </a:p>
      </cdr:txBody>
    </cdr:sp>
  </cdr:relSizeAnchor>
</c:userShapes>
</file>

<file path=ppt/drawings/drawing3.xml><?xml version="1.0" encoding="utf-8"?>
<c:userShapes xmlns:c="http://schemas.openxmlformats.org/drawingml/2006/chart">
  <cdr:relSizeAnchor xmlns:cdr="http://schemas.openxmlformats.org/drawingml/2006/chartDrawing">
    <cdr:from>
      <cdr:x>0.145</cdr:x>
      <cdr:y>0.17925</cdr:y>
    </cdr:from>
    <cdr:to>
      <cdr:x>0.95675</cdr:x>
      <cdr:y>0.78625</cdr:y>
    </cdr:to>
    <cdr:sp macro="" textlink="">
      <cdr:nvSpPr>
        <cdr:cNvPr id="9217" name="Line 1"/>
        <cdr:cNvSpPr>
          <a:spLocks xmlns:a="http://schemas.openxmlformats.org/drawingml/2006/main" noChangeShapeType="1"/>
        </cdr:cNvSpPr>
      </cdr:nvSpPr>
      <cdr:spPr bwMode="auto">
        <a:xfrm xmlns:a="http://schemas.openxmlformats.org/drawingml/2006/main" flipV="1">
          <a:off x="638632" y="561856"/>
          <a:ext cx="3592030" cy="2523244"/>
        </a:xfrm>
        <a:prstGeom xmlns:a="http://schemas.openxmlformats.org/drawingml/2006/main" prst="line">
          <a:avLst/>
        </a:prstGeom>
        <a:noFill xmlns:a="http://schemas.openxmlformats.org/drawingml/2006/main"/>
        <a:ln xmlns:a="http://schemas.openxmlformats.org/drawingml/2006/main" w="28575">
          <a:solidFill>
            <a:srgbClr val="FF0000"/>
          </a:solidFill>
          <a:round/>
          <a:headEnd/>
          <a:tailEnd/>
        </a:ln>
      </cdr:spPr>
      <cdr:txBody>
        <a:bodyPr xmlns:a="http://schemas.openxmlformats.org/drawingml/2006/main"/>
        <a:lstStyle xmlns:a="http://schemas.openxmlformats.org/drawingml/2006/main"/>
        <a:p xmlns:a="http://schemas.openxmlformats.org/drawingml/2006/main">
          <a:endParaRPr lang="tr-TR"/>
        </a:p>
      </cdr:txBody>
    </cdr:sp>
  </cdr:relSizeAnchor>
</c:userShapes>
</file>

<file path=ppt/drawings/drawing4.xml><?xml version="1.0" encoding="utf-8"?>
<c:userShapes xmlns:c="http://schemas.openxmlformats.org/drawingml/2006/chart">
  <cdr:relSizeAnchor xmlns:cdr="http://schemas.openxmlformats.org/drawingml/2006/chartDrawing">
    <cdr:from>
      <cdr:x>0.14125</cdr:x>
      <cdr:y>0.1605</cdr:y>
    </cdr:from>
    <cdr:to>
      <cdr:x>0.95875</cdr:x>
      <cdr:y>0.785</cdr:y>
    </cdr:to>
    <cdr:sp macro="" textlink="">
      <cdr:nvSpPr>
        <cdr:cNvPr id="20481" name="Line 1"/>
        <cdr:cNvSpPr>
          <a:spLocks xmlns:a="http://schemas.openxmlformats.org/drawingml/2006/main" noChangeShapeType="1"/>
        </cdr:cNvSpPr>
      </cdr:nvSpPr>
      <cdr:spPr bwMode="auto">
        <a:xfrm xmlns:a="http://schemas.openxmlformats.org/drawingml/2006/main" flipV="1">
          <a:off x="778335" y="754380"/>
          <a:ext cx="4612410" cy="3458885"/>
        </a:xfrm>
        <a:prstGeom xmlns:a="http://schemas.openxmlformats.org/drawingml/2006/main" prst="line">
          <a:avLst/>
        </a:prstGeom>
        <a:noFill xmlns:a="http://schemas.openxmlformats.org/drawingml/2006/main"/>
        <a:ln xmlns:a="http://schemas.openxmlformats.org/drawingml/2006/main" w="28575">
          <a:solidFill>
            <a:srgbClr val="FF0000"/>
          </a:solidFill>
          <a:round/>
          <a:headEnd/>
          <a:tailEnd/>
        </a:ln>
      </cdr:spPr>
      <cdr:txBody>
        <a:bodyPr xmlns:a="http://schemas.openxmlformats.org/drawingml/2006/main"/>
        <a:lstStyle xmlns:a="http://schemas.openxmlformats.org/drawingml/2006/main"/>
        <a:p xmlns:a="http://schemas.openxmlformats.org/drawingml/2006/main">
          <a:endParaRPr lang="tr-T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2C1523B-31AF-AB40-84E1-3D410E11532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D89CDE1B-7CB9-2C4B-8DB5-9F84160013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F98E3533-CA7A-CE44-970D-2F19AEE87E25}"/>
              </a:ext>
            </a:extLst>
          </p:cNvPr>
          <p:cNvSpPr>
            <a:spLocks noGrp="1"/>
          </p:cNvSpPr>
          <p:nvPr>
            <p:ph type="dt" sz="half" idx="10"/>
          </p:nvPr>
        </p:nvSpPr>
        <p:spPr/>
        <p:txBody>
          <a:bodyPr/>
          <a:lstStyle/>
          <a:p>
            <a:fld id="{2CE4CBCA-8AB0-114E-9400-AD02AC84150F}" type="datetimeFigureOut">
              <a:rPr lang="tr-TR" smtClean="0"/>
              <a:t>7.10.2019</a:t>
            </a:fld>
            <a:endParaRPr lang="tr-TR"/>
          </a:p>
        </p:txBody>
      </p:sp>
      <p:sp>
        <p:nvSpPr>
          <p:cNvPr id="5" name="Alt Bilgi Yer Tutucusu 4">
            <a:extLst>
              <a:ext uri="{FF2B5EF4-FFF2-40B4-BE49-F238E27FC236}">
                <a16:creationId xmlns:a16="http://schemas.microsoft.com/office/drawing/2014/main" xmlns="" id="{09C9775B-3824-7646-9DB8-8CF04D14FCB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BCF48E4C-A0E2-7C46-9C0C-C5D703DFAE9F}"/>
              </a:ext>
            </a:extLst>
          </p:cNvPr>
          <p:cNvSpPr>
            <a:spLocks noGrp="1"/>
          </p:cNvSpPr>
          <p:nvPr>
            <p:ph type="sldNum" sz="quarter" idx="12"/>
          </p:nvPr>
        </p:nvSpPr>
        <p:spPr/>
        <p:txBody>
          <a:bodyPr/>
          <a:lstStyle/>
          <a:p>
            <a:fld id="{8A61D050-1F32-2642-A2C2-BFB153D23266}" type="slidenum">
              <a:rPr lang="tr-TR" smtClean="0"/>
              <a:t>‹#›</a:t>
            </a:fld>
            <a:endParaRPr lang="tr-TR"/>
          </a:p>
        </p:txBody>
      </p:sp>
    </p:spTree>
    <p:extLst>
      <p:ext uri="{BB962C8B-B14F-4D97-AF65-F5344CB8AC3E}">
        <p14:creationId xmlns:p14="http://schemas.microsoft.com/office/powerpoint/2010/main" val="262714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3A554B-FD86-4040-B848-56ACA7668BA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4D220742-0789-3642-B9F8-45995032D7CA}"/>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DCDADDC5-04FC-E446-9FF7-541E07768733}"/>
              </a:ext>
            </a:extLst>
          </p:cNvPr>
          <p:cNvSpPr>
            <a:spLocks noGrp="1"/>
          </p:cNvSpPr>
          <p:nvPr>
            <p:ph type="dt" sz="half" idx="10"/>
          </p:nvPr>
        </p:nvSpPr>
        <p:spPr/>
        <p:txBody>
          <a:bodyPr/>
          <a:lstStyle/>
          <a:p>
            <a:fld id="{2CE4CBCA-8AB0-114E-9400-AD02AC84150F}" type="datetimeFigureOut">
              <a:rPr lang="tr-TR" smtClean="0"/>
              <a:t>7.10.2019</a:t>
            </a:fld>
            <a:endParaRPr lang="tr-TR"/>
          </a:p>
        </p:txBody>
      </p:sp>
      <p:sp>
        <p:nvSpPr>
          <p:cNvPr id="5" name="Alt Bilgi Yer Tutucusu 4">
            <a:extLst>
              <a:ext uri="{FF2B5EF4-FFF2-40B4-BE49-F238E27FC236}">
                <a16:creationId xmlns:a16="http://schemas.microsoft.com/office/drawing/2014/main" xmlns="" id="{98E1C368-FFD5-B149-A167-F952167F85E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4F9CE4C7-29BB-BF46-87B8-DC622E6AF21A}"/>
              </a:ext>
            </a:extLst>
          </p:cNvPr>
          <p:cNvSpPr>
            <a:spLocks noGrp="1"/>
          </p:cNvSpPr>
          <p:nvPr>
            <p:ph type="sldNum" sz="quarter" idx="12"/>
          </p:nvPr>
        </p:nvSpPr>
        <p:spPr/>
        <p:txBody>
          <a:bodyPr/>
          <a:lstStyle/>
          <a:p>
            <a:fld id="{8A61D050-1F32-2642-A2C2-BFB153D23266}" type="slidenum">
              <a:rPr lang="tr-TR" smtClean="0"/>
              <a:t>‹#›</a:t>
            </a:fld>
            <a:endParaRPr lang="tr-TR"/>
          </a:p>
        </p:txBody>
      </p:sp>
    </p:spTree>
    <p:extLst>
      <p:ext uri="{BB962C8B-B14F-4D97-AF65-F5344CB8AC3E}">
        <p14:creationId xmlns:p14="http://schemas.microsoft.com/office/powerpoint/2010/main" val="19387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800DF0FC-311E-EE49-BE22-6FC3E2A49E1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6BB5DF2C-FCBF-5A46-895B-8AE2BD3CFB32}"/>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58AC469B-1535-184D-98D5-745E19E9391C}"/>
              </a:ext>
            </a:extLst>
          </p:cNvPr>
          <p:cNvSpPr>
            <a:spLocks noGrp="1"/>
          </p:cNvSpPr>
          <p:nvPr>
            <p:ph type="dt" sz="half" idx="10"/>
          </p:nvPr>
        </p:nvSpPr>
        <p:spPr/>
        <p:txBody>
          <a:bodyPr/>
          <a:lstStyle/>
          <a:p>
            <a:fld id="{2CE4CBCA-8AB0-114E-9400-AD02AC84150F}" type="datetimeFigureOut">
              <a:rPr lang="tr-TR" smtClean="0"/>
              <a:t>7.10.2019</a:t>
            </a:fld>
            <a:endParaRPr lang="tr-TR"/>
          </a:p>
        </p:txBody>
      </p:sp>
      <p:sp>
        <p:nvSpPr>
          <p:cNvPr id="5" name="Alt Bilgi Yer Tutucusu 4">
            <a:extLst>
              <a:ext uri="{FF2B5EF4-FFF2-40B4-BE49-F238E27FC236}">
                <a16:creationId xmlns:a16="http://schemas.microsoft.com/office/drawing/2014/main" xmlns="" id="{1D8EAD12-3F4A-4B4D-860F-D71BF3C894D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722CF98-E97F-5A4D-A850-D42415CC9D8B}"/>
              </a:ext>
            </a:extLst>
          </p:cNvPr>
          <p:cNvSpPr>
            <a:spLocks noGrp="1"/>
          </p:cNvSpPr>
          <p:nvPr>
            <p:ph type="sldNum" sz="quarter" idx="12"/>
          </p:nvPr>
        </p:nvSpPr>
        <p:spPr/>
        <p:txBody>
          <a:bodyPr/>
          <a:lstStyle/>
          <a:p>
            <a:fld id="{8A61D050-1F32-2642-A2C2-BFB153D23266}" type="slidenum">
              <a:rPr lang="tr-TR" smtClean="0"/>
              <a:t>‹#›</a:t>
            </a:fld>
            <a:endParaRPr lang="tr-TR"/>
          </a:p>
        </p:txBody>
      </p:sp>
    </p:spTree>
    <p:extLst>
      <p:ext uri="{BB962C8B-B14F-4D97-AF65-F5344CB8AC3E}">
        <p14:creationId xmlns:p14="http://schemas.microsoft.com/office/powerpoint/2010/main" val="2509458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Yalnızca Başlı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261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09600" y="274639"/>
            <a:ext cx="10972800" cy="5851525"/>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tr-TR" dirty="0"/>
          </a:p>
        </p:txBody>
      </p:sp>
    </p:spTree>
    <p:extLst>
      <p:ext uri="{BB962C8B-B14F-4D97-AF65-F5344CB8AC3E}">
        <p14:creationId xmlns:p14="http://schemas.microsoft.com/office/powerpoint/2010/main" val="3407296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Başlık Slaydı">
    <p:spTree>
      <p:nvGrpSpPr>
        <p:cNvPr id="1" name=""/>
        <p:cNvGrpSpPr/>
        <p:nvPr/>
      </p:nvGrpSpPr>
      <p:grpSpPr>
        <a:xfrm>
          <a:off x="0" y="0"/>
          <a:ext cx="0" cy="0"/>
          <a:chOff x="0" y="0"/>
          <a:chExt cx="0" cy="0"/>
        </a:xfrm>
      </p:grpSpPr>
      <p:grpSp>
        <p:nvGrpSpPr>
          <p:cNvPr id="2" name="Group 2"/>
          <p:cNvGrpSpPr>
            <a:grpSpLocks/>
          </p:cNvGrpSpPr>
          <p:nvPr/>
        </p:nvGrpSpPr>
        <p:grpSpPr bwMode="auto">
          <a:xfrm>
            <a:off x="35984" y="73026"/>
            <a:ext cx="12012083" cy="1052513"/>
            <a:chOff x="0" y="1536"/>
            <a:chExt cx="5675" cy="663"/>
          </a:xfrm>
        </p:grpSpPr>
        <p:grpSp>
          <p:nvGrpSpPr>
            <p:cNvPr id="3" name="Group 3"/>
            <p:cNvGrpSpPr>
              <a:grpSpLocks/>
            </p:cNvGrpSpPr>
            <p:nvPr/>
          </p:nvGrpSpPr>
          <p:grpSpPr bwMode="auto">
            <a:xfrm>
              <a:off x="183" y="1604"/>
              <a:ext cx="448" cy="299"/>
              <a:chOff x="720" y="336"/>
              <a:chExt cx="624" cy="432"/>
            </a:xfrm>
          </p:grpSpPr>
          <p:sp>
            <p:nvSpPr>
              <p:cNvPr id="10"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z="1800"/>
              </a:p>
            </p:txBody>
          </p:sp>
          <p:sp>
            <p:nvSpPr>
              <p:cNvPr id="1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z="1800"/>
              </a:p>
            </p:txBody>
          </p:sp>
        </p:grpSp>
        <p:grpSp>
          <p:nvGrpSpPr>
            <p:cNvPr id="4" name="Group 6"/>
            <p:cNvGrpSpPr>
              <a:grpSpLocks/>
            </p:cNvGrpSpPr>
            <p:nvPr/>
          </p:nvGrpSpPr>
          <p:grpSpPr bwMode="auto">
            <a:xfrm>
              <a:off x="261" y="1870"/>
              <a:ext cx="465" cy="299"/>
              <a:chOff x="912" y="2640"/>
              <a:chExt cx="672" cy="432"/>
            </a:xfrm>
          </p:grpSpPr>
          <p:sp>
            <p:nvSpPr>
              <p:cNvPr id="8"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z="1800"/>
              </a:p>
            </p:txBody>
          </p:sp>
          <p:sp>
            <p:nvSpPr>
              <p:cNvPr id="9"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z="1800"/>
              </a:p>
            </p:txBody>
          </p:sp>
        </p:grpSp>
        <p:sp>
          <p:nvSpPr>
            <p:cNvPr id="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z="1800"/>
            </a:p>
          </p:txBody>
        </p:sp>
        <p:sp>
          <p:nvSpPr>
            <p:cNvPr id="6"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z="1800"/>
            </a:p>
          </p:txBody>
        </p:sp>
        <p:sp>
          <p:nvSpPr>
            <p:cNvPr id="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tr-TR" altLang="tr-TR" sz="1800"/>
            </a:p>
          </p:txBody>
        </p:sp>
      </p:grpSp>
      <p:sp>
        <p:nvSpPr>
          <p:cNvPr id="12" name="Text Box 17"/>
          <p:cNvSpPr txBox="1">
            <a:spLocks noChangeArrowheads="1"/>
          </p:cNvSpPr>
          <p:nvPr/>
        </p:nvSpPr>
        <p:spPr bwMode="auto">
          <a:xfrm>
            <a:off x="1488018" y="500063"/>
            <a:ext cx="9503833" cy="368300"/>
          </a:xfrm>
          <a:prstGeom prst="rect">
            <a:avLst/>
          </a:prstGeom>
          <a:noFill/>
          <a:ln>
            <a:noFill/>
          </a:ln>
          <a:effectLst>
            <a:outerShdw dist="28398" dir="1593903"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defRPr/>
            </a:pPr>
            <a:r>
              <a:rPr lang="tr-TR" altLang="tr-TR" sz="1800" b="1" dirty="0">
                <a:solidFill>
                  <a:schemeClr val="accent2"/>
                </a:solidFill>
                <a:latin typeface="Verdana" panose="020B0604030504040204" pitchFamily="34" charset="0"/>
              </a:rPr>
              <a:t>HAYVANCILIK EKONOMİSİ DERS NOTLARI</a:t>
            </a:r>
          </a:p>
        </p:txBody>
      </p:sp>
      <p:sp>
        <p:nvSpPr>
          <p:cNvPr id="13" name="Metin kutusu 12"/>
          <p:cNvSpPr txBox="1"/>
          <p:nvPr/>
        </p:nvSpPr>
        <p:spPr>
          <a:xfrm>
            <a:off x="1488017" y="935039"/>
            <a:ext cx="4417483" cy="276225"/>
          </a:xfrm>
          <a:prstGeom prst="rect">
            <a:avLst/>
          </a:prstGeom>
          <a:noFill/>
        </p:spPr>
        <p:txBody>
          <a:bodyPr>
            <a:spAutoFit/>
          </a:bodyPr>
          <a:lstStyle/>
          <a:p>
            <a:pPr>
              <a:defRPr/>
            </a:pPr>
            <a:r>
              <a:rPr lang="tr-TR" sz="1200" b="1" dirty="0">
                <a:solidFill>
                  <a:srgbClr val="FF0000"/>
                </a:solidFill>
                <a:effectLst>
                  <a:outerShdw blurRad="38100" dist="38100" dir="2700000" algn="tl">
                    <a:srgbClr val="000000">
                      <a:alpha val="43137"/>
                    </a:srgbClr>
                  </a:outerShdw>
                </a:effectLst>
              </a:rPr>
              <a:t>Prof. Dr. Yılmaz ARAL</a:t>
            </a:r>
          </a:p>
        </p:txBody>
      </p:sp>
    </p:spTree>
    <p:extLst>
      <p:ext uri="{BB962C8B-B14F-4D97-AF65-F5344CB8AC3E}">
        <p14:creationId xmlns:p14="http://schemas.microsoft.com/office/powerpoint/2010/main" val="41552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B8A9DE5-108B-CE43-B1C4-194DC729365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C9C0C70F-CE5D-364D-A828-A74213E3CA90}"/>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AB477F50-382B-0046-BF4A-A2ACD1F5DBBC}"/>
              </a:ext>
            </a:extLst>
          </p:cNvPr>
          <p:cNvSpPr>
            <a:spLocks noGrp="1"/>
          </p:cNvSpPr>
          <p:nvPr>
            <p:ph type="dt" sz="half" idx="10"/>
          </p:nvPr>
        </p:nvSpPr>
        <p:spPr/>
        <p:txBody>
          <a:bodyPr/>
          <a:lstStyle/>
          <a:p>
            <a:fld id="{2CE4CBCA-8AB0-114E-9400-AD02AC84150F}" type="datetimeFigureOut">
              <a:rPr lang="tr-TR" smtClean="0"/>
              <a:t>7.10.2019</a:t>
            </a:fld>
            <a:endParaRPr lang="tr-TR"/>
          </a:p>
        </p:txBody>
      </p:sp>
      <p:sp>
        <p:nvSpPr>
          <p:cNvPr id="5" name="Alt Bilgi Yer Tutucusu 4">
            <a:extLst>
              <a:ext uri="{FF2B5EF4-FFF2-40B4-BE49-F238E27FC236}">
                <a16:creationId xmlns:a16="http://schemas.microsoft.com/office/drawing/2014/main" xmlns="" id="{46A65385-9B08-E94A-9923-6786F9DC725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68DA64E-BFBB-834D-A325-1A5B8C0D07A6}"/>
              </a:ext>
            </a:extLst>
          </p:cNvPr>
          <p:cNvSpPr>
            <a:spLocks noGrp="1"/>
          </p:cNvSpPr>
          <p:nvPr>
            <p:ph type="sldNum" sz="quarter" idx="12"/>
          </p:nvPr>
        </p:nvSpPr>
        <p:spPr/>
        <p:txBody>
          <a:bodyPr/>
          <a:lstStyle/>
          <a:p>
            <a:fld id="{8A61D050-1F32-2642-A2C2-BFB153D23266}" type="slidenum">
              <a:rPr lang="tr-TR" smtClean="0"/>
              <a:t>‹#›</a:t>
            </a:fld>
            <a:endParaRPr lang="tr-TR"/>
          </a:p>
        </p:txBody>
      </p:sp>
    </p:spTree>
    <p:extLst>
      <p:ext uri="{BB962C8B-B14F-4D97-AF65-F5344CB8AC3E}">
        <p14:creationId xmlns:p14="http://schemas.microsoft.com/office/powerpoint/2010/main" val="18390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1A20F56-D407-9049-8F5E-45E92AE6B2D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EDDE6128-6F97-2543-990B-21A10D51D1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DADED534-0FFD-E847-91CA-42736A24E89F}"/>
              </a:ext>
            </a:extLst>
          </p:cNvPr>
          <p:cNvSpPr>
            <a:spLocks noGrp="1"/>
          </p:cNvSpPr>
          <p:nvPr>
            <p:ph type="dt" sz="half" idx="10"/>
          </p:nvPr>
        </p:nvSpPr>
        <p:spPr/>
        <p:txBody>
          <a:bodyPr/>
          <a:lstStyle/>
          <a:p>
            <a:fld id="{2CE4CBCA-8AB0-114E-9400-AD02AC84150F}" type="datetimeFigureOut">
              <a:rPr lang="tr-TR" smtClean="0"/>
              <a:t>7.10.2019</a:t>
            </a:fld>
            <a:endParaRPr lang="tr-TR"/>
          </a:p>
        </p:txBody>
      </p:sp>
      <p:sp>
        <p:nvSpPr>
          <p:cNvPr id="5" name="Alt Bilgi Yer Tutucusu 4">
            <a:extLst>
              <a:ext uri="{FF2B5EF4-FFF2-40B4-BE49-F238E27FC236}">
                <a16:creationId xmlns:a16="http://schemas.microsoft.com/office/drawing/2014/main" xmlns="" id="{0DF531F1-7BCD-6B43-A914-2293BCE4B9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473787A-67AA-9F45-A793-0AA6F6FF8E2E}"/>
              </a:ext>
            </a:extLst>
          </p:cNvPr>
          <p:cNvSpPr>
            <a:spLocks noGrp="1"/>
          </p:cNvSpPr>
          <p:nvPr>
            <p:ph type="sldNum" sz="quarter" idx="12"/>
          </p:nvPr>
        </p:nvSpPr>
        <p:spPr/>
        <p:txBody>
          <a:bodyPr/>
          <a:lstStyle/>
          <a:p>
            <a:fld id="{8A61D050-1F32-2642-A2C2-BFB153D23266}" type="slidenum">
              <a:rPr lang="tr-TR" smtClean="0"/>
              <a:t>‹#›</a:t>
            </a:fld>
            <a:endParaRPr lang="tr-TR"/>
          </a:p>
        </p:txBody>
      </p:sp>
    </p:spTree>
    <p:extLst>
      <p:ext uri="{BB962C8B-B14F-4D97-AF65-F5344CB8AC3E}">
        <p14:creationId xmlns:p14="http://schemas.microsoft.com/office/powerpoint/2010/main" val="424275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829D51A-00B2-2E48-BCCD-5DF6BA17B4F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46CDD21C-EA87-C94B-9396-A5E5D572546E}"/>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xmlns="" id="{C08CB3B2-B5DA-1744-A7FA-CB3C80A536F5}"/>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xmlns="" id="{FE0D9F30-97B8-704D-894F-2CDE3BF9EF05}"/>
              </a:ext>
            </a:extLst>
          </p:cNvPr>
          <p:cNvSpPr>
            <a:spLocks noGrp="1"/>
          </p:cNvSpPr>
          <p:nvPr>
            <p:ph type="dt" sz="half" idx="10"/>
          </p:nvPr>
        </p:nvSpPr>
        <p:spPr/>
        <p:txBody>
          <a:bodyPr/>
          <a:lstStyle/>
          <a:p>
            <a:fld id="{2CE4CBCA-8AB0-114E-9400-AD02AC84150F}" type="datetimeFigureOut">
              <a:rPr lang="tr-TR" smtClean="0"/>
              <a:t>7.10.2019</a:t>
            </a:fld>
            <a:endParaRPr lang="tr-TR"/>
          </a:p>
        </p:txBody>
      </p:sp>
      <p:sp>
        <p:nvSpPr>
          <p:cNvPr id="6" name="Alt Bilgi Yer Tutucusu 5">
            <a:extLst>
              <a:ext uri="{FF2B5EF4-FFF2-40B4-BE49-F238E27FC236}">
                <a16:creationId xmlns:a16="http://schemas.microsoft.com/office/drawing/2014/main" xmlns="" id="{CF02E720-3DEB-8545-8270-B7218C3AD5E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19CABC73-A1A7-9E40-8DEC-B49D3C97F14E}"/>
              </a:ext>
            </a:extLst>
          </p:cNvPr>
          <p:cNvSpPr>
            <a:spLocks noGrp="1"/>
          </p:cNvSpPr>
          <p:nvPr>
            <p:ph type="sldNum" sz="quarter" idx="12"/>
          </p:nvPr>
        </p:nvSpPr>
        <p:spPr/>
        <p:txBody>
          <a:bodyPr/>
          <a:lstStyle/>
          <a:p>
            <a:fld id="{8A61D050-1F32-2642-A2C2-BFB153D23266}" type="slidenum">
              <a:rPr lang="tr-TR" smtClean="0"/>
              <a:t>‹#›</a:t>
            </a:fld>
            <a:endParaRPr lang="tr-TR"/>
          </a:p>
        </p:txBody>
      </p:sp>
    </p:spTree>
    <p:extLst>
      <p:ext uri="{BB962C8B-B14F-4D97-AF65-F5344CB8AC3E}">
        <p14:creationId xmlns:p14="http://schemas.microsoft.com/office/powerpoint/2010/main" val="161464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F9764E6-7169-3648-8BD3-FE3C6A7D598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7E392DE9-E97A-2242-A91B-035365F3D8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xmlns="" id="{8E41A45B-D368-3D4A-9A49-924F24CB1874}"/>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xmlns="" id="{E366719F-1502-A648-9DC0-8C78313AB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xmlns="" id="{C36D2A4F-8519-854A-B62C-B3A7F543BBEB}"/>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xmlns="" id="{FFF2B9A0-660D-A040-AA9B-1466F1C9F6B7}"/>
              </a:ext>
            </a:extLst>
          </p:cNvPr>
          <p:cNvSpPr>
            <a:spLocks noGrp="1"/>
          </p:cNvSpPr>
          <p:nvPr>
            <p:ph type="dt" sz="half" idx="10"/>
          </p:nvPr>
        </p:nvSpPr>
        <p:spPr/>
        <p:txBody>
          <a:bodyPr/>
          <a:lstStyle/>
          <a:p>
            <a:fld id="{2CE4CBCA-8AB0-114E-9400-AD02AC84150F}" type="datetimeFigureOut">
              <a:rPr lang="tr-TR" smtClean="0"/>
              <a:t>7.10.2019</a:t>
            </a:fld>
            <a:endParaRPr lang="tr-TR"/>
          </a:p>
        </p:txBody>
      </p:sp>
      <p:sp>
        <p:nvSpPr>
          <p:cNvPr id="8" name="Alt Bilgi Yer Tutucusu 7">
            <a:extLst>
              <a:ext uri="{FF2B5EF4-FFF2-40B4-BE49-F238E27FC236}">
                <a16:creationId xmlns:a16="http://schemas.microsoft.com/office/drawing/2014/main" xmlns="" id="{7C2E65C5-12C3-584E-9421-FDBBDB878F7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CD2E6FD3-2E9B-DB42-8321-81745C79DACF}"/>
              </a:ext>
            </a:extLst>
          </p:cNvPr>
          <p:cNvSpPr>
            <a:spLocks noGrp="1"/>
          </p:cNvSpPr>
          <p:nvPr>
            <p:ph type="sldNum" sz="quarter" idx="12"/>
          </p:nvPr>
        </p:nvSpPr>
        <p:spPr/>
        <p:txBody>
          <a:bodyPr/>
          <a:lstStyle/>
          <a:p>
            <a:fld id="{8A61D050-1F32-2642-A2C2-BFB153D23266}" type="slidenum">
              <a:rPr lang="tr-TR" smtClean="0"/>
              <a:t>‹#›</a:t>
            </a:fld>
            <a:endParaRPr lang="tr-TR"/>
          </a:p>
        </p:txBody>
      </p:sp>
    </p:spTree>
    <p:extLst>
      <p:ext uri="{BB962C8B-B14F-4D97-AF65-F5344CB8AC3E}">
        <p14:creationId xmlns:p14="http://schemas.microsoft.com/office/powerpoint/2010/main" val="253804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68D7DF9-E93D-3344-B4BB-F02DB9FA307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10694096-C581-3E4F-9617-0F6E45D42BBE}"/>
              </a:ext>
            </a:extLst>
          </p:cNvPr>
          <p:cNvSpPr>
            <a:spLocks noGrp="1"/>
          </p:cNvSpPr>
          <p:nvPr>
            <p:ph type="dt" sz="half" idx="10"/>
          </p:nvPr>
        </p:nvSpPr>
        <p:spPr/>
        <p:txBody>
          <a:bodyPr/>
          <a:lstStyle/>
          <a:p>
            <a:fld id="{2CE4CBCA-8AB0-114E-9400-AD02AC84150F}" type="datetimeFigureOut">
              <a:rPr lang="tr-TR" smtClean="0"/>
              <a:t>7.10.2019</a:t>
            </a:fld>
            <a:endParaRPr lang="tr-TR"/>
          </a:p>
        </p:txBody>
      </p:sp>
      <p:sp>
        <p:nvSpPr>
          <p:cNvPr id="4" name="Alt Bilgi Yer Tutucusu 3">
            <a:extLst>
              <a:ext uri="{FF2B5EF4-FFF2-40B4-BE49-F238E27FC236}">
                <a16:creationId xmlns:a16="http://schemas.microsoft.com/office/drawing/2014/main" xmlns="" id="{406311B9-60EA-5845-BBF6-35665B045ED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8F393A40-DE8D-0E44-9EAC-A324E3C0D650}"/>
              </a:ext>
            </a:extLst>
          </p:cNvPr>
          <p:cNvSpPr>
            <a:spLocks noGrp="1"/>
          </p:cNvSpPr>
          <p:nvPr>
            <p:ph type="sldNum" sz="quarter" idx="12"/>
          </p:nvPr>
        </p:nvSpPr>
        <p:spPr/>
        <p:txBody>
          <a:bodyPr/>
          <a:lstStyle/>
          <a:p>
            <a:fld id="{8A61D050-1F32-2642-A2C2-BFB153D23266}" type="slidenum">
              <a:rPr lang="tr-TR" smtClean="0"/>
              <a:t>‹#›</a:t>
            </a:fld>
            <a:endParaRPr lang="tr-TR"/>
          </a:p>
        </p:txBody>
      </p:sp>
    </p:spTree>
    <p:extLst>
      <p:ext uri="{BB962C8B-B14F-4D97-AF65-F5344CB8AC3E}">
        <p14:creationId xmlns:p14="http://schemas.microsoft.com/office/powerpoint/2010/main" val="66781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D75077F4-44E4-EC4B-9E64-2FBCEA1968E8}"/>
              </a:ext>
            </a:extLst>
          </p:cNvPr>
          <p:cNvSpPr>
            <a:spLocks noGrp="1"/>
          </p:cNvSpPr>
          <p:nvPr>
            <p:ph type="dt" sz="half" idx="10"/>
          </p:nvPr>
        </p:nvSpPr>
        <p:spPr/>
        <p:txBody>
          <a:bodyPr/>
          <a:lstStyle/>
          <a:p>
            <a:fld id="{2CE4CBCA-8AB0-114E-9400-AD02AC84150F}" type="datetimeFigureOut">
              <a:rPr lang="tr-TR" smtClean="0"/>
              <a:t>7.10.2019</a:t>
            </a:fld>
            <a:endParaRPr lang="tr-TR"/>
          </a:p>
        </p:txBody>
      </p:sp>
      <p:sp>
        <p:nvSpPr>
          <p:cNvPr id="3" name="Alt Bilgi Yer Tutucusu 2">
            <a:extLst>
              <a:ext uri="{FF2B5EF4-FFF2-40B4-BE49-F238E27FC236}">
                <a16:creationId xmlns:a16="http://schemas.microsoft.com/office/drawing/2014/main" xmlns="" id="{81ED5AD6-E6BF-6D4E-BE65-DBB349B93B6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D65B9652-DE8F-8544-9605-C6CAD35E5E8A}"/>
              </a:ext>
            </a:extLst>
          </p:cNvPr>
          <p:cNvSpPr>
            <a:spLocks noGrp="1"/>
          </p:cNvSpPr>
          <p:nvPr>
            <p:ph type="sldNum" sz="quarter" idx="12"/>
          </p:nvPr>
        </p:nvSpPr>
        <p:spPr/>
        <p:txBody>
          <a:bodyPr/>
          <a:lstStyle/>
          <a:p>
            <a:fld id="{8A61D050-1F32-2642-A2C2-BFB153D23266}" type="slidenum">
              <a:rPr lang="tr-TR" smtClean="0"/>
              <a:t>‹#›</a:t>
            </a:fld>
            <a:endParaRPr lang="tr-TR"/>
          </a:p>
        </p:txBody>
      </p:sp>
    </p:spTree>
    <p:extLst>
      <p:ext uri="{BB962C8B-B14F-4D97-AF65-F5344CB8AC3E}">
        <p14:creationId xmlns:p14="http://schemas.microsoft.com/office/powerpoint/2010/main" val="200646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5FFDB05-C654-224B-AE2D-76E52F02B6A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4D21C727-D9CE-0742-9255-56035B868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xmlns="" id="{F2E594A2-F3F2-9E42-9ADF-37814BBAF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xmlns="" id="{34071B4F-7D60-4F4A-AA62-88F26CE90390}"/>
              </a:ext>
            </a:extLst>
          </p:cNvPr>
          <p:cNvSpPr>
            <a:spLocks noGrp="1"/>
          </p:cNvSpPr>
          <p:nvPr>
            <p:ph type="dt" sz="half" idx="10"/>
          </p:nvPr>
        </p:nvSpPr>
        <p:spPr/>
        <p:txBody>
          <a:bodyPr/>
          <a:lstStyle/>
          <a:p>
            <a:fld id="{2CE4CBCA-8AB0-114E-9400-AD02AC84150F}" type="datetimeFigureOut">
              <a:rPr lang="tr-TR" smtClean="0"/>
              <a:t>7.10.2019</a:t>
            </a:fld>
            <a:endParaRPr lang="tr-TR"/>
          </a:p>
        </p:txBody>
      </p:sp>
      <p:sp>
        <p:nvSpPr>
          <p:cNvPr id="6" name="Alt Bilgi Yer Tutucusu 5">
            <a:extLst>
              <a:ext uri="{FF2B5EF4-FFF2-40B4-BE49-F238E27FC236}">
                <a16:creationId xmlns:a16="http://schemas.microsoft.com/office/drawing/2014/main" xmlns="" id="{565291A9-CDB1-EF40-8411-2BC27952C26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AEFFA483-FEC3-9B4B-92F0-55DCA60C5CE9}"/>
              </a:ext>
            </a:extLst>
          </p:cNvPr>
          <p:cNvSpPr>
            <a:spLocks noGrp="1"/>
          </p:cNvSpPr>
          <p:nvPr>
            <p:ph type="sldNum" sz="quarter" idx="12"/>
          </p:nvPr>
        </p:nvSpPr>
        <p:spPr/>
        <p:txBody>
          <a:bodyPr/>
          <a:lstStyle/>
          <a:p>
            <a:fld id="{8A61D050-1F32-2642-A2C2-BFB153D23266}" type="slidenum">
              <a:rPr lang="tr-TR" smtClean="0"/>
              <a:t>‹#›</a:t>
            </a:fld>
            <a:endParaRPr lang="tr-TR"/>
          </a:p>
        </p:txBody>
      </p:sp>
    </p:spTree>
    <p:extLst>
      <p:ext uri="{BB962C8B-B14F-4D97-AF65-F5344CB8AC3E}">
        <p14:creationId xmlns:p14="http://schemas.microsoft.com/office/powerpoint/2010/main" val="212397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0D87EB-74DC-684D-B453-1BD38A8945A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66CB69D6-E154-4D46-98B9-5A05C9727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08690EAC-A770-8740-AFA7-02FA21B0B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xmlns="" id="{28D40634-2B54-AA45-96F5-E8A5A627C378}"/>
              </a:ext>
            </a:extLst>
          </p:cNvPr>
          <p:cNvSpPr>
            <a:spLocks noGrp="1"/>
          </p:cNvSpPr>
          <p:nvPr>
            <p:ph type="dt" sz="half" idx="10"/>
          </p:nvPr>
        </p:nvSpPr>
        <p:spPr/>
        <p:txBody>
          <a:bodyPr/>
          <a:lstStyle/>
          <a:p>
            <a:fld id="{2CE4CBCA-8AB0-114E-9400-AD02AC84150F}" type="datetimeFigureOut">
              <a:rPr lang="tr-TR" smtClean="0"/>
              <a:t>7.10.2019</a:t>
            </a:fld>
            <a:endParaRPr lang="tr-TR"/>
          </a:p>
        </p:txBody>
      </p:sp>
      <p:sp>
        <p:nvSpPr>
          <p:cNvPr id="6" name="Alt Bilgi Yer Tutucusu 5">
            <a:extLst>
              <a:ext uri="{FF2B5EF4-FFF2-40B4-BE49-F238E27FC236}">
                <a16:creationId xmlns:a16="http://schemas.microsoft.com/office/drawing/2014/main" xmlns="" id="{2C5D68FF-3C75-D641-9BEB-9BDD61A9CAE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3F6E8C0B-4C71-6849-A14F-C672C6B833B6}"/>
              </a:ext>
            </a:extLst>
          </p:cNvPr>
          <p:cNvSpPr>
            <a:spLocks noGrp="1"/>
          </p:cNvSpPr>
          <p:nvPr>
            <p:ph type="sldNum" sz="quarter" idx="12"/>
          </p:nvPr>
        </p:nvSpPr>
        <p:spPr/>
        <p:txBody>
          <a:bodyPr/>
          <a:lstStyle/>
          <a:p>
            <a:fld id="{8A61D050-1F32-2642-A2C2-BFB153D23266}" type="slidenum">
              <a:rPr lang="tr-TR" smtClean="0"/>
              <a:t>‹#›</a:t>
            </a:fld>
            <a:endParaRPr lang="tr-TR"/>
          </a:p>
        </p:txBody>
      </p:sp>
    </p:spTree>
    <p:extLst>
      <p:ext uri="{BB962C8B-B14F-4D97-AF65-F5344CB8AC3E}">
        <p14:creationId xmlns:p14="http://schemas.microsoft.com/office/powerpoint/2010/main" val="255988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F341BED2-2E85-6947-981B-7F01491541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C6B3C964-A7AE-8B4A-AEEB-9914C7BCDF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xmlns="" id="{C7C665EF-8229-1641-842E-C7B08E321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4CBCA-8AB0-114E-9400-AD02AC84150F}" type="datetimeFigureOut">
              <a:rPr lang="tr-TR" smtClean="0"/>
              <a:t>7.10.2019</a:t>
            </a:fld>
            <a:endParaRPr lang="tr-TR"/>
          </a:p>
        </p:txBody>
      </p:sp>
      <p:sp>
        <p:nvSpPr>
          <p:cNvPr id="5" name="Alt Bilgi Yer Tutucusu 4">
            <a:extLst>
              <a:ext uri="{FF2B5EF4-FFF2-40B4-BE49-F238E27FC236}">
                <a16:creationId xmlns:a16="http://schemas.microsoft.com/office/drawing/2014/main" xmlns="" id="{54548C86-B965-D144-BF68-87690BED12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FF6365D9-14EC-D447-9ABD-9C9F80DAB5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1D050-1F32-2642-A2C2-BFB153D23266}" type="slidenum">
              <a:rPr lang="tr-TR" smtClean="0"/>
              <a:t>‹#›</a:t>
            </a:fld>
            <a:endParaRPr lang="tr-TR"/>
          </a:p>
        </p:txBody>
      </p:sp>
    </p:spTree>
    <p:extLst>
      <p:ext uri="{BB962C8B-B14F-4D97-AF65-F5344CB8AC3E}">
        <p14:creationId xmlns:p14="http://schemas.microsoft.com/office/powerpoint/2010/main" val="268026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468563" y="2900363"/>
            <a:ext cx="7129462" cy="914400"/>
          </a:xfrm>
          <a:prstGeom prst="rect">
            <a:avLst/>
          </a:prstGeom>
          <a:noFill/>
          <a:ln>
            <a:noFill/>
          </a:ln>
          <a:effectLst>
            <a:outerShdw dist="107763" dir="2700000" algn="ctr" rotWithShape="0">
              <a:srgbClr val="DDDDDD">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tr-TR" altLang="tr-TR" sz="5400" dirty="0">
                <a:latin typeface="Verdana" panose="020B0604030504040204" pitchFamily="34" charset="0"/>
              </a:rPr>
              <a:t>INFLATION</a:t>
            </a:r>
          </a:p>
        </p:txBody>
      </p:sp>
      <p:sp>
        <p:nvSpPr>
          <p:cNvPr id="38915" name="Line 3"/>
          <p:cNvSpPr>
            <a:spLocks noChangeShapeType="1"/>
          </p:cNvSpPr>
          <p:nvPr/>
        </p:nvSpPr>
        <p:spPr bwMode="auto">
          <a:xfrm>
            <a:off x="2647950" y="2565400"/>
            <a:ext cx="6769100" cy="0"/>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8916" name="Line 4"/>
          <p:cNvSpPr>
            <a:spLocks noChangeShapeType="1"/>
          </p:cNvSpPr>
          <p:nvPr/>
        </p:nvSpPr>
        <p:spPr bwMode="auto">
          <a:xfrm>
            <a:off x="2649538" y="4149725"/>
            <a:ext cx="6769100" cy="0"/>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1901050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slide(fromLeft)">
                                      <p:cBhvr>
                                        <p:cTn id="12" dur="500"/>
                                        <p:tgtEl>
                                          <p:spTgt spid="38915"/>
                                        </p:tgtEl>
                                      </p:cBhvr>
                                    </p:animEffect>
                                  </p:childTnLst>
                                </p:cTn>
                              </p:par>
                            </p:childTnLst>
                          </p:cTn>
                        </p:par>
                        <p:par>
                          <p:cTn id="13" fill="hold" nodeType="afterGroup">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38916"/>
                                        </p:tgtEl>
                                        <p:attrNameLst>
                                          <p:attrName>style.visibility</p:attrName>
                                        </p:attrNameLst>
                                      </p:cBhvr>
                                      <p:to>
                                        <p:strVal val="visible"/>
                                      </p:to>
                                    </p:set>
                                    <p:animEffect transition="in" filter="slide(fromRight)">
                                      <p:cBhvr>
                                        <p:cTn id="16"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animBg="1"/>
      <p:bldP spid="389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524000" y="1196976"/>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 altLang="tr-TR" b="1" u="sng" dirty="0">
                <a:solidFill>
                  <a:schemeClr val="folHlink"/>
                </a:solidFill>
              </a:rPr>
              <a:t>Why are national income calculations made?</a:t>
            </a:r>
            <a:endParaRPr lang="tr-TR" altLang="tr-TR" b="1" u="sng" dirty="0">
              <a:solidFill>
                <a:schemeClr val="folHlink"/>
              </a:solidFill>
            </a:endParaRPr>
          </a:p>
        </p:txBody>
      </p:sp>
      <p:sp>
        <p:nvSpPr>
          <p:cNvPr id="60419" name="Text Box 3"/>
          <p:cNvSpPr txBox="1">
            <a:spLocks noChangeArrowheads="1"/>
          </p:cNvSpPr>
          <p:nvPr/>
        </p:nvSpPr>
        <p:spPr bwMode="auto">
          <a:xfrm>
            <a:off x="1524000" y="1557338"/>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 altLang="tr-TR" dirty="0"/>
              <a:t>GNP at current prices is calculated by evaluating the production quantities (Q) of the annual goods and services at the prices (P) of the year in which they are produced.</a:t>
            </a:r>
            <a:endParaRPr lang="tr-TR" altLang="tr-TR" dirty="0"/>
          </a:p>
          <a:p>
            <a:pPr eaLnBrk="1" hangingPunct="1"/>
            <a:r>
              <a:rPr lang="en" altLang="tr-TR" dirty="0"/>
              <a:t>The national income calculation of a year at current prices can be formulated as follows.</a:t>
            </a:r>
            <a:endParaRPr lang="tr-TR" altLang="tr-TR" dirty="0"/>
          </a:p>
        </p:txBody>
      </p:sp>
      <p:pic>
        <p:nvPicPr>
          <p:cNvPr id="604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2781301"/>
            <a:ext cx="10080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3357564"/>
            <a:ext cx="10801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Text Box 10"/>
          <p:cNvSpPr txBox="1">
            <a:spLocks noChangeArrowheads="1"/>
          </p:cNvSpPr>
          <p:nvPr/>
        </p:nvSpPr>
        <p:spPr bwMode="auto">
          <a:xfrm>
            <a:off x="1524000" y="6243638"/>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 altLang="tr-TR" b="1" dirty="0">
                <a:solidFill>
                  <a:schemeClr val="hlink"/>
                </a:solidFill>
              </a:rPr>
              <a:t>It is seen that GNP has increased year by year. According to this, can it be said that there is economic growth?</a:t>
            </a:r>
            <a:endParaRPr lang="tr-TR" altLang="tr-TR" b="1" dirty="0">
              <a:solidFill>
                <a:schemeClr val="hlink"/>
              </a:solidFill>
            </a:endParaRPr>
          </a:p>
        </p:txBody>
      </p:sp>
    </p:spTree>
    <p:extLst>
      <p:ext uri="{BB962C8B-B14F-4D97-AF65-F5344CB8AC3E}">
        <p14:creationId xmlns:p14="http://schemas.microsoft.com/office/powerpoint/2010/main" val="3291278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slide(fromTop)">
                                      <p:cBhvr>
                                        <p:cTn id="7" dur="500"/>
                                        <p:tgtEl>
                                          <p:spTgt spid="60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0419"/>
                                        </p:tgtEl>
                                        <p:attrNameLst>
                                          <p:attrName>style.visibility</p:attrName>
                                        </p:attrNameLst>
                                      </p:cBhvr>
                                      <p:to>
                                        <p:strVal val="visible"/>
                                      </p:to>
                                    </p:set>
                                    <p:animEffect transition="in" filter="slide(fromTop)">
                                      <p:cBhvr>
                                        <p:cTn id="12" dur="500"/>
                                        <p:tgtEl>
                                          <p:spTgt spid="604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0424"/>
                                        </p:tgtEl>
                                        <p:attrNameLst>
                                          <p:attrName>style.visibility</p:attrName>
                                        </p:attrNameLst>
                                      </p:cBhvr>
                                      <p:to>
                                        <p:strVal val="visible"/>
                                      </p:to>
                                    </p:set>
                                    <p:animEffect transition="in" filter="dissolve">
                                      <p:cBhvr>
                                        <p:cTn id="17" dur="500"/>
                                        <p:tgtEl>
                                          <p:spTgt spid="604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0425"/>
                                        </p:tgtEl>
                                        <p:attrNameLst>
                                          <p:attrName>style.visibility</p:attrName>
                                        </p:attrNameLst>
                                      </p:cBhvr>
                                      <p:to>
                                        <p:strVal val="visible"/>
                                      </p:to>
                                    </p:set>
                                    <p:animEffect transition="in" filter="dissolve">
                                      <p:cBhvr>
                                        <p:cTn id="22" dur="500"/>
                                        <p:tgtEl>
                                          <p:spTgt spid="604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60426"/>
                                        </p:tgtEl>
                                        <p:attrNameLst>
                                          <p:attrName>style.visibility</p:attrName>
                                        </p:attrNameLst>
                                      </p:cBhvr>
                                      <p:to>
                                        <p:strVal val="visible"/>
                                      </p:to>
                                    </p:set>
                                    <p:animEffect transition="in" filter="slide(fromTop)">
                                      <p:cBhvr>
                                        <p:cTn id="27" dur="500"/>
                                        <p:tgtEl>
                                          <p:spTgt spid="60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P spid="60419" grpId="0" autoUpdateAnimBg="0"/>
      <p:bldP spid="6042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524000" y="1196976"/>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National accounts should be made at fixed prices in order to make comparisons by years.</a:t>
            </a:r>
            <a:endParaRPr lang="tr-TR" altLang="tr-TR" dirty="0"/>
          </a:p>
        </p:txBody>
      </p:sp>
      <p:sp>
        <p:nvSpPr>
          <p:cNvPr id="59395" name="Text Box 3"/>
          <p:cNvSpPr txBox="1">
            <a:spLocks noChangeArrowheads="1"/>
          </p:cNvSpPr>
          <p:nvPr/>
        </p:nvSpPr>
        <p:spPr bwMode="auto">
          <a:xfrm>
            <a:off x="1524000" y="18097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For example, let's compare GNP development in the period 1990-2002; For this purpose, lets calculate the GNP values of all years in this period with the prices of 1990:</a:t>
            </a:r>
            <a:endParaRPr lang="tr-TR" altLang="tr-TR" dirty="0"/>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2574925"/>
            <a:ext cx="12603163"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 Box 6"/>
          <p:cNvSpPr txBox="1">
            <a:spLocks noChangeArrowheads="1"/>
          </p:cNvSpPr>
          <p:nvPr/>
        </p:nvSpPr>
        <p:spPr bwMode="auto">
          <a:xfrm>
            <a:off x="1524000" y="5805488"/>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b="1" dirty="0">
                <a:solidFill>
                  <a:schemeClr val="hlink"/>
                </a:solidFill>
              </a:rPr>
              <a:t>When fixed prices are calculated, there is an increase in GNP. According to this, can it be said that there is economic growth?</a:t>
            </a:r>
            <a:endParaRPr lang="tr-TR" altLang="tr-TR" b="1" dirty="0">
              <a:solidFill>
                <a:schemeClr val="hlink"/>
              </a:solidFill>
            </a:endParaRPr>
          </a:p>
        </p:txBody>
      </p:sp>
      <p:sp>
        <p:nvSpPr>
          <p:cNvPr id="59399" name="Line 7"/>
          <p:cNvSpPr>
            <a:spLocks noChangeShapeType="1"/>
          </p:cNvSpPr>
          <p:nvPr/>
        </p:nvSpPr>
        <p:spPr bwMode="auto">
          <a:xfrm>
            <a:off x="1524000" y="1843145"/>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1257408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slide(fromTop)">
                                      <p:cBhvr>
                                        <p:cTn id="7" dur="500"/>
                                        <p:tgtEl>
                                          <p:spTgt spid="59394"/>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59399"/>
                                        </p:tgtEl>
                                        <p:attrNameLst>
                                          <p:attrName>style.visibility</p:attrName>
                                        </p:attrNameLst>
                                      </p:cBhvr>
                                      <p:to>
                                        <p:strVal val="visible"/>
                                      </p:to>
                                    </p:set>
                                    <p:animEffect transition="in" filter="slide(fromLeft)">
                                      <p:cBhvr>
                                        <p:cTn id="11" dur="500"/>
                                        <p:tgtEl>
                                          <p:spTgt spid="5939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59395"/>
                                        </p:tgtEl>
                                        <p:attrNameLst>
                                          <p:attrName>style.visibility</p:attrName>
                                        </p:attrNameLst>
                                      </p:cBhvr>
                                      <p:to>
                                        <p:strVal val="visible"/>
                                      </p:to>
                                    </p:set>
                                    <p:animEffect transition="in" filter="slide(fromTop)">
                                      <p:cBhvr>
                                        <p:cTn id="16" dur="500"/>
                                        <p:tgtEl>
                                          <p:spTgt spid="5939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59397"/>
                                        </p:tgtEl>
                                        <p:attrNameLst>
                                          <p:attrName>style.visibility</p:attrName>
                                        </p:attrNameLst>
                                      </p:cBhvr>
                                      <p:to>
                                        <p:strVal val="visible"/>
                                      </p:to>
                                    </p:set>
                                    <p:animEffect transition="in" filter="dissolve">
                                      <p:cBhvr>
                                        <p:cTn id="21" dur="500"/>
                                        <p:tgtEl>
                                          <p:spTgt spid="5939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59398"/>
                                        </p:tgtEl>
                                        <p:attrNameLst>
                                          <p:attrName>style.visibility</p:attrName>
                                        </p:attrNameLst>
                                      </p:cBhvr>
                                      <p:to>
                                        <p:strVal val="visible"/>
                                      </p:to>
                                    </p:set>
                                    <p:animEffect transition="in" filter="slide(fromTop)">
                                      <p:cBhvr>
                                        <p:cTn id="26"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autoUpdateAnimBg="0"/>
      <p:bldP spid="59398" grpId="0" autoUpdateAnimBg="0"/>
      <p:bldP spid="593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524000" y="133350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It is necessary to take the population into consideration to look at the GNP per capita.</a:t>
            </a:r>
            <a:endParaRPr lang="tr-TR" altLang="tr-TR" dirty="0"/>
          </a:p>
        </p:txBody>
      </p:sp>
      <p:sp>
        <p:nvSpPr>
          <p:cNvPr id="58371" name="Text Box 3"/>
          <p:cNvSpPr txBox="1">
            <a:spLocks noChangeArrowheads="1"/>
          </p:cNvSpPr>
          <p:nvPr/>
        </p:nvSpPr>
        <p:spPr bwMode="auto">
          <a:xfrm>
            <a:off x="1524000" y="177323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For this purpose, the following formula is used.</a:t>
            </a:r>
            <a:endParaRPr lang="tr-TR" altLang="tr-TR" dirty="0"/>
          </a:p>
        </p:txBody>
      </p:sp>
      <p:pic>
        <p:nvPicPr>
          <p:cNvPr id="583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925" y="2025650"/>
            <a:ext cx="1411446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6" y="3341689"/>
            <a:ext cx="11161713"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7"/>
          <p:cNvSpPr txBox="1">
            <a:spLocks noChangeArrowheads="1"/>
          </p:cNvSpPr>
          <p:nvPr/>
        </p:nvSpPr>
        <p:spPr bwMode="auto">
          <a:xfrm>
            <a:off x="1524000" y="616585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In the calculation of national income in Turkey, production and revenues methods are used together.</a:t>
            </a:r>
            <a:endParaRPr lang="tr-TR" altLang="tr-TR" dirty="0"/>
          </a:p>
        </p:txBody>
      </p:sp>
    </p:spTree>
    <p:extLst>
      <p:ext uri="{BB962C8B-B14F-4D97-AF65-F5344CB8AC3E}">
        <p14:creationId xmlns:p14="http://schemas.microsoft.com/office/powerpoint/2010/main" val="4180187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slide(fromTop)">
                                      <p:cBhvr>
                                        <p:cTn id="7" dur="5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slide(fromTop)">
                                      <p:cBhvr>
                                        <p:cTn id="12" dur="500"/>
                                        <p:tgtEl>
                                          <p:spTgt spid="583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8373"/>
                                        </p:tgtEl>
                                        <p:attrNameLst>
                                          <p:attrName>style.visibility</p:attrName>
                                        </p:attrNameLst>
                                      </p:cBhvr>
                                      <p:to>
                                        <p:strVal val="visible"/>
                                      </p:to>
                                    </p:set>
                                    <p:animEffect transition="in" filter="dissolve">
                                      <p:cBhvr>
                                        <p:cTn id="17" dur="500"/>
                                        <p:tgtEl>
                                          <p:spTgt spid="583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8374"/>
                                        </p:tgtEl>
                                        <p:attrNameLst>
                                          <p:attrName>style.visibility</p:attrName>
                                        </p:attrNameLst>
                                      </p:cBhvr>
                                      <p:to>
                                        <p:strVal val="visible"/>
                                      </p:to>
                                    </p:set>
                                    <p:animEffect transition="in" filter="dissolve">
                                      <p:cBhvr>
                                        <p:cTn id="22" dur="500"/>
                                        <p:tgtEl>
                                          <p:spTgt spid="583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58375"/>
                                        </p:tgtEl>
                                        <p:attrNameLst>
                                          <p:attrName>style.visibility</p:attrName>
                                        </p:attrNameLst>
                                      </p:cBhvr>
                                      <p:to>
                                        <p:strVal val="visible"/>
                                      </p:to>
                                    </p:set>
                                    <p:animEffect transition="in" filter="slide(fromTop)">
                                      <p:cBhvr>
                                        <p:cTn id="27" dur="5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1" grpId="0" autoUpdateAnimBg="0"/>
      <p:bldP spid="5837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7" name="Group 3"/>
          <p:cNvGraphicFramePr>
            <a:graphicFrameLocks noGrp="1"/>
          </p:cNvGraphicFramePr>
          <p:nvPr/>
        </p:nvGraphicFramePr>
        <p:xfrm>
          <a:off x="1774825" y="1196975"/>
          <a:ext cx="8480426" cy="5353052"/>
        </p:xfrm>
        <a:graphic>
          <a:graphicData uri="http://schemas.openxmlformats.org/drawingml/2006/table">
            <a:tbl>
              <a:tblPr/>
              <a:tblGrid>
                <a:gridCol w="700681">
                  <a:extLst>
                    <a:ext uri="{9D8B030D-6E8A-4147-A177-3AD203B41FA5}">
                      <a16:colId xmlns:a16="http://schemas.microsoft.com/office/drawing/2014/main" xmlns="" val="20000"/>
                    </a:ext>
                  </a:extLst>
                </a:gridCol>
                <a:gridCol w="1244230">
                  <a:extLst>
                    <a:ext uri="{9D8B030D-6E8A-4147-A177-3AD203B41FA5}">
                      <a16:colId xmlns:a16="http://schemas.microsoft.com/office/drawing/2014/main" xmlns="" val="20001"/>
                    </a:ext>
                  </a:extLst>
                </a:gridCol>
                <a:gridCol w="1719158">
                  <a:extLst>
                    <a:ext uri="{9D8B030D-6E8A-4147-A177-3AD203B41FA5}">
                      <a16:colId xmlns:a16="http://schemas.microsoft.com/office/drawing/2014/main" xmlns="" val="20002"/>
                    </a:ext>
                  </a:extLst>
                </a:gridCol>
                <a:gridCol w="1354527">
                  <a:extLst>
                    <a:ext uri="{9D8B030D-6E8A-4147-A177-3AD203B41FA5}">
                      <a16:colId xmlns:a16="http://schemas.microsoft.com/office/drawing/2014/main" xmlns="" val="20003"/>
                    </a:ext>
                  </a:extLst>
                </a:gridCol>
                <a:gridCol w="928401">
                  <a:extLst>
                    <a:ext uri="{9D8B030D-6E8A-4147-A177-3AD203B41FA5}">
                      <a16:colId xmlns:a16="http://schemas.microsoft.com/office/drawing/2014/main" xmlns="" val="20004"/>
                    </a:ext>
                  </a:extLst>
                </a:gridCol>
                <a:gridCol w="1377957">
                  <a:extLst>
                    <a:ext uri="{9D8B030D-6E8A-4147-A177-3AD203B41FA5}">
                      <a16:colId xmlns:a16="http://schemas.microsoft.com/office/drawing/2014/main" xmlns="" val="20005"/>
                    </a:ext>
                  </a:extLst>
                </a:gridCol>
                <a:gridCol w="1155472">
                  <a:extLst>
                    <a:ext uri="{9D8B030D-6E8A-4147-A177-3AD203B41FA5}">
                      <a16:colId xmlns:a16="http://schemas.microsoft.com/office/drawing/2014/main" xmlns="" val="20006"/>
                    </a:ext>
                  </a:extLst>
                </a:gridCol>
              </a:tblGrid>
              <a:tr h="1018799">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dirty="0" err="1">
                          <a:ln>
                            <a:noFill/>
                          </a:ln>
                          <a:solidFill>
                            <a:schemeClr val="tx1"/>
                          </a:solidFill>
                          <a:effectLst/>
                          <a:latin typeface="Tahoma" pitchFamily="34" charset="0"/>
                          <a:cs typeface="Times New Roman" pitchFamily="18" charset="0"/>
                        </a:rPr>
                        <a:t>Years</a:t>
                      </a:r>
                      <a:endParaRPr kumimoji="0" lang="tr-TR" sz="1400" b="0" i="0" u="none" strike="noStrike" cap="none" normalizeH="0" baseline="0" dirty="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dirty="0" err="1">
                          <a:ln>
                            <a:noFill/>
                          </a:ln>
                          <a:solidFill>
                            <a:schemeClr val="tx1"/>
                          </a:solidFill>
                          <a:effectLst/>
                          <a:latin typeface="Tahoma" pitchFamily="34" charset="0"/>
                          <a:cs typeface="Times New Roman" pitchFamily="18" charset="0"/>
                        </a:rPr>
                        <a:t>Population</a:t>
                      </a:r>
                      <a:endParaRPr kumimoji="0" lang="tr-TR" sz="1400" b="0" i="0" u="none" strike="noStrike" cap="none" normalizeH="0" baseline="0" dirty="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dirty="0">
                          <a:ln>
                            <a:noFill/>
                          </a:ln>
                          <a:solidFill>
                            <a:schemeClr val="tx1"/>
                          </a:solidFill>
                          <a:effectLst/>
                          <a:latin typeface="Tahoma" pitchFamily="34" charset="0"/>
                          <a:cs typeface="Times New Roman" pitchFamily="18" charset="0"/>
                        </a:rPr>
                        <a:t>GNP (</a:t>
                      </a:r>
                      <a:r>
                        <a:rPr kumimoji="0" lang="tr-TR" sz="1400" b="1" i="0" u="none" strike="noStrike" cap="none" normalizeH="0" baseline="0" dirty="0" err="1">
                          <a:ln>
                            <a:noFill/>
                          </a:ln>
                          <a:solidFill>
                            <a:schemeClr val="tx1"/>
                          </a:solidFill>
                          <a:effectLst/>
                          <a:latin typeface="Tahoma" pitchFamily="34" charset="0"/>
                          <a:cs typeface="Times New Roman" pitchFamily="18" charset="0"/>
                        </a:rPr>
                        <a:t>Million</a:t>
                      </a:r>
                      <a:r>
                        <a:rPr kumimoji="0" lang="tr-TR" sz="1400" b="1" i="0" u="none" strike="noStrike" cap="none" normalizeH="0" baseline="0" dirty="0">
                          <a:ln>
                            <a:noFill/>
                          </a:ln>
                          <a:solidFill>
                            <a:schemeClr val="tx1"/>
                          </a:solidFill>
                          <a:effectLst/>
                          <a:latin typeface="Tahoma" pitchFamily="34" charset="0"/>
                          <a:cs typeface="Times New Roman" pitchFamily="18" charset="0"/>
                        </a:rPr>
                        <a:t> TL)</a:t>
                      </a:r>
                      <a:endParaRPr kumimoji="0" lang="tr-TR" sz="1400" b="0" i="0" u="none" strike="noStrike" cap="none" normalizeH="0" baseline="0" dirty="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dirty="0">
                          <a:ln>
                            <a:noFill/>
                          </a:ln>
                          <a:solidFill>
                            <a:schemeClr val="tx1"/>
                          </a:solidFill>
                          <a:effectLst/>
                          <a:latin typeface="Tahoma" pitchFamily="34" charset="0"/>
                          <a:cs typeface="Times New Roman" pitchFamily="18" charset="0"/>
                        </a:rPr>
                        <a:t>GNP Per </a:t>
                      </a:r>
                      <a:r>
                        <a:rPr kumimoji="0" lang="tr-TR" sz="1400" b="1" i="0" u="none" strike="noStrike" cap="none" normalizeH="0" baseline="0" dirty="0" err="1">
                          <a:ln>
                            <a:noFill/>
                          </a:ln>
                          <a:solidFill>
                            <a:schemeClr val="tx1"/>
                          </a:solidFill>
                          <a:effectLst/>
                          <a:latin typeface="Tahoma" pitchFamily="34" charset="0"/>
                          <a:cs typeface="Times New Roman" pitchFamily="18" charset="0"/>
                        </a:rPr>
                        <a:t>Capita</a:t>
                      </a:r>
                      <a:endParaRPr kumimoji="0" lang="tr-TR" sz="1400" b="1" i="0" u="none" strike="noStrike" cap="none" normalizeH="0" baseline="0" dirty="0">
                        <a:ln>
                          <a:noFill/>
                        </a:ln>
                        <a:solidFill>
                          <a:schemeClr val="tx1"/>
                        </a:solidFill>
                        <a:effectLst/>
                        <a:latin typeface="Tahoma"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dirty="0">
                          <a:ln>
                            <a:noFill/>
                          </a:ln>
                          <a:solidFill>
                            <a:schemeClr val="tx1"/>
                          </a:solidFill>
                          <a:effectLst/>
                          <a:latin typeface="Tahoma" pitchFamily="34" charset="0"/>
                          <a:cs typeface="Times New Roman" pitchFamily="18" charset="0"/>
                        </a:rPr>
                        <a:t>(TL).                      ($)</a:t>
                      </a:r>
                      <a:endParaRPr kumimoji="0" lang="tr-TR" sz="1400" b="0" i="0" u="none" strike="noStrike" cap="none" normalizeH="0" baseline="0" dirty="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tc gridSpan="2">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dirty="0">
                          <a:ln>
                            <a:noFill/>
                          </a:ln>
                          <a:solidFill>
                            <a:schemeClr val="tx1"/>
                          </a:solidFill>
                          <a:effectLst/>
                          <a:latin typeface="Tahoma" pitchFamily="34" charset="0"/>
                          <a:cs typeface="Times New Roman" pitchFamily="18" charset="0"/>
                        </a:rPr>
                        <a:t>GNP Per </a:t>
                      </a:r>
                      <a:r>
                        <a:rPr kumimoji="0" lang="tr-TR" sz="1400" b="1" i="0" u="none" strike="noStrike" cap="none" normalizeH="0" baseline="0" dirty="0" err="1">
                          <a:ln>
                            <a:noFill/>
                          </a:ln>
                          <a:solidFill>
                            <a:schemeClr val="tx1"/>
                          </a:solidFill>
                          <a:effectLst/>
                          <a:latin typeface="Tahoma" pitchFamily="34" charset="0"/>
                          <a:cs typeface="Times New Roman" pitchFamily="18" charset="0"/>
                        </a:rPr>
                        <a:t>Rural</a:t>
                      </a:r>
                      <a:r>
                        <a:rPr kumimoji="0" lang="tr-TR" sz="1400" b="1" i="0" u="none" strike="noStrike" cap="none" normalizeH="0" baseline="0" dirty="0">
                          <a:ln>
                            <a:noFill/>
                          </a:ln>
                          <a:solidFill>
                            <a:schemeClr val="tx1"/>
                          </a:solidFill>
                          <a:effectLst/>
                          <a:latin typeface="Tahoma" pitchFamily="34" charset="0"/>
                          <a:cs typeface="Times New Roman" pitchFamily="18" charset="0"/>
                        </a:rPr>
                        <a:t> </a:t>
                      </a:r>
                      <a:r>
                        <a:rPr kumimoji="0" lang="tr-TR" sz="1400" b="1" i="0" u="none" strike="noStrike" cap="none" normalizeH="0" baseline="0" dirty="0" err="1">
                          <a:ln>
                            <a:noFill/>
                          </a:ln>
                          <a:solidFill>
                            <a:schemeClr val="tx1"/>
                          </a:solidFill>
                          <a:effectLst/>
                          <a:latin typeface="Tahoma" pitchFamily="34" charset="0"/>
                          <a:cs typeface="Times New Roman" pitchFamily="18" charset="0"/>
                        </a:rPr>
                        <a:t>Population</a:t>
                      </a:r>
                      <a:endParaRPr kumimoji="0" lang="tr-TR" sz="1400" b="1" i="0" u="none" strike="noStrike" cap="none" normalizeH="0" baseline="0" dirty="0">
                        <a:ln>
                          <a:noFill/>
                        </a:ln>
                        <a:solidFill>
                          <a:schemeClr val="tx1"/>
                        </a:solidFill>
                        <a:effectLst/>
                        <a:latin typeface="Tahoma" pitchFamily="34"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dirty="0">
                          <a:ln>
                            <a:noFill/>
                          </a:ln>
                          <a:solidFill>
                            <a:schemeClr val="tx1"/>
                          </a:solidFill>
                          <a:effectLst/>
                          <a:latin typeface="Tahoma" pitchFamily="34" charset="0"/>
                          <a:cs typeface="Times New Roman" pitchFamily="18" charset="0"/>
                        </a:rPr>
                        <a:t>(TL)                  ($)</a:t>
                      </a:r>
                      <a:endParaRPr kumimoji="0" lang="tr-TR" sz="1400" b="0" i="0" u="none" strike="noStrike" cap="none" normalizeH="0" baseline="0" dirty="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tr-TR"/>
                    </a:p>
                  </a:txBody>
                  <a:tcPr/>
                </a:tc>
                <a:extLst>
                  <a:ext uri="{0D108BD9-81ED-4DB2-BD59-A6C34878D82A}">
                    <a16:rowId xmlns:a16="http://schemas.microsoft.com/office/drawing/2014/main" xmlns="" val="10000"/>
                  </a:ext>
                </a:extLst>
              </a:tr>
              <a:tr h="423284">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a:ln>
                            <a:noFill/>
                          </a:ln>
                          <a:solidFill>
                            <a:schemeClr val="tx1"/>
                          </a:solidFill>
                          <a:effectLst/>
                          <a:latin typeface="Tahoma" pitchFamily="34" charset="0"/>
                          <a:cs typeface="Times New Roman" pitchFamily="18" charset="0"/>
                        </a:rPr>
                        <a:t>1990</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56.098.000</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397.177.547</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7.066.839</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2.682</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cs typeface="Times New Roman" pitchFamily="18" charset="0"/>
                        </a:rPr>
                        <a:t>2.962.627</a:t>
                      </a:r>
                      <a:endParaRPr kumimoji="0" lang="tr-TR" sz="1400" b="0" i="0" u="none" strike="noStrike" cap="none" normalizeH="0" baseline="0" dirty="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1136</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474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a:ln>
                            <a:noFill/>
                          </a:ln>
                          <a:solidFill>
                            <a:schemeClr val="tx1"/>
                          </a:solidFill>
                          <a:effectLst/>
                          <a:latin typeface="Tahoma" pitchFamily="34" charset="0"/>
                          <a:cs typeface="Times New Roman" pitchFamily="18" charset="0"/>
                        </a:rPr>
                        <a:t>1992</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58.401.000</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1.103.604.909</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18.897.021</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2.708</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cs typeface="Times New Roman" pitchFamily="18" charset="0"/>
                        </a:rPr>
                        <a:t>6.786.721</a:t>
                      </a:r>
                      <a:endParaRPr kumimoji="0" lang="tr-TR" sz="1400" b="0" i="0" u="none" strike="noStrike" cap="none" normalizeH="0" baseline="0" dirty="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1037</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23284">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a:ln>
                            <a:noFill/>
                          </a:ln>
                          <a:solidFill>
                            <a:schemeClr val="tx1"/>
                          </a:solidFill>
                          <a:effectLst/>
                          <a:latin typeface="Tahoma" pitchFamily="34" charset="0"/>
                          <a:cs typeface="Times New Roman" pitchFamily="18" charset="0"/>
                        </a:rPr>
                        <a:t>1995</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61.644.000</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7.854.887.167</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127.423.385</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2.759</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48.318.122</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1070</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23284">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a:ln>
                            <a:noFill/>
                          </a:ln>
                          <a:solidFill>
                            <a:schemeClr val="tx1"/>
                          </a:solidFill>
                          <a:effectLst/>
                          <a:latin typeface="Tahoma" pitchFamily="34" charset="0"/>
                          <a:cs typeface="Times New Roman" pitchFamily="18" charset="0"/>
                        </a:rPr>
                        <a:t>1998</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65.001.000</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53.518.331.580</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843.358.573</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3.255</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rPr>
                        <a:t>-</a:t>
                      </a:r>
                      <a:endParaRPr kumimoji="0" lang="en-GB" sz="1400" b="0" i="0" u="none" strike="noStrike" cap="none" normalizeH="0" baseline="0" dirty="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rPr>
                        <a:t>-</a:t>
                      </a:r>
                      <a:endParaRPr kumimoji="0" lang="en-GB"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2474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a:ln>
                            <a:noFill/>
                          </a:ln>
                          <a:solidFill>
                            <a:schemeClr val="tx1"/>
                          </a:solidFill>
                          <a:effectLst/>
                          <a:latin typeface="Tahoma" pitchFamily="34" charset="0"/>
                          <a:cs typeface="Times New Roman" pitchFamily="18" charset="0"/>
                        </a:rPr>
                        <a:t>2000</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67.803.927</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125.596.128.755</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1.861.759.072</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2.965</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rPr>
                        <a:t>-</a:t>
                      </a:r>
                      <a:endParaRPr kumimoji="0" lang="en-GB"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rPr>
                        <a:t>-</a:t>
                      </a:r>
                      <a:endParaRPr kumimoji="0" lang="en-GB"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23284">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a:ln>
                            <a:noFill/>
                          </a:ln>
                          <a:solidFill>
                            <a:schemeClr val="tx1"/>
                          </a:solidFill>
                          <a:effectLst/>
                          <a:latin typeface="Tahoma" pitchFamily="34" charset="0"/>
                          <a:cs typeface="Times New Roman" pitchFamily="18" charset="0"/>
                        </a:rPr>
                        <a:t>2002</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68.582.000</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275.032.365.953</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3.950.138.827</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2.598</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rPr>
                        <a:t>-</a:t>
                      </a:r>
                      <a:endParaRPr kumimoji="0" lang="en-GB"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rPr>
                        <a:t>-</a:t>
                      </a:r>
                      <a:endParaRPr kumimoji="0" lang="en-GB"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24745">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a:ln>
                            <a:noFill/>
                          </a:ln>
                          <a:solidFill>
                            <a:schemeClr val="tx1"/>
                          </a:solidFill>
                          <a:effectLst/>
                          <a:latin typeface="Tahoma" pitchFamily="34" charset="0"/>
                          <a:cs typeface="Times New Roman" pitchFamily="18" charset="0"/>
                        </a:rPr>
                        <a:t>2004</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69.421.000</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428.932.343.026</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5.974.903.440</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4.172</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rPr>
                        <a:t>-</a:t>
                      </a:r>
                      <a:endParaRPr kumimoji="0" lang="en-GB"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rPr>
                        <a:t>1419</a:t>
                      </a:r>
                      <a:endParaRPr kumimoji="0" lang="en-GB"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23284">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a:ln>
                            <a:noFill/>
                          </a:ln>
                          <a:solidFill>
                            <a:schemeClr val="tx1"/>
                          </a:solidFill>
                          <a:effectLst/>
                          <a:latin typeface="Tahoma" pitchFamily="34" charset="0"/>
                          <a:cs typeface="Times New Roman" pitchFamily="18" charset="0"/>
                        </a:rPr>
                        <a:t>2005</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70.256.000</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486.401.032.274</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6.749.476.615</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cs typeface="Times New Roman" pitchFamily="18" charset="0"/>
                        </a:rPr>
                        <a:t>5.008</a:t>
                      </a:r>
                      <a:endParaRPr kumimoji="0" lang="tr-TR"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rPr>
                        <a:t>-</a:t>
                      </a:r>
                      <a:endParaRPr kumimoji="0" lang="en-GB"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a:ln>
                            <a:noFill/>
                          </a:ln>
                          <a:solidFill>
                            <a:schemeClr val="tx1"/>
                          </a:solidFill>
                          <a:effectLst/>
                          <a:latin typeface="Tahoma" pitchFamily="34" charset="0"/>
                        </a:rPr>
                        <a:t>1500</a:t>
                      </a:r>
                      <a:endParaRPr kumimoji="0" lang="en-GB" sz="1400" b="0" i="0" u="none" strike="noStrike" cap="none" normalizeH="0" baseline="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423284">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dirty="0">
                          <a:ln>
                            <a:noFill/>
                          </a:ln>
                          <a:solidFill>
                            <a:schemeClr val="tx1"/>
                          </a:solidFill>
                          <a:effectLst/>
                          <a:latin typeface="Tahoma" pitchFamily="34" charset="0"/>
                        </a:rPr>
                        <a:t>2008</a:t>
                      </a: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rPr>
                        <a:t>71.517.100</a:t>
                      </a: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rPr>
                        <a:t>646.893.000.000</a:t>
                      </a: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rPr>
                        <a:t>9.045</a:t>
                      </a: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rPr>
                        <a:t>6.700</a:t>
                      </a: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rPr>
                        <a:t>-</a:t>
                      </a:r>
                      <a:endParaRPr kumimoji="0" lang="en-GB" sz="1400" b="0" i="0" u="none" strike="noStrike" cap="none" normalizeH="0" baseline="0" dirty="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rPr>
                        <a:t>-</a:t>
                      </a:r>
                      <a:endParaRPr kumimoji="0" lang="en-GB" sz="1400" b="0" i="0" u="none" strike="noStrike" cap="none" normalizeH="0" baseline="0" dirty="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520314">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1" i="0" u="none" strike="noStrike" cap="none" normalizeH="0" baseline="0" dirty="0">
                          <a:ln>
                            <a:noFill/>
                          </a:ln>
                          <a:solidFill>
                            <a:schemeClr val="tx1"/>
                          </a:solidFill>
                          <a:effectLst/>
                          <a:latin typeface="Tahoma" pitchFamily="34" charset="0"/>
                        </a:rPr>
                        <a:t>2011</a:t>
                      </a: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rPr>
                        <a:t>74.724.269</a:t>
                      </a: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rPr>
                        <a:t>1.294.893.000.000</a:t>
                      </a: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rPr>
                        <a:t>18.799</a:t>
                      </a: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rPr>
                        <a:t>10.444</a:t>
                      </a: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rPr>
                        <a:t>-</a:t>
                      </a:r>
                      <a:endParaRPr kumimoji="0" lang="en-GB" sz="1400" b="0" i="0" u="none" strike="noStrike" cap="none" normalizeH="0" baseline="0" dirty="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tr-TR" sz="1400" b="0" i="0" u="none" strike="noStrike" cap="none" normalizeH="0" baseline="0" dirty="0">
                          <a:ln>
                            <a:noFill/>
                          </a:ln>
                          <a:solidFill>
                            <a:schemeClr val="tx1"/>
                          </a:solidFill>
                          <a:effectLst/>
                          <a:latin typeface="Tahoma" pitchFamily="34" charset="0"/>
                        </a:rPr>
                        <a:t>3000-3500</a:t>
                      </a:r>
                      <a:endParaRPr kumimoji="0" lang="en-GB" sz="1400" b="0" i="0" u="none" strike="noStrike" cap="none" normalizeH="0" baseline="0" dirty="0">
                        <a:ln>
                          <a:noFill/>
                        </a:ln>
                        <a:solidFill>
                          <a:schemeClr val="tx1"/>
                        </a:solidFill>
                        <a:effectLst/>
                        <a:latin typeface="Tahoma" pitchFamily="34" charset="0"/>
                      </a:endParaRPr>
                    </a:p>
                  </a:txBody>
                  <a:tcPr marL="90003" marR="90003" marT="46797" marB="4679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22301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524000" y="100559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In a national economy, the distribution of national income among the people constituting the nation is as important as the continuous and stable increase of national income.</a:t>
            </a:r>
          </a:p>
          <a:p>
            <a:pPr algn="just" eaLnBrk="1" hangingPunct="1"/>
            <a:endParaRPr lang="tr-TR" altLang="tr-TR" dirty="0"/>
          </a:p>
        </p:txBody>
      </p:sp>
      <p:sp>
        <p:nvSpPr>
          <p:cNvPr id="55299" name="Text Box 3"/>
          <p:cNvSpPr txBox="1">
            <a:spLocks noChangeArrowheads="1"/>
          </p:cNvSpPr>
          <p:nvPr/>
        </p:nvSpPr>
        <p:spPr bwMode="auto">
          <a:xfrm>
            <a:off x="1539263" y="178276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The distribution of national income per capita can be monitored by </a:t>
            </a:r>
            <a:r>
              <a:rPr lang="en" altLang="tr-TR" dirty="0">
                <a:solidFill>
                  <a:srgbClr val="FF0000"/>
                </a:solidFill>
              </a:rPr>
              <a:t>Lorenz Curve.</a:t>
            </a:r>
            <a:endParaRPr lang="tr-TR" altLang="tr-TR" dirty="0">
              <a:solidFill>
                <a:srgbClr val="FF0000"/>
              </a:solidFill>
            </a:endParaRPr>
          </a:p>
        </p:txBody>
      </p:sp>
      <p:sp>
        <p:nvSpPr>
          <p:cNvPr id="55300" name="Line 4"/>
          <p:cNvSpPr>
            <a:spLocks noChangeShapeType="1"/>
          </p:cNvSpPr>
          <p:nvPr/>
        </p:nvSpPr>
        <p:spPr bwMode="auto">
          <a:xfrm rot="10800000">
            <a:off x="4079875" y="2133600"/>
            <a:ext cx="0" cy="31511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5301" name="Line 5"/>
          <p:cNvSpPr>
            <a:spLocks noChangeShapeType="1"/>
          </p:cNvSpPr>
          <p:nvPr/>
        </p:nvSpPr>
        <p:spPr bwMode="auto">
          <a:xfrm>
            <a:off x="4079876" y="5284788"/>
            <a:ext cx="35290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5302" name="Line 6"/>
          <p:cNvSpPr>
            <a:spLocks noChangeShapeType="1"/>
          </p:cNvSpPr>
          <p:nvPr/>
        </p:nvSpPr>
        <p:spPr bwMode="auto">
          <a:xfrm flipV="1">
            <a:off x="4079875" y="2349500"/>
            <a:ext cx="2952750" cy="2935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5303" name="Text Box 7"/>
          <p:cNvSpPr txBox="1">
            <a:spLocks noChangeArrowheads="1"/>
          </p:cNvSpPr>
          <p:nvPr/>
        </p:nvSpPr>
        <p:spPr bwMode="auto">
          <a:xfrm>
            <a:off x="6743700" y="5373689"/>
            <a:ext cx="15125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400" b="1" dirty="0" err="1"/>
              <a:t>Population</a:t>
            </a:r>
            <a:r>
              <a:rPr lang="tr-TR" altLang="tr-TR" sz="1400" b="1" dirty="0"/>
              <a:t> %</a:t>
            </a:r>
          </a:p>
        </p:txBody>
      </p:sp>
      <p:sp>
        <p:nvSpPr>
          <p:cNvPr id="55304" name="Text Box 8"/>
          <p:cNvSpPr txBox="1">
            <a:spLocks noChangeArrowheads="1"/>
          </p:cNvSpPr>
          <p:nvPr/>
        </p:nvSpPr>
        <p:spPr bwMode="auto">
          <a:xfrm rot="-5400000">
            <a:off x="2740735" y="2382372"/>
            <a:ext cx="1800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400" b="1" dirty="0" err="1"/>
              <a:t>National</a:t>
            </a:r>
            <a:r>
              <a:rPr lang="tr-TR" altLang="tr-TR" sz="1400" b="1" dirty="0"/>
              <a:t> </a:t>
            </a:r>
            <a:r>
              <a:rPr lang="tr-TR" altLang="tr-TR" sz="1400" b="1" dirty="0" err="1"/>
              <a:t>Income</a:t>
            </a:r>
            <a:r>
              <a:rPr lang="tr-TR" altLang="tr-TR" sz="1400" b="1" dirty="0"/>
              <a:t>%</a:t>
            </a:r>
          </a:p>
        </p:txBody>
      </p:sp>
      <p:sp>
        <p:nvSpPr>
          <p:cNvPr id="55306" name="Text Box 10"/>
          <p:cNvSpPr txBox="1">
            <a:spLocks noChangeArrowheads="1"/>
          </p:cNvSpPr>
          <p:nvPr/>
        </p:nvSpPr>
        <p:spPr bwMode="auto">
          <a:xfrm>
            <a:off x="4583114" y="2636838"/>
            <a:ext cx="2160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400" dirty="0" err="1"/>
              <a:t>Absolute</a:t>
            </a:r>
            <a:r>
              <a:rPr lang="tr-TR" altLang="tr-TR" sz="1400" dirty="0"/>
              <a:t> </a:t>
            </a:r>
            <a:r>
              <a:rPr lang="tr-TR" altLang="tr-TR" sz="1400" dirty="0" err="1"/>
              <a:t>Equality</a:t>
            </a:r>
            <a:r>
              <a:rPr lang="tr-TR" altLang="tr-TR" sz="1400" dirty="0"/>
              <a:t> </a:t>
            </a:r>
            <a:r>
              <a:rPr lang="tr-TR" altLang="tr-TR" sz="1400" dirty="0" err="1"/>
              <a:t>Line</a:t>
            </a:r>
            <a:endParaRPr lang="tr-TR" altLang="tr-TR" sz="1400" dirty="0"/>
          </a:p>
        </p:txBody>
      </p:sp>
      <p:sp>
        <p:nvSpPr>
          <p:cNvPr id="55307" name="Line 11"/>
          <p:cNvSpPr>
            <a:spLocks noChangeShapeType="1"/>
          </p:cNvSpPr>
          <p:nvPr/>
        </p:nvSpPr>
        <p:spPr bwMode="auto">
          <a:xfrm flipH="1" flipV="1">
            <a:off x="5448301" y="2997200"/>
            <a:ext cx="360363" cy="5032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5308" name="Text Box 12"/>
          <p:cNvSpPr txBox="1">
            <a:spLocks noChangeArrowheads="1"/>
          </p:cNvSpPr>
          <p:nvPr/>
        </p:nvSpPr>
        <p:spPr bwMode="auto">
          <a:xfrm>
            <a:off x="1524000" y="5589589"/>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There is absolute equality in the economy, where incomes are distributed equally among individuals.</a:t>
            </a:r>
            <a:endParaRPr lang="tr-TR" altLang="tr-TR" dirty="0"/>
          </a:p>
        </p:txBody>
      </p:sp>
      <p:sp>
        <p:nvSpPr>
          <p:cNvPr id="55309" name="Text Box 13"/>
          <p:cNvSpPr txBox="1">
            <a:spLocks noChangeArrowheads="1"/>
          </p:cNvSpPr>
          <p:nvPr/>
        </p:nvSpPr>
        <p:spPr bwMode="auto">
          <a:xfrm>
            <a:off x="1524000" y="609282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If the income distribution is not equal, the Lorenz curve forms an arc below a 45</a:t>
            </a:r>
            <a:r>
              <a:rPr lang="en" altLang="tr-TR" baseline="30000" dirty="0"/>
              <a:t>o</a:t>
            </a:r>
            <a:r>
              <a:rPr lang="en" altLang="tr-TR" dirty="0"/>
              <a:t> line.</a:t>
            </a:r>
            <a:endParaRPr lang="tr-TR" altLang="tr-TR" dirty="0"/>
          </a:p>
        </p:txBody>
      </p:sp>
      <p:sp>
        <p:nvSpPr>
          <p:cNvPr id="55315" name="Freeform 19"/>
          <p:cNvSpPr>
            <a:spLocks/>
          </p:cNvSpPr>
          <p:nvPr/>
        </p:nvSpPr>
        <p:spPr bwMode="auto">
          <a:xfrm>
            <a:off x="4079875" y="2349501"/>
            <a:ext cx="2952750" cy="2951163"/>
          </a:xfrm>
          <a:custGeom>
            <a:avLst/>
            <a:gdLst>
              <a:gd name="T0" fmla="*/ 0 w 1860"/>
              <a:gd name="T1" fmla="*/ 2147483646 h 1859"/>
              <a:gd name="T2" fmla="*/ 2147483646 w 1860"/>
              <a:gd name="T3" fmla="*/ 2147483646 h 1859"/>
              <a:gd name="T4" fmla="*/ 2147483646 w 1860"/>
              <a:gd name="T5" fmla="*/ 0 h 1859"/>
              <a:gd name="T6" fmla="*/ 0 60000 65536"/>
              <a:gd name="T7" fmla="*/ 0 60000 65536"/>
              <a:gd name="T8" fmla="*/ 0 60000 65536"/>
              <a:gd name="T9" fmla="*/ 0 w 1860"/>
              <a:gd name="T10" fmla="*/ 0 h 1859"/>
              <a:gd name="T11" fmla="*/ 1860 w 1860"/>
              <a:gd name="T12" fmla="*/ 1859 h 1859"/>
            </a:gdLst>
            <a:ahLst/>
            <a:cxnLst>
              <a:cxn ang="T6">
                <a:pos x="T0" y="T1"/>
              </a:cxn>
              <a:cxn ang="T7">
                <a:pos x="T2" y="T3"/>
              </a:cxn>
              <a:cxn ang="T8">
                <a:pos x="T4" y="T5"/>
              </a:cxn>
            </a:cxnLst>
            <a:rect l="T9" t="T10" r="T11" b="T12"/>
            <a:pathLst>
              <a:path w="1860" h="1859">
                <a:moveTo>
                  <a:pt x="0" y="1859"/>
                </a:moveTo>
                <a:cubicBezTo>
                  <a:pt x="434" y="1515"/>
                  <a:pt x="869" y="1171"/>
                  <a:pt x="1179" y="861"/>
                </a:cubicBezTo>
                <a:cubicBezTo>
                  <a:pt x="1489" y="551"/>
                  <a:pt x="1674" y="275"/>
                  <a:pt x="18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5316" name="Freeform 20"/>
          <p:cNvSpPr>
            <a:spLocks/>
          </p:cNvSpPr>
          <p:nvPr/>
        </p:nvSpPr>
        <p:spPr bwMode="auto">
          <a:xfrm>
            <a:off x="4079875" y="2349501"/>
            <a:ext cx="2952750" cy="2951163"/>
          </a:xfrm>
          <a:custGeom>
            <a:avLst/>
            <a:gdLst>
              <a:gd name="T0" fmla="*/ 0 w 1860"/>
              <a:gd name="T1" fmla="*/ 2147483646 h 1859"/>
              <a:gd name="T2" fmla="*/ 2147483646 w 1860"/>
              <a:gd name="T3" fmla="*/ 2147483646 h 1859"/>
              <a:gd name="T4" fmla="*/ 2147483646 w 1860"/>
              <a:gd name="T5" fmla="*/ 0 h 1859"/>
              <a:gd name="T6" fmla="*/ 0 60000 65536"/>
              <a:gd name="T7" fmla="*/ 0 60000 65536"/>
              <a:gd name="T8" fmla="*/ 0 60000 65536"/>
              <a:gd name="T9" fmla="*/ 0 w 1860"/>
              <a:gd name="T10" fmla="*/ 0 h 1859"/>
              <a:gd name="T11" fmla="*/ 1860 w 1860"/>
              <a:gd name="T12" fmla="*/ 1859 h 1859"/>
            </a:gdLst>
            <a:ahLst/>
            <a:cxnLst>
              <a:cxn ang="T6">
                <a:pos x="T0" y="T1"/>
              </a:cxn>
              <a:cxn ang="T7">
                <a:pos x="T2" y="T3"/>
              </a:cxn>
              <a:cxn ang="T8">
                <a:pos x="T4" y="T5"/>
              </a:cxn>
            </a:cxnLst>
            <a:rect l="T9" t="T10" r="T11" b="T12"/>
            <a:pathLst>
              <a:path w="1860" h="1859">
                <a:moveTo>
                  <a:pt x="0" y="1859"/>
                </a:moveTo>
                <a:cubicBezTo>
                  <a:pt x="502" y="1538"/>
                  <a:pt x="1005" y="1217"/>
                  <a:pt x="1315" y="907"/>
                </a:cubicBezTo>
                <a:cubicBezTo>
                  <a:pt x="1625" y="597"/>
                  <a:pt x="1742" y="298"/>
                  <a:pt x="18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5317" name="Freeform 21"/>
          <p:cNvSpPr>
            <a:spLocks/>
          </p:cNvSpPr>
          <p:nvPr/>
        </p:nvSpPr>
        <p:spPr bwMode="auto">
          <a:xfrm>
            <a:off x="4079875" y="2349501"/>
            <a:ext cx="2952750" cy="2951163"/>
          </a:xfrm>
          <a:custGeom>
            <a:avLst/>
            <a:gdLst>
              <a:gd name="T0" fmla="*/ 0 w 1860"/>
              <a:gd name="T1" fmla="*/ 2147483646 h 1859"/>
              <a:gd name="T2" fmla="*/ 2147483646 w 1860"/>
              <a:gd name="T3" fmla="*/ 2147483646 h 1859"/>
              <a:gd name="T4" fmla="*/ 2147483646 w 1860"/>
              <a:gd name="T5" fmla="*/ 0 h 1859"/>
              <a:gd name="T6" fmla="*/ 0 60000 65536"/>
              <a:gd name="T7" fmla="*/ 0 60000 65536"/>
              <a:gd name="T8" fmla="*/ 0 60000 65536"/>
              <a:gd name="T9" fmla="*/ 0 w 1860"/>
              <a:gd name="T10" fmla="*/ 0 h 1859"/>
              <a:gd name="T11" fmla="*/ 1860 w 1860"/>
              <a:gd name="T12" fmla="*/ 1859 h 1859"/>
            </a:gdLst>
            <a:ahLst/>
            <a:cxnLst>
              <a:cxn ang="T6">
                <a:pos x="T0" y="T1"/>
              </a:cxn>
              <a:cxn ang="T7">
                <a:pos x="T2" y="T3"/>
              </a:cxn>
              <a:cxn ang="T8">
                <a:pos x="T4" y="T5"/>
              </a:cxn>
            </a:cxnLst>
            <a:rect l="T9" t="T10" r="T11" b="T12"/>
            <a:pathLst>
              <a:path w="1860" h="1859">
                <a:moveTo>
                  <a:pt x="0" y="1859"/>
                </a:moveTo>
                <a:cubicBezTo>
                  <a:pt x="570" y="1628"/>
                  <a:pt x="1141" y="1398"/>
                  <a:pt x="1451" y="1088"/>
                </a:cubicBezTo>
                <a:cubicBezTo>
                  <a:pt x="1761" y="778"/>
                  <a:pt x="1810" y="389"/>
                  <a:pt x="186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5320" name="Text Box 24"/>
          <p:cNvSpPr txBox="1">
            <a:spLocks noChangeArrowheads="1"/>
          </p:cNvSpPr>
          <p:nvPr/>
        </p:nvSpPr>
        <p:spPr bwMode="auto">
          <a:xfrm>
            <a:off x="6167438" y="3860800"/>
            <a:ext cx="417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200"/>
              <a:t>III</a:t>
            </a:r>
          </a:p>
        </p:txBody>
      </p:sp>
      <p:sp>
        <p:nvSpPr>
          <p:cNvPr id="55321" name="Text Box 25"/>
          <p:cNvSpPr txBox="1">
            <a:spLocks noChangeArrowheads="1"/>
          </p:cNvSpPr>
          <p:nvPr/>
        </p:nvSpPr>
        <p:spPr bwMode="auto">
          <a:xfrm>
            <a:off x="5932489" y="3644900"/>
            <a:ext cx="307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200"/>
              <a:t>II</a:t>
            </a:r>
          </a:p>
        </p:txBody>
      </p:sp>
      <p:sp>
        <p:nvSpPr>
          <p:cNvPr id="55322" name="Text Box 26"/>
          <p:cNvSpPr txBox="1">
            <a:spLocks noChangeArrowheads="1"/>
          </p:cNvSpPr>
          <p:nvPr/>
        </p:nvSpPr>
        <p:spPr bwMode="auto">
          <a:xfrm>
            <a:off x="5807075" y="3514725"/>
            <a:ext cx="2174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200"/>
              <a:t>I</a:t>
            </a:r>
          </a:p>
        </p:txBody>
      </p:sp>
      <p:grpSp>
        <p:nvGrpSpPr>
          <p:cNvPr id="2" name="Group 46"/>
          <p:cNvGrpSpPr>
            <a:grpSpLocks/>
          </p:cNvGrpSpPr>
          <p:nvPr/>
        </p:nvGrpSpPr>
        <p:grpSpPr bwMode="auto">
          <a:xfrm>
            <a:off x="4079875" y="5229225"/>
            <a:ext cx="3168650" cy="287338"/>
            <a:chOff x="1610" y="3294"/>
            <a:chExt cx="1996" cy="181"/>
          </a:xfrm>
        </p:grpSpPr>
        <p:sp>
          <p:nvSpPr>
            <p:cNvPr id="57383" name="Line 27"/>
            <p:cNvSpPr>
              <a:spLocks noChangeShapeType="1"/>
            </p:cNvSpPr>
            <p:nvPr/>
          </p:nvSpPr>
          <p:spPr bwMode="auto">
            <a:xfrm>
              <a:off x="1982" y="3294"/>
              <a:ext cx="0" cy="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84" name="Line 28"/>
            <p:cNvSpPr>
              <a:spLocks noChangeShapeType="1"/>
            </p:cNvSpPr>
            <p:nvPr/>
          </p:nvSpPr>
          <p:spPr bwMode="auto">
            <a:xfrm>
              <a:off x="2354" y="3294"/>
              <a:ext cx="0" cy="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85" name="Line 29"/>
            <p:cNvSpPr>
              <a:spLocks noChangeShapeType="1"/>
            </p:cNvSpPr>
            <p:nvPr/>
          </p:nvSpPr>
          <p:spPr bwMode="auto">
            <a:xfrm>
              <a:off x="2726" y="3294"/>
              <a:ext cx="0" cy="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86" name="Line 30"/>
            <p:cNvSpPr>
              <a:spLocks noChangeShapeType="1"/>
            </p:cNvSpPr>
            <p:nvPr/>
          </p:nvSpPr>
          <p:spPr bwMode="auto">
            <a:xfrm>
              <a:off x="3098" y="3294"/>
              <a:ext cx="0" cy="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87" name="Line 32"/>
            <p:cNvSpPr>
              <a:spLocks noChangeShapeType="1"/>
            </p:cNvSpPr>
            <p:nvPr/>
          </p:nvSpPr>
          <p:spPr bwMode="auto">
            <a:xfrm>
              <a:off x="3470" y="3294"/>
              <a:ext cx="0" cy="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88" name="Line 33"/>
            <p:cNvSpPr>
              <a:spLocks noChangeShapeType="1"/>
            </p:cNvSpPr>
            <p:nvPr/>
          </p:nvSpPr>
          <p:spPr bwMode="auto">
            <a:xfrm>
              <a:off x="1610" y="3294"/>
              <a:ext cx="0" cy="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89" name="Text Box 34"/>
            <p:cNvSpPr txBox="1">
              <a:spLocks noChangeArrowheads="1"/>
            </p:cNvSpPr>
            <p:nvPr/>
          </p:nvSpPr>
          <p:spPr bwMode="auto">
            <a:xfrm>
              <a:off x="1882" y="3302"/>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200"/>
                <a:t>20</a:t>
              </a:r>
            </a:p>
          </p:txBody>
        </p:sp>
        <p:sp>
          <p:nvSpPr>
            <p:cNvPr id="57390" name="Text Box 35"/>
            <p:cNvSpPr txBox="1">
              <a:spLocks noChangeArrowheads="1"/>
            </p:cNvSpPr>
            <p:nvPr/>
          </p:nvSpPr>
          <p:spPr bwMode="auto">
            <a:xfrm>
              <a:off x="2245" y="3294"/>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200"/>
                <a:t>40</a:t>
              </a:r>
            </a:p>
          </p:txBody>
        </p:sp>
        <p:sp>
          <p:nvSpPr>
            <p:cNvPr id="57391" name="Text Box 36"/>
            <p:cNvSpPr txBox="1">
              <a:spLocks noChangeArrowheads="1"/>
            </p:cNvSpPr>
            <p:nvPr/>
          </p:nvSpPr>
          <p:spPr bwMode="auto">
            <a:xfrm>
              <a:off x="2608" y="3294"/>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200"/>
                <a:t>60</a:t>
              </a:r>
            </a:p>
          </p:txBody>
        </p:sp>
        <p:sp>
          <p:nvSpPr>
            <p:cNvPr id="57392" name="Text Box 37"/>
            <p:cNvSpPr txBox="1">
              <a:spLocks noChangeArrowheads="1"/>
            </p:cNvSpPr>
            <p:nvPr/>
          </p:nvSpPr>
          <p:spPr bwMode="auto">
            <a:xfrm>
              <a:off x="2971" y="3294"/>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200"/>
                <a:t>80</a:t>
              </a:r>
            </a:p>
          </p:txBody>
        </p:sp>
        <p:sp>
          <p:nvSpPr>
            <p:cNvPr id="57393" name="Text Box 38"/>
            <p:cNvSpPr txBox="1">
              <a:spLocks noChangeArrowheads="1"/>
            </p:cNvSpPr>
            <p:nvPr/>
          </p:nvSpPr>
          <p:spPr bwMode="auto">
            <a:xfrm>
              <a:off x="3334" y="3294"/>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200"/>
                <a:t>100</a:t>
              </a:r>
            </a:p>
          </p:txBody>
        </p:sp>
        <p:sp>
          <p:nvSpPr>
            <p:cNvPr id="57394" name="Line 43"/>
            <p:cNvSpPr>
              <a:spLocks noChangeShapeType="1"/>
            </p:cNvSpPr>
            <p:nvPr/>
          </p:nvSpPr>
          <p:spPr bwMode="auto">
            <a:xfrm rot="5400000">
              <a:off x="1633" y="3316"/>
              <a:ext cx="0" cy="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grpSp>
      <p:grpSp>
        <p:nvGrpSpPr>
          <p:cNvPr id="3" name="Group 61"/>
          <p:cNvGrpSpPr>
            <a:grpSpLocks/>
          </p:cNvGrpSpPr>
          <p:nvPr/>
        </p:nvGrpSpPr>
        <p:grpSpPr bwMode="auto">
          <a:xfrm>
            <a:off x="3719514" y="2205039"/>
            <a:ext cx="504825" cy="2651125"/>
            <a:chOff x="1383" y="1389"/>
            <a:chExt cx="318" cy="1670"/>
          </a:xfrm>
        </p:grpSpPr>
        <p:sp>
          <p:nvSpPr>
            <p:cNvPr id="57373" name="Line 39"/>
            <p:cNvSpPr>
              <a:spLocks noChangeShapeType="1"/>
            </p:cNvSpPr>
            <p:nvPr/>
          </p:nvSpPr>
          <p:spPr bwMode="auto">
            <a:xfrm rot="5400000">
              <a:off x="1633" y="1828"/>
              <a:ext cx="0" cy="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74" name="Line 40"/>
            <p:cNvSpPr>
              <a:spLocks noChangeShapeType="1"/>
            </p:cNvSpPr>
            <p:nvPr/>
          </p:nvSpPr>
          <p:spPr bwMode="auto">
            <a:xfrm rot="5400000">
              <a:off x="1633" y="2200"/>
              <a:ext cx="0" cy="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75" name="Line 41"/>
            <p:cNvSpPr>
              <a:spLocks noChangeShapeType="1"/>
            </p:cNvSpPr>
            <p:nvPr/>
          </p:nvSpPr>
          <p:spPr bwMode="auto">
            <a:xfrm rot="5400000">
              <a:off x="1633" y="2572"/>
              <a:ext cx="0" cy="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76" name="Line 42"/>
            <p:cNvSpPr>
              <a:spLocks noChangeShapeType="1"/>
            </p:cNvSpPr>
            <p:nvPr/>
          </p:nvSpPr>
          <p:spPr bwMode="auto">
            <a:xfrm rot="5400000">
              <a:off x="1633" y="2944"/>
              <a:ext cx="0" cy="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77" name="Line 44"/>
            <p:cNvSpPr>
              <a:spLocks noChangeShapeType="1"/>
            </p:cNvSpPr>
            <p:nvPr/>
          </p:nvSpPr>
          <p:spPr bwMode="auto">
            <a:xfrm rot="5400000">
              <a:off x="1633" y="1456"/>
              <a:ext cx="0" cy="4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7378" name="Text Box 47"/>
            <p:cNvSpPr txBox="1">
              <a:spLocks noChangeArrowheads="1"/>
            </p:cNvSpPr>
            <p:nvPr/>
          </p:nvSpPr>
          <p:spPr bwMode="auto">
            <a:xfrm>
              <a:off x="1383" y="1389"/>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1200"/>
                <a:t>100</a:t>
              </a:r>
              <a:endParaRPr lang="tr-TR" altLang="tr-TR"/>
            </a:p>
          </p:txBody>
        </p:sp>
        <p:sp>
          <p:nvSpPr>
            <p:cNvPr id="57379" name="Text Box 48"/>
            <p:cNvSpPr txBox="1">
              <a:spLocks noChangeArrowheads="1"/>
            </p:cNvSpPr>
            <p:nvPr/>
          </p:nvSpPr>
          <p:spPr bwMode="auto">
            <a:xfrm>
              <a:off x="1429" y="1752"/>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1200"/>
                <a:t>80</a:t>
              </a:r>
              <a:endParaRPr lang="tr-TR" altLang="tr-TR"/>
            </a:p>
          </p:txBody>
        </p:sp>
        <p:sp>
          <p:nvSpPr>
            <p:cNvPr id="57380" name="Text Box 49"/>
            <p:cNvSpPr txBox="1">
              <a:spLocks noChangeArrowheads="1"/>
            </p:cNvSpPr>
            <p:nvPr/>
          </p:nvSpPr>
          <p:spPr bwMode="auto">
            <a:xfrm>
              <a:off x="1429" y="2115"/>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1200"/>
                <a:t>60</a:t>
              </a:r>
              <a:endParaRPr lang="tr-TR" altLang="tr-TR"/>
            </a:p>
          </p:txBody>
        </p:sp>
        <p:sp>
          <p:nvSpPr>
            <p:cNvPr id="57381" name="Text Box 50"/>
            <p:cNvSpPr txBox="1">
              <a:spLocks noChangeArrowheads="1"/>
            </p:cNvSpPr>
            <p:nvPr/>
          </p:nvSpPr>
          <p:spPr bwMode="auto">
            <a:xfrm>
              <a:off x="1429" y="2523"/>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1200"/>
                <a:t>40</a:t>
              </a:r>
              <a:endParaRPr lang="tr-TR" altLang="tr-TR"/>
            </a:p>
          </p:txBody>
        </p:sp>
        <p:sp>
          <p:nvSpPr>
            <p:cNvPr id="57382" name="Text Box 51"/>
            <p:cNvSpPr txBox="1">
              <a:spLocks noChangeArrowheads="1"/>
            </p:cNvSpPr>
            <p:nvPr/>
          </p:nvSpPr>
          <p:spPr bwMode="auto">
            <a:xfrm>
              <a:off x="1429" y="2886"/>
              <a:ext cx="2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1200"/>
                <a:t>20</a:t>
              </a:r>
              <a:endParaRPr lang="tr-TR" altLang="tr-TR"/>
            </a:p>
          </p:txBody>
        </p:sp>
      </p:grpSp>
      <p:sp>
        <p:nvSpPr>
          <p:cNvPr id="55348" name="Line 52"/>
          <p:cNvSpPr>
            <a:spLocks noChangeShapeType="1"/>
          </p:cNvSpPr>
          <p:nvPr/>
        </p:nvSpPr>
        <p:spPr bwMode="auto">
          <a:xfrm flipV="1">
            <a:off x="5232400" y="4149725"/>
            <a:ext cx="0" cy="1079500"/>
          </a:xfrm>
          <a:prstGeom prst="line">
            <a:avLst/>
          </a:prstGeom>
          <a:noFill/>
          <a:ln w="38100" cap="rnd">
            <a:solidFill>
              <a:schemeClr val="hlink"/>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5349" name="Line 53"/>
          <p:cNvSpPr>
            <a:spLocks noChangeShapeType="1"/>
          </p:cNvSpPr>
          <p:nvPr/>
        </p:nvSpPr>
        <p:spPr bwMode="auto">
          <a:xfrm>
            <a:off x="4079876" y="4149725"/>
            <a:ext cx="1152525" cy="0"/>
          </a:xfrm>
          <a:prstGeom prst="line">
            <a:avLst/>
          </a:prstGeom>
          <a:noFill/>
          <a:ln w="38100">
            <a:solidFill>
              <a:schemeClr val="hlink"/>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5350" name="Line 54"/>
          <p:cNvSpPr>
            <a:spLocks noChangeShapeType="1"/>
          </p:cNvSpPr>
          <p:nvPr/>
        </p:nvSpPr>
        <p:spPr bwMode="auto">
          <a:xfrm flipH="1">
            <a:off x="3648076" y="4365625"/>
            <a:ext cx="1584325" cy="0"/>
          </a:xfrm>
          <a:prstGeom prst="line">
            <a:avLst/>
          </a:prstGeom>
          <a:noFill/>
          <a:ln w="28575">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5352" name="Line 56"/>
          <p:cNvSpPr>
            <a:spLocks noChangeShapeType="1"/>
          </p:cNvSpPr>
          <p:nvPr/>
        </p:nvSpPr>
        <p:spPr bwMode="auto">
          <a:xfrm flipH="1">
            <a:off x="3287714" y="4508500"/>
            <a:ext cx="1944687" cy="0"/>
          </a:xfrm>
          <a:prstGeom prst="line">
            <a:avLst/>
          </a:prstGeom>
          <a:noFill/>
          <a:ln w="28575">
            <a:solidFill>
              <a:srgbClr val="66FF66"/>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5353" name="Line 57"/>
          <p:cNvSpPr>
            <a:spLocks noChangeShapeType="1"/>
          </p:cNvSpPr>
          <p:nvPr/>
        </p:nvSpPr>
        <p:spPr bwMode="auto">
          <a:xfrm flipH="1">
            <a:off x="2927350" y="4797425"/>
            <a:ext cx="2305050" cy="0"/>
          </a:xfrm>
          <a:prstGeom prst="line">
            <a:avLst/>
          </a:prstGeom>
          <a:noFill/>
          <a:ln w="28575">
            <a:solidFill>
              <a:srgbClr val="66CCFF"/>
            </a:solidFill>
            <a:prstDash val="sysDot"/>
            <a:round/>
            <a:headEnd/>
            <a:tailEnd/>
          </a:ln>
          <a:extLst>
            <a:ext uri="{909E8E84-426E-40DD-AFC4-6F175D3DCCD1}">
              <a14:hiddenFill xmlns:a14="http://schemas.microsoft.com/office/drawing/2010/main">
                <a:noFill/>
              </a14:hiddenFill>
            </a:ext>
          </a:extLst>
        </p:spPr>
        <p:txBody>
          <a:bodyPr/>
          <a:lstStyle/>
          <a:p>
            <a:endParaRPr lang="tr-TR"/>
          </a:p>
        </p:txBody>
      </p:sp>
      <p:sp>
        <p:nvSpPr>
          <p:cNvPr id="55354" name="Text Box 58"/>
          <p:cNvSpPr txBox="1">
            <a:spLocks noChangeArrowheads="1"/>
          </p:cNvSpPr>
          <p:nvPr/>
        </p:nvSpPr>
        <p:spPr bwMode="auto">
          <a:xfrm>
            <a:off x="3360738" y="4221164"/>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1200"/>
              <a:t>32</a:t>
            </a:r>
            <a:endParaRPr lang="tr-TR" altLang="tr-TR"/>
          </a:p>
        </p:txBody>
      </p:sp>
      <p:sp>
        <p:nvSpPr>
          <p:cNvPr id="55355" name="Text Box 59"/>
          <p:cNvSpPr txBox="1">
            <a:spLocks noChangeArrowheads="1"/>
          </p:cNvSpPr>
          <p:nvPr/>
        </p:nvSpPr>
        <p:spPr bwMode="auto">
          <a:xfrm>
            <a:off x="3000375" y="4365625"/>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1200"/>
              <a:t>28</a:t>
            </a:r>
            <a:endParaRPr lang="tr-TR" altLang="tr-TR"/>
          </a:p>
        </p:txBody>
      </p:sp>
      <p:sp>
        <p:nvSpPr>
          <p:cNvPr id="55356" name="Text Box 60"/>
          <p:cNvSpPr txBox="1">
            <a:spLocks noChangeArrowheads="1"/>
          </p:cNvSpPr>
          <p:nvPr/>
        </p:nvSpPr>
        <p:spPr bwMode="auto">
          <a:xfrm>
            <a:off x="2640013" y="4652964"/>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1200"/>
              <a:t>18</a:t>
            </a:r>
            <a:endParaRPr lang="tr-TR" altLang="tr-TR"/>
          </a:p>
        </p:txBody>
      </p:sp>
    </p:spTree>
    <p:extLst>
      <p:ext uri="{BB962C8B-B14F-4D97-AF65-F5344CB8AC3E}">
        <p14:creationId xmlns:p14="http://schemas.microsoft.com/office/powerpoint/2010/main" val="2243451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slide(fromTop)">
                                      <p:cBhvr>
                                        <p:cTn id="7" dur="5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slide(fromTop)">
                                      <p:cBhvr>
                                        <p:cTn id="12" dur="500"/>
                                        <p:tgtEl>
                                          <p:spTgt spid="552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301"/>
                                        </p:tgtEl>
                                        <p:attrNameLst>
                                          <p:attrName>style.visibility</p:attrName>
                                        </p:attrNameLst>
                                      </p:cBhvr>
                                      <p:to>
                                        <p:strVal val="visible"/>
                                      </p:to>
                                    </p:set>
                                    <p:animEffect transition="in" filter="wipe(left)">
                                      <p:cBhvr>
                                        <p:cTn id="17" dur="1000"/>
                                        <p:tgtEl>
                                          <p:spTgt spid="55301"/>
                                        </p:tgtEl>
                                      </p:cBhvr>
                                    </p:animEffect>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55303"/>
                                        </p:tgtEl>
                                        <p:attrNameLst>
                                          <p:attrName>style.visibility</p:attrName>
                                        </p:attrNameLst>
                                      </p:cBhvr>
                                      <p:to>
                                        <p:strVal val="visible"/>
                                      </p:to>
                                    </p:set>
                                    <p:animEffect transition="in" filter="wipe(up)">
                                      <p:cBhvr>
                                        <p:cTn id="21" dur="2000"/>
                                        <p:tgtEl>
                                          <p:spTgt spid="5530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5300"/>
                                        </p:tgtEl>
                                        <p:attrNameLst>
                                          <p:attrName>style.visibility</p:attrName>
                                        </p:attrNameLst>
                                      </p:cBhvr>
                                      <p:to>
                                        <p:strVal val="visible"/>
                                      </p:to>
                                    </p:set>
                                    <p:animEffect transition="in" filter="wipe(down)">
                                      <p:cBhvr>
                                        <p:cTn id="26" dur="1000"/>
                                        <p:tgtEl>
                                          <p:spTgt spid="55300"/>
                                        </p:tgtEl>
                                      </p:cBhvr>
                                    </p:animEffect>
                                  </p:childTnLst>
                                </p:cTn>
                              </p:par>
                            </p:childTnLst>
                          </p:cTn>
                        </p:par>
                        <p:par>
                          <p:cTn id="27" fill="hold" nodeType="afterGroup">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55304"/>
                                        </p:tgtEl>
                                        <p:attrNameLst>
                                          <p:attrName>style.visibility</p:attrName>
                                        </p:attrNameLst>
                                      </p:cBhvr>
                                      <p:to>
                                        <p:strVal val="visible"/>
                                      </p:to>
                                    </p:set>
                                    <p:animEffect transition="in" filter="wipe(right)">
                                      <p:cBhvr>
                                        <p:cTn id="30" dur="1000"/>
                                        <p:tgtEl>
                                          <p:spTgt spid="5530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5302"/>
                                        </p:tgtEl>
                                        <p:attrNameLst>
                                          <p:attrName>style.visibility</p:attrName>
                                        </p:attrNameLst>
                                      </p:cBhvr>
                                      <p:to>
                                        <p:strVal val="visible"/>
                                      </p:to>
                                    </p:set>
                                    <p:animEffect transition="in" filter="wipe(down)">
                                      <p:cBhvr>
                                        <p:cTn id="35" dur="2000"/>
                                        <p:tgtEl>
                                          <p:spTgt spid="5530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55308"/>
                                        </p:tgtEl>
                                        <p:attrNameLst>
                                          <p:attrName>style.visibility</p:attrName>
                                        </p:attrNameLst>
                                      </p:cBhvr>
                                      <p:to>
                                        <p:strVal val="visible"/>
                                      </p:to>
                                    </p:set>
                                    <p:animEffect transition="in" filter="slide(fromTop)">
                                      <p:cBhvr>
                                        <p:cTn id="40" dur="500"/>
                                        <p:tgtEl>
                                          <p:spTgt spid="55308"/>
                                        </p:tgtEl>
                                      </p:cBhvr>
                                    </p:animEffect>
                                  </p:childTnLst>
                                </p:cTn>
                              </p:par>
                            </p:childTnLst>
                          </p:cTn>
                        </p:par>
                        <p:par>
                          <p:cTn id="41" fill="hold" nodeType="afterGroup">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55307"/>
                                        </p:tgtEl>
                                        <p:attrNameLst>
                                          <p:attrName>style.visibility</p:attrName>
                                        </p:attrNameLst>
                                      </p:cBhvr>
                                      <p:to>
                                        <p:strVal val="visible"/>
                                      </p:to>
                                    </p:set>
                                    <p:animEffect transition="in" filter="wipe(down)">
                                      <p:cBhvr>
                                        <p:cTn id="44" dur="500"/>
                                        <p:tgtEl>
                                          <p:spTgt spid="55307"/>
                                        </p:tgtEl>
                                      </p:cBhvr>
                                    </p:animEffect>
                                  </p:childTnLst>
                                </p:cTn>
                              </p:par>
                            </p:childTnLst>
                          </p:cTn>
                        </p:par>
                        <p:par>
                          <p:cTn id="45" fill="hold" nodeType="afterGroup">
                            <p:stCondLst>
                              <p:cond delay="1000"/>
                            </p:stCondLst>
                            <p:childTnLst>
                              <p:par>
                                <p:cTn id="46" presetID="22" presetClass="entr" presetSubtype="4" fill="hold" grpId="0" nodeType="afterEffect">
                                  <p:stCondLst>
                                    <p:cond delay="0"/>
                                  </p:stCondLst>
                                  <p:childTnLst>
                                    <p:set>
                                      <p:cBhvr>
                                        <p:cTn id="47" dur="1" fill="hold">
                                          <p:stCondLst>
                                            <p:cond delay="0"/>
                                          </p:stCondLst>
                                        </p:cTn>
                                        <p:tgtEl>
                                          <p:spTgt spid="55306"/>
                                        </p:tgtEl>
                                        <p:attrNameLst>
                                          <p:attrName>style.visibility</p:attrName>
                                        </p:attrNameLst>
                                      </p:cBhvr>
                                      <p:to>
                                        <p:strVal val="visible"/>
                                      </p:to>
                                    </p:set>
                                    <p:animEffect transition="in" filter="wipe(down)">
                                      <p:cBhvr>
                                        <p:cTn id="48" dur="500"/>
                                        <p:tgtEl>
                                          <p:spTgt spid="5530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55309"/>
                                        </p:tgtEl>
                                        <p:attrNameLst>
                                          <p:attrName>style.visibility</p:attrName>
                                        </p:attrNameLst>
                                      </p:cBhvr>
                                      <p:to>
                                        <p:strVal val="visible"/>
                                      </p:to>
                                    </p:set>
                                    <p:animEffect transition="in" filter="slide(fromTop)">
                                      <p:cBhvr>
                                        <p:cTn id="53" dur="500"/>
                                        <p:tgtEl>
                                          <p:spTgt spid="55309"/>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dissolve">
                                      <p:cBhvr>
                                        <p:cTn id="58" dur="500"/>
                                        <p:tgtEl>
                                          <p:spTgt spid="2"/>
                                        </p:tgtEl>
                                      </p:cBhvr>
                                    </p:animEffect>
                                  </p:childTnLst>
                                </p:cTn>
                              </p:par>
                            </p:childTnLst>
                          </p:cTn>
                        </p:par>
                        <p:par>
                          <p:cTn id="59" fill="hold" nodeType="afterGroup">
                            <p:stCondLst>
                              <p:cond delay="500"/>
                            </p:stCondLst>
                            <p:childTnLst>
                              <p:par>
                                <p:cTn id="60" presetID="9"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dissolve">
                                      <p:cBhvr>
                                        <p:cTn id="62" dur="500"/>
                                        <p:tgtEl>
                                          <p:spTgt spid="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5315"/>
                                        </p:tgtEl>
                                        <p:attrNameLst>
                                          <p:attrName>style.visibility</p:attrName>
                                        </p:attrNameLst>
                                      </p:cBhvr>
                                      <p:to>
                                        <p:strVal val="visible"/>
                                      </p:to>
                                    </p:set>
                                    <p:animEffect transition="in" filter="wipe(down)">
                                      <p:cBhvr>
                                        <p:cTn id="67" dur="500"/>
                                        <p:tgtEl>
                                          <p:spTgt spid="55315"/>
                                        </p:tgtEl>
                                      </p:cBhvr>
                                    </p:animEffect>
                                  </p:childTnLst>
                                </p:cTn>
                              </p:par>
                            </p:childTnLst>
                          </p:cTn>
                        </p:par>
                        <p:par>
                          <p:cTn id="68" fill="hold" nodeType="afterGroup">
                            <p:stCondLst>
                              <p:cond delay="500"/>
                            </p:stCondLst>
                            <p:childTnLst>
                              <p:par>
                                <p:cTn id="69" presetID="9" presetClass="entr" presetSubtype="0" fill="hold" grpId="0" nodeType="afterEffect">
                                  <p:stCondLst>
                                    <p:cond delay="0"/>
                                  </p:stCondLst>
                                  <p:childTnLst>
                                    <p:set>
                                      <p:cBhvr>
                                        <p:cTn id="70" dur="1" fill="hold">
                                          <p:stCondLst>
                                            <p:cond delay="0"/>
                                          </p:stCondLst>
                                        </p:cTn>
                                        <p:tgtEl>
                                          <p:spTgt spid="55322"/>
                                        </p:tgtEl>
                                        <p:attrNameLst>
                                          <p:attrName>style.visibility</p:attrName>
                                        </p:attrNameLst>
                                      </p:cBhvr>
                                      <p:to>
                                        <p:strVal val="visible"/>
                                      </p:to>
                                    </p:set>
                                    <p:animEffect transition="in" filter="dissolve">
                                      <p:cBhvr>
                                        <p:cTn id="71" dur="500"/>
                                        <p:tgtEl>
                                          <p:spTgt spid="5532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5316"/>
                                        </p:tgtEl>
                                        <p:attrNameLst>
                                          <p:attrName>style.visibility</p:attrName>
                                        </p:attrNameLst>
                                      </p:cBhvr>
                                      <p:to>
                                        <p:strVal val="visible"/>
                                      </p:to>
                                    </p:set>
                                    <p:animEffect transition="in" filter="wipe(down)">
                                      <p:cBhvr>
                                        <p:cTn id="76" dur="500"/>
                                        <p:tgtEl>
                                          <p:spTgt spid="55316"/>
                                        </p:tgtEl>
                                      </p:cBhvr>
                                    </p:animEffect>
                                  </p:childTnLst>
                                </p:cTn>
                              </p:par>
                            </p:childTnLst>
                          </p:cTn>
                        </p:par>
                        <p:par>
                          <p:cTn id="77" fill="hold" nodeType="afterGroup">
                            <p:stCondLst>
                              <p:cond delay="500"/>
                            </p:stCondLst>
                            <p:childTnLst>
                              <p:par>
                                <p:cTn id="78" presetID="9" presetClass="entr" presetSubtype="0" fill="hold" grpId="0" nodeType="afterEffect">
                                  <p:stCondLst>
                                    <p:cond delay="0"/>
                                  </p:stCondLst>
                                  <p:childTnLst>
                                    <p:set>
                                      <p:cBhvr>
                                        <p:cTn id="79" dur="1" fill="hold">
                                          <p:stCondLst>
                                            <p:cond delay="0"/>
                                          </p:stCondLst>
                                        </p:cTn>
                                        <p:tgtEl>
                                          <p:spTgt spid="55321"/>
                                        </p:tgtEl>
                                        <p:attrNameLst>
                                          <p:attrName>style.visibility</p:attrName>
                                        </p:attrNameLst>
                                      </p:cBhvr>
                                      <p:to>
                                        <p:strVal val="visible"/>
                                      </p:to>
                                    </p:set>
                                    <p:animEffect transition="in" filter="dissolve">
                                      <p:cBhvr>
                                        <p:cTn id="80" dur="500"/>
                                        <p:tgtEl>
                                          <p:spTgt spid="5532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55317"/>
                                        </p:tgtEl>
                                        <p:attrNameLst>
                                          <p:attrName>style.visibility</p:attrName>
                                        </p:attrNameLst>
                                      </p:cBhvr>
                                      <p:to>
                                        <p:strVal val="visible"/>
                                      </p:to>
                                    </p:set>
                                    <p:animEffect transition="in" filter="wipe(down)">
                                      <p:cBhvr>
                                        <p:cTn id="85" dur="500"/>
                                        <p:tgtEl>
                                          <p:spTgt spid="55317"/>
                                        </p:tgtEl>
                                      </p:cBhvr>
                                    </p:animEffect>
                                  </p:childTnLst>
                                </p:cTn>
                              </p:par>
                            </p:childTnLst>
                          </p:cTn>
                        </p:par>
                        <p:par>
                          <p:cTn id="86" fill="hold" nodeType="afterGroup">
                            <p:stCondLst>
                              <p:cond delay="500"/>
                            </p:stCondLst>
                            <p:childTnLst>
                              <p:par>
                                <p:cTn id="87" presetID="9" presetClass="entr" presetSubtype="0" fill="hold" grpId="0" nodeType="afterEffect">
                                  <p:stCondLst>
                                    <p:cond delay="0"/>
                                  </p:stCondLst>
                                  <p:childTnLst>
                                    <p:set>
                                      <p:cBhvr>
                                        <p:cTn id="88" dur="1" fill="hold">
                                          <p:stCondLst>
                                            <p:cond delay="0"/>
                                          </p:stCondLst>
                                        </p:cTn>
                                        <p:tgtEl>
                                          <p:spTgt spid="55320"/>
                                        </p:tgtEl>
                                        <p:attrNameLst>
                                          <p:attrName>style.visibility</p:attrName>
                                        </p:attrNameLst>
                                      </p:cBhvr>
                                      <p:to>
                                        <p:strVal val="visible"/>
                                      </p:to>
                                    </p:set>
                                    <p:animEffect transition="in" filter="dissolve">
                                      <p:cBhvr>
                                        <p:cTn id="89" dur="500"/>
                                        <p:tgtEl>
                                          <p:spTgt spid="5532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5348"/>
                                        </p:tgtEl>
                                        <p:attrNameLst>
                                          <p:attrName>style.visibility</p:attrName>
                                        </p:attrNameLst>
                                      </p:cBhvr>
                                      <p:to>
                                        <p:strVal val="visible"/>
                                      </p:to>
                                    </p:set>
                                    <p:animEffect transition="in" filter="wipe(down)">
                                      <p:cBhvr>
                                        <p:cTn id="94" dur="500"/>
                                        <p:tgtEl>
                                          <p:spTgt spid="55348"/>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2" fill="hold" grpId="0" nodeType="clickEffect">
                                  <p:stCondLst>
                                    <p:cond delay="0"/>
                                  </p:stCondLst>
                                  <p:childTnLst>
                                    <p:set>
                                      <p:cBhvr>
                                        <p:cTn id="98" dur="1" fill="hold">
                                          <p:stCondLst>
                                            <p:cond delay="0"/>
                                          </p:stCondLst>
                                        </p:cTn>
                                        <p:tgtEl>
                                          <p:spTgt spid="55349"/>
                                        </p:tgtEl>
                                        <p:attrNameLst>
                                          <p:attrName>style.visibility</p:attrName>
                                        </p:attrNameLst>
                                      </p:cBhvr>
                                      <p:to>
                                        <p:strVal val="visible"/>
                                      </p:to>
                                    </p:set>
                                    <p:animEffect transition="in" filter="wipe(right)">
                                      <p:cBhvr>
                                        <p:cTn id="99" dur="500"/>
                                        <p:tgtEl>
                                          <p:spTgt spid="5534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2" fill="hold" grpId="0" nodeType="clickEffect">
                                  <p:stCondLst>
                                    <p:cond delay="0"/>
                                  </p:stCondLst>
                                  <p:childTnLst>
                                    <p:set>
                                      <p:cBhvr>
                                        <p:cTn id="103" dur="1" fill="hold">
                                          <p:stCondLst>
                                            <p:cond delay="0"/>
                                          </p:stCondLst>
                                        </p:cTn>
                                        <p:tgtEl>
                                          <p:spTgt spid="55350"/>
                                        </p:tgtEl>
                                        <p:attrNameLst>
                                          <p:attrName>style.visibility</p:attrName>
                                        </p:attrNameLst>
                                      </p:cBhvr>
                                      <p:to>
                                        <p:strVal val="visible"/>
                                      </p:to>
                                    </p:set>
                                    <p:animEffect transition="in" filter="wipe(right)">
                                      <p:cBhvr>
                                        <p:cTn id="104" dur="500"/>
                                        <p:tgtEl>
                                          <p:spTgt spid="55350"/>
                                        </p:tgtEl>
                                      </p:cBhvr>
                                    </p:animEffect>
                                  </p:childTnLst>
                                </p:cTn>
                              </p:par>
                            </p:childTnLst>
                          </p:cTn>
                        </p:par>
                        <p:par>
                          <p:cTn id="105" fill="hold" nodeType="afterGroup">
                            <p:stCondLst>
                              <p:cond delay="500"/>
                            </p:stCondLst>
                            <p:childTnLst>
                              <p:par>
                                <p:cTn id="106" presetID="9" presetClass="entr" presetSubtype="0" fill="hold" grpId="0" nodeType="afterEffect">
                                  <p:stCondLst>
                                    <p:cond delay="0"/>
                                  </p:stCondLst>
                                  <p:childTnLst>
                                    <p:set>
                                      <p:cBhvr>
                                        <p:cTn id="107" dur="1" fill="hold">
                                          <p:stCondLst>
                                            <p:cond delay="0"/>
                                          </p:stCondLst>
                                        </p:cTn>
                                        <p:tgtEl>
                                          <p:spTgt spid="55354"/>
                                        </p:tgtEl>
                                        <p:attrNameLst>
                                          <p:attrName>style.visibility</p:attrName>
                                        </p:attrNameLst>
                                      </p:cBhvr>
                                      <p:to>
                                        <p:strVal val="visible"/>
                                      </p:to>
                                    </p:set>
                                    <p:animEffect transition="in" filter="dissolve">
                                      <p:cBhvr>
                                        <p:cTn id="108" dur="500"/>
                                        <p:tgtEl>
                                          <p:spTgt spid="55354"/>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2" fill="hold" grpId="0" nodeType="clickEffect">
                                  <p:stCondLst>
                                    <p:cond delay="0"/>
                                  </p:stCondLst>
                                  <p:childTnLst>
                                    <p:set>
                                      <p:cBhvr>
                                        <p:cTn id="112" dur="1" fill="hold">
                                          <p:stCondLst>
                                            <p:cond delay="0"/>
                                          </p:stCondLst>
                                        </p:cTn>
                                        <p:tgtEl>
                                          <p:spTgt spid="55352"/>
                                        </p:tgtEl>
                                        <p:attrNameLst>
                                          <p:attrName>style.visibility</p:attrName>
                                        </p:attrNameLst>
                                      </p:cBhvr>
                                      <p:to>
                                        <p:strVal val="visible"/>
                                      </p:to>
                                    </p:set>
                                    <p:animEffect transition="in" filter="wipe(right)">
                                      <p:cBhvr>
                                        <p:cTn id="113" dur="500"/>
                                        <p:tgtEl>
                                          <p:spTgt spid="55352"/>
                                        </p:tgtEl>
                                      </p:cBhvr>
                                    </p:animEffect>
                                  </p:childTnLst>
                                </p:cTn>
                              </p:par>
                            </p:childTnLst>
                          </p:cTn>
                        </p:par>
                        <p:par>
                          <p:cTn id="114" fill="hold" nodeType="afterGroup">
                            <p:stCondLst>
                              <p:cond delay="500"/>
                            </p:stCondLst>
                            <p:childTnLst>
                              <p:par>
                                <p:cTn id="115" presetID="9" presetClass="entr" presetSubtype="0" fill="hold" grpId="0" nodeType="afterEffect">
                                  <p:stCondLst>
                                    <p:cond delay="0"/>
                                  </p:stCondLst>
                                  <p:childTnLst>
                                    <p:set>
                                      <p:cBhvr>
                                        <p:cTn id="116" dur="1" fill="hold">
                                          <p:stCondLst>
                                            <p:cond delay="0"/>
                                          </p:stCondLst>
                                        </p:cTn>
                                        <p:tgtEl>
                                          <p:spTgt spid="55355"/>
                                        </p:tgtEl>
                                        <p:attrNameLst>
                                          <p:attrName>style.visibility</p:attrName>
                                        </p:attrNameLst>
                                      </p:cBhvr>
                                      <p:to>
                                        <p:strVal val="visible"/>
                                      </p:to>
                                    </p:set>
                                    <p:animEffect transition="in" filter="dissolve">
                                      <p:cBhvr>
                                        <p:cTn id="117" dur="500"/>
                                        <p:tgtEl>
                                          <p:spTgt spid="5535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2" fill="hold" grpId="0" nodeType="clickEffect">
                                  <p:stCondLst>
                                    <p:cond delay="0"/>
                                  </p:stCondLst>
                                  <p:childTnLst>
                                    <p:set>
                                      <p:cBhvr>
                                        <p:cTn id="121" dur="1" fill="hold">
                                          <p:stCondLst>
                                            <p:cond delay="0"/>
                                          </p:stCondLst>
                                        </p:cTn>
                                        <p:tgtEl>
                                          <p:spTgt spid="55353"/>
                                        </p:tgtEl>
                                        <p:attrNameLst>
                                          <p:attrName>style.visibility</p:attrName>
                                        </p:attrNameLst>
                                      </p:cBhvr>
                                      <p:to>
                                        <p:strVal val="visible"/>
                                      </p:to>
                                    </p:set>
                                    <p:animEffect transition="in" filter="wipe(right)">
                                      <p:cBhvr>
                                        <p:cTn id="122" dur="500"/>
                                        <p:tgtEl>
                                          <p:spTgt spid="55353"/>
                                        </p:tgtEl>
                                      </p:cBhvr>
                                    </p:animEffect>
                                  </p:childTnLst>
                                </p:cTn>
                              </p:par>
                            </p:childTnLst>
                          </p:cTn>
                        </p:par>
                        <p:par>
                          <p:cTn id="123" fill="hold" nodeType="afterGroup">
                            <p:stCondLst>
                              <p:cond delay="500"/>
                            </p:stCondLst>
                            <p:childTnLst>
                              <p:par>
                                <p:cTn id="124" presetID="9" presetClass="entr" presetSubtype="0" fill="hold" grpId="0" nodeType="afterEffect">
                                  <p:stCondLst>
                                    <p:cond delay="0"/>
                                  </p:stCondLst>
                                  <p:childTnLst>
                                    <p:set>
                                      <p:cBhvr>
                                        <p:cTn id="125" dur="1" fill="hold">
                                          <p:stCondLst>
                                            <p:cond delay="0"/>
                                          </p:stCondLst>
                                        </p:cTn>
                                        <p:tgtEl>
                                          <p:spTgt spid="55356"/>
                                        </p:tgtEl>
                                        <p:attrNameLst>
                                          <p:attrName>style.visibility</p:attrName>
                                        </p:attrNameLst>
                                      </p:cBhvr>
                                      <p:to>
                                        <p:strVal val="visible"/>
                                      </p:to>
                                    </p:set>
                                    <p:animEffect transition="in" filter="dissolve">
                                      <p:cBhvr>
                                        <p:cTn id="126" dur="500"/>
                                        <p:tgtEl>
                                          <p:spTgt spid="55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P spid="55299" grpId="0" autoUpdateAnimBg="0"/>
      <p:bldP spid="55300" grpId="0" animBg="1"/>
      <p:bldP spid="55301" grpId="0" animBg="1"/>
      <p:bldP spid="55302" grpId="0" animBg="1"/>
      <p:bldP spid="55303" grpId="0"/>
      <p:bldP spid="55304" grpId="0"/>
      <p:bldP spid="55306" grpId="0"/>
      <p:bldP spid="55307" grpId="0" animBg="1"/>
      <p:bldP spid="55308" grpId="0" autoUpdateAnimBg="0"/>
      <p:bldP spid="55309" grpId="0" autoUpdateAnimBg="0"/>
      <p:bldP spid="55315" grpId="0" animBg="1"/>
      <p:bldP spid="55316" grpId="0" animBg="1"/>
      <p:bldP spid="55317" grpId="0" animBg="1"/>
      <p:bldP spid="55320" grpId="0"/>
      <p:bldP spid="55321" grpId="0"/>
      <p:bldP spid="55322" grpId="0"/>
      <p:bldP spid="55348" grpId="0" animBg="1"/>
      <p:bldP spid="55349" grpId="0" animBg="1"/>
      <p:bldP spid="55350" grpId="0" animBg="1"/>
      <p:bldP spid="55352" grpId="0" animBg="1"/>
      <p:bldP spid="55353" grpId="0" animBg="1"/>
      <p:bldP spid="55354" grpId="0"/>
      <p:bldP spid="55355" grpId="0"/>
      <p:bldP spid="553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1847851" y="1773238"/>
          <a:ext cx="8351839" cy="4381500"/>
        </p:xfrm>
        <a:graphic>
          <a:graphicData uri="http://schemas.openxmlformats.org/drawingml/2006/table">
            <a:tbl>
              <a:tblPr firstRow="1" bandRow="1">
                <a:tableStyleId>{0505E3EF-67EA-436B-97B2-0124C06EBD24}</a:tableStyleId>
              </a:tblPr>
              <a:tblGrid>
                <a:gridCol w="1193119">
                  <a:extLst>
                    <a:ext uri="{9D8B030D-6E8A-4147-A177-3AD203B41FA5}">
                      <a16:colId xmlns:a16="http://schemas.microsoft.com/office/drawing/2014/main" xmlns="" val="20000"/>
                    </a:ext>
                  </a:extLst>
                </a:gridCol>
                <a:gridCol w="1395344">
                  <a:extLst>
                    <a:ext uri="{9D8B030D-6E8A-4147-A177-3AD203B41FA5}">
                      <a16:colId xmlns:a16="http://schemas.microsoft.com/office/drawing/2014/main" xmlns="" val="20001"/>
                    </a:ext>
                  </a:extLst>
                </a:gridCol>
                <a:gridCol w="990896">
                  <a:extLst>
                    <a:ext uri="{9D8B030D-6E8A-4147-A177-3AD203B41FA5}">
                      <a16:colId xmlns:a16="http://schemas.microsoft.com/office/drawing/2014/main" xmlns="" val="20002"/>
                    </a:ext>
                  </a:extLst>
                </a:gridCol>
                <a:gridCol w="1435788">
                  <a:extLst>
                    <a:ext uri="{9D8B030D-6E8A-4147-A177-3AD203B41FA5}">
                      <a16:colId xmlns:a16="http://schemas.microsoft.com/office/drawing/2014/main" xmlns="" val="20003"/>
                    </a:ext>
                  </a:extLst>
                </a:gridCol>
                <a:gridCol w="950452">
                  <a:extLst>
                    <a:ext uri="{9D8B030D-6E8A-4147-A177-3AD203B41FA5}">
                      <a16:colId xmlns:a16="http://schemas.microsoft.com/office/drawing/2014/main" xmlns="" val="20004"/>
                    </a:ext>
                  </a:extLst>
                </a:gridCol>
                <a:gridCol w="1395344">
                  <a:extLst>
                    <a:ext uri="{9D8B030D-6E8A-4147-A177-3AD203B41FA5}">
                      <a16:colId xmlns:a16="http://schemas.microsoft.com/office/drawing/2014/main" xmlns="" val="20005"/>
                    </a:ext>
                  </a:extLst>
                </a:gridCol>
                <a:gridCol w="990896">
                  <a:extLst>
                    <a:ext uri="{9D8B030D-6E8A-4147-A177-3AD203B41FA5}">
                      <a16:colId xmlns:a16="http://schemas.microsoft.com/office/drawing/2014/main" xmlns="" val="20006"/>
                    </a:ext>
                  </a:extLst>
                </a:gridCol>
              </a:tblGrid>
              <a:tr h="831569">
                <a:tc gridSpan="3">
                  <a:txBody>
                    <a:bodyPr/>
                    <a:lstStyle/>
                    <a:p>
                      <a:pPr algn="ctr"/>
                      <a:r>
                        <a:rPr lang="tr-TR" sz="1400" dirty="0" err="1"/>
                        <a:t>Whole</a:t>
                      </a:r>
                      <a:r>
                        <a:rPr lang="tr-TR" sz="1400" dirty="0"/>
                        <a:t> </a:t>
                      </a:r>
                      <a:r>
                        <a:rPr lang="tr-TR" sz="1400" dirty="0" err="1"/>
                        <a:t>Turkey</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tc>
                <a:tc hMerge="1">
                  <a:txBody>
                    <a:bodyPr/>
                    <a:lstStyle/>
                    <a:p>
                      <a:endParaRPr lang="tr-TR" dirty="0"/>
                    </a:p>
                  </a:txBody>
                  <a:tcPr/>
                </a:tc>
                <a:tc gridSpan="2">
                  <a:txBody>
                    <a:bodyPr/>
                    <a:lstStyle/>
                    <a:p>
                      <a:pPr algn="ctr"/>
                      <a:r>
                        <a:rPr lang="tr-TR" sz="1400" b="1" dirty="0">
                          <a:latin typeface="+mn-lt"/>
                          <a:cs typeface="+mn-cs"/>
                        </a:rPr>
                        <a:t>Urban</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tc>
                <a:tc gridSpan="2">
                  <a:txBody>
                    <a:bodyPr/>
                    <a:lstStyle/>
                    <a:p>
                      <a:pPr algn="ctr"/>
                      <a:r>
                        <a:rPr lang="tr-TR" sz="1400" b="1" dirty="0" err="1">
                          <a:latin typeface="+mn-lt"/>
                          <a:cs typeface="+mn-cs"/>
                        </a:rPr>
                        <a:t>Rural</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dirty="0"/>
                    </a:p>
                  </a:txBody>
                  <a:tcPr/>
                </a:tc>
                <a:extLst>
                  <a:ext uri="{0D108BD9-81ED-4DB2-BD59-A6C34878D82A}">
                    <a16:rowId xmlns:a16="http://schemas.microsoft.com/office/drawing/2014/main" xmlns="" val="10000"/>
                  </a:ext>
                </a:extLst>
              </a:tr>
              <a:tr h="593978">
                <a:tc>
                  <a:txBody>
                    <a:bodyPr/>
                    <a:lstStyle/>
                    <a:p>
                      <a:pPr algn="ctr"/>
                      <a:r>
                        <a:rPr lang="tr-TR" sz="1400" b="1" dirty="0" err="1"/>
                        <a:t>Income</a:t>
                      </a:r>
                      <a:r>
                        <a:rPr lang="tr-TR" sz="1400" b="1" dirty="0"/>
                        <a:t> </a:t>
                      </a:r>
                      <a:r>
                        <a:rPr lang="tr-TR" sz="1400" b="1" dirty="0" err="1"/>
                        <a:t>Group</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dirty="0" err="1"/>
                        <a:t>Average</a:t>
                      </a:r>
                      <a:r>
                        <a:rPr lang="tr-TR" sz="1400" b="1" dirty="0"/>
                        <a:t> </a:t>
                      </a:r>
                      <a:r>
                        <a:rPr lang="tr-TR" sz="1400" b="1" dirty="0" err="1"/>
                        <a:t>Income</a:t>
                      </a:r>
                      <a:r>
                        <a:rPr lang="tr-TR" sz="1400" b="1" dirty="0"/>
                        <a:t>(TL)</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b="1" dirty="0" err="1"/>
                        <a:t>Share</a:t>
                      </a:r>
                      <a:r>
                        <a:rPr lang="tr-TR" sz="1400" b="1" dirty="0"/>
                        <a:t> %</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b="1" dirty="0" err="1"/>
                        <a:t>Average</a:t>
                      </a:r>
                      <a:r>
                        <a:rPr lang="tr-TR" sz="1400" b="1" dirty="0"/>
                        <a:t> </a:t>
                      </a:r>
                      <a:r>
                        <a:rPr lang="tr-TR" sz="1400" b="1" dirty="0" err="1"/>
                        <a:t>Income</a:t>
                      </a:r>
                      <a:r>
                        <a:rPr lang="tr-TR" sz="1400" b="1" dirty="0"/>
                        <a:t> (TL)</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b="1" dirty="0" err="1"/>
                        <a:t>Share</a:t>
                      </a:r>
                      <a:r>
                        <a:rPr lang="tr-TR" sz="1400" b="1" dirty="0"/>
                        <a:t> %</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b="1" dirty="0" err="1"/>
                        <a:t>Average</a:t>
                      </a:r>
                      <a:r>
                        <a:rPr lang="tr-TR" sz="1400" b="1" dirty="0"/>
                        <a:t> </a:t>
                      </a:r>
                      <a:r>
                        <a:rPr lang="tr-TR" sz="1400" b="1" dirty="0" err="1"/>
                        <a:t>Income</a:t>
                      </a:r>
                      <a:r>
                        <a:rPr lang="tr-TR" sz="1400" b="1" dirty="0"/>
                        <a:t> (TL)</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b="1" dirty="0" err="1"/>
                        <a:t>Share</a:t>
                      </a:r>
                      <a:r>
                        <a:rPr lang="tr-TR" sz="1400" b="1" dirty="0"/>
                        <a:t> %</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93978">
                <a:tc>
                  <a:txBody>
                    <a:bodyPr/>
                    <a:lstStyle/>
                    <a:p>
                      <a:pPr algn="ctr"/>
                      <a:r>
                        <a:rPr lang="tr-TR" sz="1400" b="1" dirty="0" err="1"/>
                        <a:t>The</a:t>
                      </a:r>
                      <a:r>
                        <a:rPr lang="tr-TR" sz="1400" b="1" dirty="0"/>
                        <a:t> </a:t>
                      </a:r>
                      <a:r>
                        <a:rPr lang="tr-TR" sz="1400" b="1" dirty="0" err="1"/>
                        <a:t>lowest</a:t>
                      </a:r>
                      <a:endParaRPr lang="tr-TR" sz="1400" b="1" dirty="0"/>
                    </a:p>
                    <a:p>
                      <a:pPr algn="ctr"/>
                      <a:r>
                        <a:rPr lang="tr-TR" sz="1400" b="1" dirty="0"/>
                        <a:t>%20</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tr-TR" sz="1400" kern="1200" dirty="0">
                          <a:solidFill>
                            <a:schemeClr val="dk1"/>
                          </a:solidFill>
                          <a:latin typeface="+mn-lt"/>
                          <a:ea typeface="+mn-ea"/>
                          <a:cs typeface="+mn-cs"/>
                        </a:rPr>
                        <a:t>4.016</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6,1</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4.811</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6,4</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tr-TR" sz="1400" kern="1200" dirty="0">
                          <a:solidFill>
                            <a:schemeClr val="dk1"/>
                          </a:solidFill>
                          <a:latin typeface="+mn-lt"/>
                          <a:ea typeface="+mn-ea"/>
                          <a:cs typeface="+mn-cs"/>
                        </a:rPr>
                        <a:t>3.128</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6,7</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56387">
                <a:tc>
                  <a:txBody>
                    <a:bodyPr/>
                    <a:lstStyle/>
                    <a:p>
                      <a:pPr algn="ctr"/>
                      <a:r>
                        <a:rPr lang="tr-TR" sz="1400" b="1" dirty="0"/>
                        <a:t>2. %20</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tr-TR" sz="1400" kern="1200" dirty="0">
                          <a:solidFill>
                            <a:schemeClr val="dk1"/>
                          </a:solidFill>
                          <a:latin typeface="+mn-lt"/>
                          <a:ea typeface="+mn-ea"/>
                          <a:cs typeface="+mn-cs"/>
                        </a:rPr>
                        <a:t>7.076</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10,7</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8.213</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10,9</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tr-TR" sz="1400" kern="1200" dirty="0">
                          <a:solidFill>
                            <a:schemeClr val="dk1"/>
                          </a:solidFill>
                          <a:latin typeface="+mn-lt"/>
                          <a:ea typeface="+mn-ea"/>
                          <a:cs typeface="+mn-cs"/>
                        </a:rPr>
                        <a:t>5.331</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11,4</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56387">
                <a:tc>
                  <a:txBody>
                    <a:bodyPr/>
                    <a:lstStyle/>
                    <a:p>
                      <a:pPr algn="ctr"/>
                      <a:r>
                        <a:rPr lang="tr-TR" sz="1400" b="1" dirty="0"/>
                        <a:t>3. %20</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tr-TR" sz="1400" kern="1200" dirty="0">
                          <a:solidFill>
                            <a:schemeClr val="dk1"/>
                          </a:solidFill>
                          <a:latin typeface="+mn-lt"/>
                          <a:ea typeface="+mn-ea"/>
                          <a:cs typeface="+mn-cs"/>
                        </a:rPr>
                        <a:t>10.080</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15,2</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11.419</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15,2</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tr-TR" sz="1400" kern="1200" dirty="0">
                          <a:solidFill>
                            <a:schemeClr val="dk1"/>
                          </a:solidFill>
                          <a:latin typeface="+mn-lt"/>
                          <a:ea typeface="+mn-ea"/>
                          <a:cs typeface="+mn-cs"/>
                        </a:rPr>
                        <a:t>7.522</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16,1</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56387">
                <a:tc>
                  <a:txBody>
                    <a:bodyPr/>
                    <a:lstStyle/>
                    <a:p>
                      <a:pPr algn="ctr"/>
                      <a:r>
                        <a:rPr lang="tr-TR" sz="1400" b="1" dirty="0"/>
                        <a:t>4. %20</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tr-TR" sz="1400" kern="1200" dirty="0">
                          <a:solidFill>
                            <a:schemeClr val="dk1"/>
                          </a:solidFill>
                          <a:latin typeface="+mn-lt"/>
                          <a:ea typeface="+mn-ea"/>
                          <a:cs typeface="+mn-cs"/>
                        </a:rPr>
                        <a:t>14.193</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21,4</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15.888</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21,1</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tr-TR" sz="1400" kern="1200" dirty="0">
                          <a:solidFill>
                            <a:schemeClr val="dk1"/>
                          </a:solidFill>
                          <a:latin typeface="+mn-lt"/>
                          <a:ea typeface="+mn-ea"/>
                          <a:cs typeface="+mn-cs"/>
                        </a:rPr>
                        <a:t>10.609</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22,6</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756729">
                <a:tc>
                  <a:txBody>
                    <a:bodyPr/>
                    <a:lstStyle/>
                    <a:p>
                      <a:pPr algn="ctr"/>
                      <a:r>
                        <a:rPr lang="tr-TR" sz="1400" b="1" dirty="0" err="1"/>
                        <a:t>The</a:t>
                      </a:r>
                      <a:r>
                        <a:rPr lang="tr-TR" sz="1400" b="1" dirty="0"/>
                        <a:t> </a:t>
                      </a:r>
                      <a:r>
                        <a:rPr lang="tr-TR" sz="1400" b="1" dirty="0" err="1"/>
                        <a:t>highest</a:t>
                      </a:r>
                      <a:r>
                        <a:rPr lang="tr-TR" sz="1400" b="1" dirty="0"/>
                        <a:t> </a:t>
                      </a:r>
                      <a:r>
                        <a:rPr lang="tr-TR" sz="1400" b="1" baseline="0" dirty="0"/>
                        <a:t>%20</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tr-TR" sz="1400" kern="1200" dirty="0">
                          <a:solidFill>
                            <a:schemeClr val="dk1"/>
                          </a:solidFill>
                          <a:latin typeface="+mn-lt"/>
                          <a:ea typeface="+mn-ea"/>
                          <a:cs typeface="+mn-cs"/>
                        </a:rPr>
                        <a:t>30.889</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46,6</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34.900</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46,4</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tr-TR" sz="1400" kern="1200" dirty="0">
                          <a:solidFill>
                            <a:schemeClr val="dk1"/>
                          </a:solidFill>
                          <a:latin typeface="+mn-lt"/>
                          <a:ea typeface="+mn-ea"/>
                          <a:cs typeface="+mn-cs"/>
                        </a:rPr>
                        <a:t>20.293</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43,3</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36085">
                <a:tc>
                  <a:txBody>
                    <a:bodyPr/>
                    <a:lstStyle/>
                    <a:p>
                      <a:pPr algn="ctr"/>
                      <a:r>
                        <a:rPr lang="tr-TR" sz="1400" b="1" dirty="0"/>
                        <a:t>Total</a:t>
                      </a:r>
                      <a:endParaRPr lang="tr-TR" sz="1400" b="1" dirty="0">
                        <a:latin typeface="Arial" pitchFamily="34" charset="0"/>
                        <a:cs typeface="Arial" pitchFamily="34" charset="0"/>
                      </a:endParaRP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tr-TR" sz="1400" kern="1200" dirty="0">
                          <a:solidFill>
                            <a:schemeClr val="dk1"/>
                          </a:solidFill>
                          <a:latin typeface="+mn-lt"/>
                          <a:ea typeface="+mn-ea"/>
                          <a:cs typeface="+mn-cs"/>
                        </a:rPr>
                        <a:t>13.250</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100</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15.046</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100</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9.374</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400" kern="1200" dirty="0">
                          <a:solidFill>
                            <a:schemeClr val="dk1"/>
                          </a:solidFill>
                          <a:latin typeface="+mn-lt"/>
                          <a:ea typeface="+mn-ea"/>
                          <a:cs typeface="+mn-cs"/>
                        </a:rPr>
                        <a:t>100</a:t>
                      </a:r>
                    </a:p>
                  </a:txBody>
                  <a:tcPr marL="91432" marR="91432"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45128" name="3 Metin kutusu"/>
          <p:cNvSpPr txBox="1">
            <a:spLocks noChangeArrowheads="1"/>
          </p:cNvSpPr>
          <p:nvPr/>
        </p:nvSpPr>
        <p:spPr bwMode="auto">
          <a:xfrm>
            <a:off x="2640013" y="1341438"/>
            <a:ext cx="5914632" cy="338554"/>
          </a:xfrm>
          <a:prstGeom prst="rect">
            <a:avLst/>
          </a:prstGeom>
          <a:noFill/>
          <a:ln>
            <a:noFill/>
          </a:ln>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tr-TR" sz="1600" dirty="0" err="1">
                <a:latin typeface="+mj-lt"/>
                <a:cs typeface="Arial" panose="020B0604020202020204" pitchFamily="34" charset="0"/>
              </a:rPr>
              <a:t>Table</a:t>
            </a:r>
            <a:r>
              <a:rPr lang="tr-TR" sz="1600" dirty="0">
                <a:latin typeface="+mj-lt"/>
                <a:cs typeface="Arial" panose="020B0604020202020204" pitchFamily="34" charset="0"/>
              </a:rPr>
              <a:t> 3:</a:t>
            </a:r>
            <a:r>
              <a:rPr lang="en" sz="1600" dirty="0">
                <a:latin typeface="+mj-lt"/>
                <a:cs typeface="Arial" panose="020B0604020202020204" pitchFamily="34" charset="0"/>
              </a:rPr>
              <a:t> Distribution of Revenues and Income Group in Turkey in 2013</a:t>
            </a:r>
            <a:endParaRPr lang="tr-TR" sz="1600" dirty="0">
              <a:latin typeface="+mj-lt"/>
              <a:cs typeface="Arial" panose="020B0604020202020204" pitchFamily="34" charset="0"/>
            </a:endParaRPr>
          </a:p>
        </p:txBody>
      </p:sp>
      <p:sp>
        <p:nvSpPr>
          <p:cNvPr id="58441" name="Metin kutusu 4"/>
          <p:cNvSpPr txBox="1">
            <a:spLocks noChangeArrowheads="1"/>
          </p:cNvSpPr>
          <p:nvPr/>
        </p:nvSpPr>
        <p:spPr bwMode="auto">
          <a:xfrm>
            <a:off x="1847850" y="6182054"/>
            <a:ext cx="13065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1200" dirty="0"/>
              <a:t>Reference: TÜİK</a:t>
            </a:r>
          </a:p>
        </p:txBody>
      </p:sp>
    </p:spTree>
    <p:extLst>
      <p:ext uri="{BB962C8B-B14F-4D97-AF65-F5344CB8AC3E}">
        <p14:creationId xmlns:p14="http://schemas.microsoft.com/office/powerpoint/2010/main" val="936780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2639616" y="1268761"/>
          <a:ext cx="6624736" cy="53388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0133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2711624" y="1124744"/>
          <a:ext cx="6408712" cy="53598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0250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2855640" y="1268760"/>
          <a:ext cx="6247482" cy="5304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2387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a:extLst>
              <a:ext uri="{FF2B5EF4-FFF2-40B4-BE49-F238E27FC236}">
                <a16:creationId xmlns:a16="http://schemas.microsoft.com/office/drawing/2014/main" xmlns="" id="{4B239FB3-9F70-9541-8A72-42C4603B3EF5}"/>
              </a:ext>
            </a:extLst>
          </p:cNvPr>
          <p:cNvGraphicFramePr>
            <a:graphicFrameLocks noChangeAspect="1"/>
          </p:cNvGraphicFramePr>
          <p:nvPr/>
        </p:nvGraphicFramePr>
        <p:xfrm>
          <a:off x="3071664" y="1124744"/>
          <a:ext cx="6552728" cy="5496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358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524000" y="174625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 altLang="tr-TR" b="1" dirty="0">
                <a:solidFill>
                  <a:schemeClr val="hlink"/>
                </a:solidFill>
              </a:rPr>
              <a:t>Inflation occurs when total demand at the current price level is greater than total supply.</a:t>
            </a:r>
            <a:endParaRPr lang="tr-TR" altLang="tr-TR" dirty="0"/>
          </a:p>
        </p:txBody>
      </p:sp>
      <p:sp>
        <p:nvSpPr>
          <p:cNvPr id="37891" name="Text Box 3"/>
          <p:cNvSpPr txBox="1">
            <a:spLocks noChangeArrowheads="1"/>
          </p:cNvSpPr>
          <p:nvPr/>
        </p:nvSpPr>
        <p:spPr bwMode="auto">
          <a:xfrm>
            <a:off x="1524000" y="278130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50000"/>
              </a:spcBef>
            </a:pPr>
            <a:r>
              <a:rPr lang="en" altLang="tr-TR" dirty="0"/>
              <a:t>In such a case, there is a continuous increase in the general level of prices. In other words, inflation can be defined as the continuous increase in prices of all production factors, goods and services in an economy.</a:t>
            </a:r>
            <a:endParaRPr lang="tr-TR" altLang="tr-TR" dirty="0"/>
          </a:p>
        </p:txBody>
      </p:sp>
      <p:sp>
        <p:nvSpPr>
          <p:cNvPr id="37892" name="Text Box 4"/>
          <p:cNvSpPr txBox="1">
            <a:spLocks noChangeArrowheads="1"/>
          </p:cNvSpPr>
          <p:nvPr/>
        </p:nvSpPr>
        <p:spPr bwMode="auto">
          <a:xfrm>
            <a:off x="1524000" y="380523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 altLang="tr-TR" dirty="0"/>
              <a:t>However, not all high price levels should be taken as inflation.</a:t>
            </a:r>
            <a:endParaRPr lang="tr-TR" altLang="tr-TR" dirty="0"/>
          </a:p>
        </p:txBody>
      </p:sp>
      <p:sp>
        <p:nvSpPr>
          <p:cNvPr id="37893" name="Text Box 5"/>
          <p:cNvSpPr txBox="1">
            <a:spLocks noChangeArrowheads="1"/>
          </p:cNvSpPr>
          <p:nvPr/>
        </p:nvSpPr>
        <p:spPr bwMode="auto">
          <a:xfrm>
            <a:off x="1524000" y="46974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 altLang="tr-TR" dirty="0"/>
              <a:t>Inflation is also defined as money bloating in an economy.</a:t>
            </a:r>
            <a:endParaRPr lang="tr-TR" altLang="tr-TR" dirty="0"/>
          </a:p>
        </p:txBody>
      </p:sp>
      <p:sp>
        <p:nvSpPr>
          <p:cNvPr id="37894" name="Text Box 6"/>
          <p:cNvSpPr txBox="1">
            <a:spLocks noChangeArrowheads="1"/>
          </p:cNvSpPr>
          <p:nvPr/>
        </p:nvSpPr>
        <p:spPr bwMode="auto">
          <a:xfrm>
            <a:off x="1524000" y="5589588"/>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 altLang="tr-TR" dirty="0"/>
              <a:t>Even the amount of money in the market is increase, if people have a tendency to save the money, in such a case it shouldn’t be taken as an inflation.</a:t>
            </a:r>
            <a:endParaRPr lang="tr-TR" altLang="tr-TR" dirty="0"/>
          </a:p>
        </p:txBody>
      </p:sp>
      <p:sp>
        <p:nvSpPr>
          <p:cNvPr id="37895" name="Text Box 7"/>
          <p:cNvSpPr txBox="1">
            <a:spLocks noChangeArrowheads="1"/>
          </p:cNvSpPr>
          <p:nvPr/>
        </p:nvSpPr>
        <p:spPr bwMode="auto">
          <a:xfrm>
            <a:off x="1524000" y="111760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b="1" u="sng" dirty="0" err="1">
                <a:solidFill>
                  <a:schemeClr val="folHlink"/>
                </a:solidFill>
              </a:rPr>
              <a:t>What</a:t>
            </a:r>
            <a:r>
              <a:rPr lang="tr-TR" altLang="tr-TR" b="1" u="sng" dirty="0">
                <a:solidFill>
                  <a:schemeClr val="folHlink"/>
                </a:solidFill>
              </a:rPr>
              <a:t> is </a:t>
            </a:r>
            <a:r>
              <a:rPr lang="tr-TR" altLang="tr-TR" b="1" u="sng" dirty="0" err="1">
                <a:solidFill>
                  <a:schemeClr val="folHlink"/>
                </a:solidFill>
              </a:rPr>
              <a:t>inflation</a:t>
            </a:r>
            <a:r>
              <a:rPr lang="tr-TR" altLang="tr-TR" b="1" u="sng" dirty="0">
                <a:solidFill>
                  <a:schemeClr val="folHlink"/>
                </a:solidFill>
              </a:rPr>
              <a:t>?</a:t>
            </a:r>
          </a:p>
        </p:txBody>
      </p:sp>
      <p:sp>
        <p:nvSpPr>
          <p:cNvPr id="37896" name="Line 8"/>
          <p:cNvSpPr>
            <a:spLocks noChangeShapeType="1"/>
          </p:cNvSpPr>
          <p:nvPr/>
        </p:nvSpPr>
        <p:spPr bwMode="auto">
          <a:xfrm>
            <a:off x="1524000" y="2649538"/>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7897" name="Line 9"/>
          <p:cNvSpPr>
            <a:spLocks noChangeShapeType="1"/>
          </p:cNvSpPr>
          <p:nvPr/>
        </p:nvSpPr>
        <p:spPr bwMode="auto">
          <a:xfrm>
            <a:off x="1524000" y="3789363"/>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7898" name="Line 10"/>
          <p:cNvSpPr>
            <a:spLocks noChangeShapeType="1"/>
          </p:cNvSpPr>
          <p:nvPr/>
        </p:nvSpPr>
        <p:spPr bwMode="auto">
          <a:xfrm>
            <a:off x="1524000" y="4433888"/>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7899" name="Line 11"/>
          <p:cNvSpPr>
            <a:spLocks noChangeShapeType="1"/>
          </p:cNvSpPr>
          <p:nvPr/>
        </p:nvSpPr>
        <p:spPr bwMode="auto">
          <a:xfrm>
            <a:off x="1524000" y="5326063"/>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1691912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slide(fromTop)">
                                      <p:cBhvr>
                                        <p:cTn id="7" dur="500"/>
                                        <p:tgtEl>
                                          <p:spTgt spid="378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slide(fromTop)">
                                      <p:cBhvr>
                                        <p:cTn id="12" dur="500"/>
                                        <p:tgtEl>
                                          <p:spTgt spid="37890"/>
                                        </p:tgtEl>
                                      </p:cBhvr>
                                    </p:animEffect>
                                  </p:childTnLst>
                                </p:cTn>
                              </p:par>
                            </p:childTnLst>
                          </p:cTn>
                        </p:par>
                        <p:par>
                          <p:cTn id="13" fill="hold" nodeType="afterGroup">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37896"/>
                                        </p:tgtEl>
                                        <p:attrNameLst>
                                          <p:attrName>style.visibility</p:attrName>
                                        </p:attrNameLst>
                                      </p:cBhvr>
                                      <p:to>
                                        <p:strVal val="visible"/>
                                      </p:to>
                                    </p:set>
                                    <p:animEffect transition="in" filter="slide(fromLeft)">
                                      <p:cBhvr>
                                        <p:cTn id="16" dur="500"/>
                                        <p:tgtEl>
                                          <p:spTgt spid="3789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37891"/>
                                        </p:tgtEl>
                                        <p:attrNameLst>
                                          <p:attrName>style.visibility</p:attrName>
                                        </p:attrNameLst>
                                      </p:cBhvr>
                                      <p:to>
                                        <p:strVal val="visible"/>
                                      </p:to>
                                    </p:set>
                                    <p:animEffect transition="in" filter="slide(fromTop)">
                                      <p:cBhvr>
                                        <p:cTn id="21" dur="500"/>
                                        <p:tgtEl>
                                          <p:spTgt spid="37891"/>
                                        </p:tgtEl>
                                      </p:cBhvr>
                                    </p:animEffect>
                                  </p:childTnLst>
                                </p:cTn>
                              </p:par>
                            </p:childTnLst>
                          </p:cTn>
                        </p:par>
                        <p:par>
                          <p:cTn id="22" fill="hold" nodeType="afterGroup">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37897"/>
                                        </p:tgtEl>
                                        <p:attrNameLst>
                                          <p:attrName>style.visibility</p:attrName>
                                        </p:attrNameLst>
                                      </p:cBhvr>
                                      <p:to>
                                        <p:strVal val="visible"/>
                                      </p:to>
                                    </p:set>
                                    <p:animEffect transition="in" filter="slide(fromLeft)">
                                      <p:cBhvr>
                                        <p:cTn id="25" dur="500"/>
                                        <p:tgtEl>
                                          <p:spTgt spid="3789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nodeType="clickEffect">
                                  <p:stCondLst>
                                    <p:cond delay="0"/>
                                  </p:stCondLst>
                                  <p:childTnLst>
                                    <p:set>
                                      <p:cBhvr>
                                        <p:cTn id="29" dur="1" fill="hold">
                                          <p:stCondLst>
                                            <p:cond delay="0"/>
                                          </p:stCondLst>
                                        </p:cTn>
                                        <p:tgtEl>
                                          <p:spTgt spid="37892"/>
                                        </p:tgtEl>
                                        <p:attrNameLst>
                                          <p:attrName>style.visibility</p:attrName>
                                        </p:attrNameLst>
                                      </p:cBhvr>
                                      <p:to>
                                        <p:strVal val="visible"/>
                                      </p:to>
                                    </p:set>
                                    <p:animEffect transition="in" filter="slide(fromTop)">
                                      <p:cBhvr>
                                        <p:cTn id="30" dur="500"/>
                                        <p:tgtEl>
                                          <p:spTgt spid="37892"/>
                                        </p:tgtEl>
                                      </p:cBhvr>
                                    </p:animEffect>
                                  </p:childTnLst>
                                </p:cTn>
                              </p:par>
                            </p:childTnLst>
                          </p:cTn>
                        </p:par>
                        <p:par>
                          <p:cTn id="31" fill="hold" nodeType="afterGroup">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37898"/>
                                        </p:tgtEl>
                                        <p:attrNameLst>
                                          <p:attrName>style.visibility</p:attrName>
                                        </p:attrNameLst>
                                      </p:cBhvr>
                                      <p:to>
                                        <p:strVal val="visible"/>
                                      </p:to>
                                    </p:set>
                                    <p:animEffect transition="in" filter="slide(fromLeft)">
                                      <p:cBhvr>
                                        <p:cTn id="34" dur="500"/>
                                        <p:tgtEl>
                                          <p:spTgt spid="3789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37893"/>
                                        </p:tgtEl>
                                        <p:attrNameLst>
                                          <p:attrName>style.visibility</p:attrName>
                                        </p:attrNameLst>
                                      </p:cBhvr>
                                      <p:to>
                                        <p:strVal val="visible"/>
                                      </p:to>
                                    </p:set>
                                    <p:animEffect transition="in" filter="slide(fromTop)">
                                      <p:cBhvr>
                                        <p:cTn id="39" dur="500"/>
                                        <p:tgtEl>
                                          <p:spTgt spid="37893"/>
                                        </p:tgtEl>
                                      </p:cBhvr>
                                    </p:animEffect>
                                  </p:childTnLst>
                                </p:cTn>
                              </p:par>
                            </p:childTnLst>
                          </p:cTn>
                        </p:par>
                        <p:par>
                          <p:cTn id="40" fill="hold" nodeType="afterGroup">
                            <p:stCondLst>
                              <p:cond delay="500"/>
                            </p:stCondLst>
                            <p:childTnLst>
                              <p:par>
                                <p:cTn id="41" presetID="12" presetClass="entr" presetSubtype="8" fill="hold" grpId="0" nodeType="afterEffect">
                                  <p:stCondLst>
                                    <p:cond delay="0"/>
                                  </p:stCondLst>
                                  <p:childTnLst>
                                    <p:set>
                                      <p:cBhvr>
                                        <p:cTn id="42" dur="1" fill="hold">
                                          <p:stCondLst>
                                            <p:cond delay="0"/>
                                          </p:stCondLst>
                                        </p:cTn>
                                        <p:tgtEl>
                                          <p:spTgt spid="37899"/>
                                        </p:tgtEl>
                                        <p:attrNameLst>
                                          <p:attrName>style.visibility</p:attrName>
                                        </p:attrNameLst>
                                      </p:cBhvr>
                                      <p:to>
                                        <p:strVal val="visible"/>
                                      </p:to>
                                    </p:set>
                                    <p:animEffect transition="in" filter="slide(fromLeft)">
                                      <p:cBhvr>
                                        <p:cTn id="43" dur="500"/>
                                        <p:tgtEl>
                                          <p:spTgt spid="3789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37894"/>
                                        </p:tgtEl>
                                        <p:attrNameLst>
                                          <p:attrName>style.visibility</p:attrName>
                                        </p:attrNameLst>
                                      </p:cBhvr>
                                      <p:to>
                                        <p:strVal val="visible"/>
                                      </p:to>
                                    </p:set>
                                    <p:animEffect transition="in" filter="slide(fromTop)">
                                      <p:cBhvr>
                                        <p:cTn id="48"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P spid="37893" grpId="0"/>
      <p:bldP spid="37894" grpId="0"/>
      <p:bldP spid="37895" grpId="0"/>
      <p:bldP spid="37896" grpId="0" animBg="1"/>
      <p:bldP spid="37897" grpId="0" animBg="1"/>
      <p:bldP spid="37898" grpId="0" animBg="1"/>
      <p:bldP spid="378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Unvan 1"/>
          <p:cNvSpPr>
            <a:spLocks noGrp="1"/>
          </p:cNvSpPr>
          <p:nvPr>
            <p:ph type="title"/>
          </p:nvPr>
        </p:nvSpPr>
        <p:spPr bwMode="auto">
          <a:xfrm>
            <a:off x="2279650" y="981076"/>
            <a:ext cx="7886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tr-TR" altLang="tr-TR" sz="2800" dirty="0" err="1"/>
              <a:t>Gini</a:t>
            </a:r>
            <a:r>
              <a:rPr lang="tr-TR" altLang="tr-TR" sz="2800" dirty="0"/>
              <a:t> </a:t>
            </a:r>
            <a:r>
              <a:rPr lang="tr-TR" altLang="tr-TR" sz="2800" dirty="0" err="1"/>
              <a:t>Coefficient</a:t>
            </a:r>
            <a:r>
              <a:rPr lang="tr-TR" altLang="tr-TR" sz="2800" dirty="0"/>
              <a:t> </a:t>
            </a:r>
            <a:r>
              <a:rPr lang="tr-TR" altLang="tr-TR" sz="2800" dirty="0" err="1"/>
              <a:t>and</a:t>
            </a:r>
            <a:r>
              <a:rPr lang="tr-TR" altLang="tr-TR" sz="2800" dirty="0"/>
              <a:t> </a:t>
            </a:r>
            <a:r>
              <a:rPr lang="tr-TR" altLang="tr-TR" sz="2800" dirty="0" err="1"/>
              <a:t>Calculation</a:t>
            </a:r>
            <a:endParaRPr lang="tr-TR" altLang="tr-TR" sz="2800" dirty="0"/>
          </a:p>
        </p:txBody>
      </p:sp>
      <p:sp>
        <p:nvSpPr>
          <p:cNvPr id="63491" name="İçerik Yer Tutucusu 2"/>
          <p:cNvSpPr>
            <a:spLocks noGrp="1"/>
          </p:cNvSpPr>
          <p:nvPr>
            <p:ph idx="1"/>
          </p:nvPr>
        </p:nvSpPr>
        <p:spPr bwMode="auto">
          <a:xfrm>
            <a:off x="6024563" y="1608138"/>
            <a:ext cx="4248150" cy="4692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just"/>
            <a:r>
              <a:rPr lang="en" altLang="tr-TR" sz="1800" dirty="0"/>
              <a:t>Another tool used to measure inequality in income distribution is the "Gini Coefficient".</a:t>
            </a:r>
            <a:r>
              <a:rPr lang="tr-TR" altLang="tr-TR" sz="1800" dirty="0"/>
              <a:t> </a:t>
            </a:r>
            <a:r>
              <a:rPr lang="en" altLang="tr-TR" sz="1800" dirty="0"/>
              <a:t>This coefficient, developed by Italian economist and statistician </a:t>
            </a:r>
            <a:r>
              <a:rPr lang="en" altLang="tr-TR" sz="1800" dirty="0" err="1"/>
              <a:t>Corrado</a:t>
            </a:r>
            <a:r>
              <a:rPr lang="en" altLang="tr-TR" sz="1800" dirty="0"/>
              <a:t> Gini, is a decimal value with a collection rate of 0 to 1.</a:t>
            </a:r>
            <a:r>
              <a:rPr lang="tr-TR" altLang="tr-TR" sz="1800" dirty="0"/>
              <a:t> </a:t>
            </a:r>
            <a:r>
              <a:rPr lang="en" altLang="tr-TR" sz="1800" dirty="0"/>
              <a:t>In other words, the coefficient is the ratio of the area between the absolute equation line and the Lorenz curve to the area of the triangle below the absolute equation line. </a:t>
            </a:r>
            <a:r>
              <a:rPr lang="tr-TR" altLang="tr-TR" sz="1800" dirty="0"/>
              <a:t> </a:t>
            </a:r>
          </a:p>
          <a:p>
            <a:pPr algn="just"/>
            <a:r>
              <a:rPr lang="en" altLang="tr-TR" sz="1800" dirty="0"/>
              <a:t>The Gini coefficient inequality area, is calculated by the area A, dividing the area by under the Lorenz Line (area B).</a:t>
            </a:r>
            <a:endParaRPr lang="tr-TR" altLang="tr-TR" sz="1800" dirty="0"/>
          </a:p>
        </p:txBody>
      </p:sp>
      <p:pic>
        <p:nvPicPr>
          <p:cNvPr id="2" name="Resim 1">
            <a:extLst>
              <a:ext uri="{FF2B5EF4-FFF2-40B4-BE49-F238E27FC236}">
                <a16:creationId xmlns:a16="http://schemas.microsoft.com/office/drawing/2014/main" xmlns="" id="{660BD594-9491-B749-B147-E01B1892C227}"/>
              </a:ext>
            </a:extLst>
          </p:cNvPr>
          <p:cNvPicPr>
            <a:picLocks noChangeAspect="1"/>
          </p:cNvPicPr>
          <p:nvPr/>
        </p:nvPicPr>
        <p:blipFill>
          <a:blip r:embed="rId2"/>
          <a:stretch>
            <a:fillRect/>
          </a:stretch>
        </p:blipFill>
        <p:spPr>
          <a:xfrm>
            <a:off x="1569864" y="1608138"/>
            <a:ext cx="4653136" cy="4653136"/>
          </a:xfrm>
          <a:prstGeom prst="rect">
            <a:avLst/>
          </a:prstGeom>
        </p:spPr>
      </p:pic>
    </p:spTree>
    <p:extLst>
      <p:ext uri="{BB962C8B-B14F-4D97-AF65-F5344CB8AC3E}">
        <p14:creationId xmlns:p14="http://schemas.microsoft.com/office/powerpoint/2010/main" val="1734630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nvPr>
        </p:nvGraphicFramePr>
        <p:xfrm>
          <a:off x="1679575" y="1557339"/>
          <a:ext cx="8761410" cy="3114675"/>
        </p:xfrm>
        <a:graphic>
          <a:graphicData uri="http://schemas.openxmlformats.org/drawingml/2006/table">
            <a:tbl>
              <a:tblPr firstRow="1" bandRow="1">
                <a:tableStyleId>{1FECB4D8-DB02-4DC6-A0A2-4F2EBAE1DC90}</a:tableStyleId>
              </a:tblPr>
              <a:tblGrid>
                <a:gridCol w="973490">
                  <a:extLst>
                    <a:ext uri="{9D8B030D-6E8A-4147-A177-3AD203B41FA5}">
                      <a16:colId xmlns:a16="http://schemas.microsoft.com/office/drawing/2014/main" xmlns="" val="20000"/>
                    </a:ext>
                  </a:extLst>
                </a:gridCol>
                <a:gridCol w="973490">
                  <a:extLst>
                    <a:ext uri="{9D8B030D-6E8A-4147-A177-3AD203B41FA5}">
                      <a16:colId xmlns:a16="http://schemas.microsoft.com/office/drawing/2014/main" xmlns="" val="20001"/>
                    </a:ext>
                  </a:extLst>
                </a:gridCol>
                <a:gridCol w="973490">
                  <a:extLst>
                    <a:ext uri="{9D8B030D-6E8A-4147-A177-3AD203B41FA5}">
                      <a16:colId xmlns:a16="http://schemas.microsoft.com/office/drawing/2014/main" xmlns="" val="20002"/>
                    </a:ext>
                  </a:extLst>
                </a:gridCol>
                <a:gridCol w="973490">
                  <a:extLst>
                    <a:ext uri="{9D8B030D-6E8A-4147-A177-3AD203B41FA5}">
                      <a16:colId xmlns:a16="http://schemas.microsoft.com/office/drawing/2014/main" xmlns="" val="20003"/>
                    </a:ext>
                  </a:extLst>
                </a:gridCol>
                <a:gridCol w="973490">
                  <a:extLst>
                    <a:ext uri="{9D8B030D-6E8A-4147-A177-3AD203B41FA5}">
                      <a16:colId xmlns:a16="http://schemas.microsoft.com/office/drawing/2014/main" xmlns="" val="20004"/>
                    </a:ext>
                  </a:extLst>
                </a:gridCol>
                <a:gridCol w="973490">
                  <a:extLst>
                    <a:ext uri="{9D8B030D-6E8A-4147-A177-3AD203B41FA5}">
                      <a16:colId xmlns:a16="http://schemas.microsoft.com/office/drawing/2014/main" xmlns="" val="20005"/>
                    </a:ext>
                  </a:extLst>
                </a:gridCol>
                <a:gridCol w="973490">
                  <a:extLst>
                    <a:ext uri="{9D8B030D-6E8A-4147-A177-3AD203B41FA5}">
                      <a16:colId xmlns:a16="http://schemas.microsoft.com/office/drawing/2014/main" xmlns="" val="20006"/>
                    </a:ext>
                  </a:extLst>
                </a:gridCol>
                <a:gridCol w="973490">
                  <a:extLst>
                    <a:ext uri="{9D8B030D-6E8A-4147-A177-3AD203B41FA5}">
                      <a16:colId xmlns:a16="http://schemas.microsoft.com/office/drawing/2014/main" xmlns="" val="20007"/>
                    </a:ext>
                  </a:extLst>
                </a:gridCol>
                <a:gridCol w="973490">
                  <a:extLst>
                    <a:ext uri="{9D8B030D-6E8A-4147-A177-3AD203B41FA5}">
                      <a16:colId xmlns:a16="http://schemas.microsoft.com/office/drawing/2014/main" xmlns="" val="20008"/>
                    </a:ext>
                  </a:extLst>
                </a:gridCol>
              </a:tblGrid>
              <a:tr h="622935">
                <a:tc gridSpan="9">
                  <a:txBody>
                    <a:bodyPr/>
                    <a:lstStyle/>
                    <a:p>
                      <a:pPr algn="ctr"/>
                      <a:r>
                        <a:rPr lang="en" sz="1600" dirty="0">
                          <a:solidFill>
                            <a:schemeClr val="tx1"/>
                          </a:solidFill>
                        </a:rPr>
                        <a:t>Urban-Rural Sector and Overall Turkey Gini Coefficient by Years</a:t>
                      </a:r>
                      <a:endParaRPr lang="tr-TR" sz="1600" dirty="0">
                        <a:solidFill>
                          <a:schemeClr val="tx1"/>
                        </a:solidFill>
                      </a:endParaRPr>
                    </a:p>
                  </a:txBody>
                  <a:tcPr marL="91444" marR="91444"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tr-TR" dirty="0"/>
                    </a:p>
                  </a:txBody>
                  <a:tcPr anchor="ctr"/>
                </a:tc>
                <a:tc hMerge="1">
                  <a:txBody>
                    <a:bodyPr/>
                    <a:lstStyle/>
                    <a:p>
                      <a:pPr algn="ctr"/>
                      <a:endParaRPr lang="tr-TR" dirty="0"/>
                    </a:p>
                  </a:txBody>
                  <a:tcPr anchor="ctr"/>
                </a:tc>
                <a:tc hMerge="1">
                  <a:txBody>
                    <a:bodyPr/>
                    <a:lstStyle/>
                    <a:p>
                      <a:pPr algn="ctr"/>
                      <a:endParaRPr lang="tr-TR" dirty="0"/>
                    </a:p>
                  </a:txBody>
                  <a:tcPr anchor="ctr"/>
                </a:tc>
                <a:tc hMerge="1">
                  <a:txBody>
                    <a:bodyPr/>
                    <a:lstStyle/>
                    <a:p>
                      <a:pPr algn="ctr"/>
                      <a:endParaRPr lang="tr-TR" dirty="0"/>
                    </a:p>
                  </a:txBody>
                  <a:tcPr anchor="ctr"/>
                </a:tc>
                <a:tc hMerge="1">
                  <a:txBody>
                    <a:bodyPr/>
                    <a:lstStyle/>
                    <a:p>
                      <a:pPr algn="ctr"/>
                      <a:endParaRPr lang="tr-TR" dirty="0"/>
                    </a:p>
                  </a:txBody>
                  <a:tcPr anchor="ctr"/>
                </a:tc>
                <a:tc hMerge="1">
                  <a:txBody>
                    <a:bodyPr/>
                    <a:lstStyle/>
                    <a:p>
                      <a:pPr algn="ctr"/>
                      <a:endParaRPr lang="tr-TR" dirty="0"/>
                    </a:p>
                  </a:txBody>
                  <a:tcPr anchor="ctr"/>
                </a:tc>
                <a:tc hMerge="1">
                  <a:txBody>
                    <a:bodyPr/>
                    <a:lstStyle/>
                    <a:p>
                      <a:pPr algn="ctr"/>
                      <a:endParaRPr lang="tr-TR" dirty="0"/>
                    </a:p>
                  </a:txBody>
                  <a:tcPr anchor="ctr"/>
                </a:tc>
                <a:tc hMerge="1">
                  <a:txBody>
                    <a:bodyPr/>
                    <a:lstStyle/>
                    <a:p>
                      <a:pPr algn="ctr"/>
                      <a:endParaRPr lang="tr-TR" dirty="0"/>
                    </a:p>
                  </a:txBody>
                  <a:tcPr anchor="ctr"/>
                </a:tc>
                <a:extLst>
                  <a:ext uri="{0D108BD9-81ED-4DB2-BD59-A6C34878D82A}">
                    <a16:rowId xmlns:a16="http://schemas.microsoft.com/office/drawing/2014/main" xmlns="" val="10000"/>
                  </a:ext>
                </a:extLst>
              </a:tr>
              <a:tr h="622935">
                <a:tc>
                  <a:txBody>
                    <a:bodyPr/>
                    <a:lstStyle/>
                    <a:p>
                      <a:pPr algn="ctr"/>
                      <a:endParaRPr lang="tr-TR" sz="1600">
                        <a:solidFill>
                          <a:schemeClr val="tx1"/>
                        </a:solidFill>
                      </a:endParaRPr>
                    </a:p>
                  </a:txBody>
                  <a:tcPr marL="91444" marR="91444"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600" dirty="0">
                          <a:solidFill>
                            <a:schemeClr val="tx1"/>
                          </a:solidFill>
                        </a:rPr>
                        <a:t>2006</a:t>
                      </a:r>
                    </a:p>
                  </a:txBody>
                  <a:tcPr marL="91444" marR="91444"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600" dirty="0">
                          <a:solidFill>
                            <a:schemeClr val="tx1"/>
                          </a:solidFill>
                        </a:rPr>
                        <a:t>2007</a:t>
                      </a:r>
                    </a:p>
                  </a:txBody>
                  <a:tcPr marL="91444" marR="91444"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600" dirty="0">
                          <a:solidFill>
                            <a:schemeClr val="tx1"/>
                          </a:solidFill>
                        </a:rPr>
                        <a:t>2008</a:t>
                      </a:r>
                    </a:p>
                  </a:txBody>
                  <a:tcPr marL="91444" marR="91444"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600" dirty="0">
                          <a:solidFill>
                            <a:schemeClr val="tx1"/>
                          </a:solidFill>
                        </a:rPr>
                        <a:t>2009</a:t>
                      </a:r>
                    </a:p>
                  </a:txBody>
                  <a:tcPr marL="91444" marR="91444"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600" dirty="0">
                          <a:solidFill>
                            <a:schemeClr val="tx1"/>
                          </a:solidFill>
                        </a:rPr>
                        <a:t>2010</a:t>
                      </a:r>
                    </a:p>
                  </a:txBody>
                  <a:tcPr marL="91444" marR="91444"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600" dirty="0">
                          <a:solidFill>
                            <a:schemeClr val="tx1"/>
                          </a:solidFill>
                        </a:rPr>
                        <a:t>2011</a:t>
                      </a:r>
                    </a:p>
                  </a:txBody>
                  <a:tcPr marL="91444" marR="91444"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600" dirty="0">
                          <a:solidFill>
                            <a:schemeClr val="tx1"/>
                          </a:solidFill>
                        </a:rPr>
                        <a:t>2012</a:t>
                      </a:r>
                    </a:p>
                  </a:txBody>
                  <a:tcPr marL="91444" marR="91444"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tr-TR" sz="1600" dirty="0">
                          <a:solidFill>
                            <a:schemeClr val="tx1"/>
                          </a:solidFill>
                        </a:rPr>
                        <a:t>2013</a:t>
                      </a:r>
                    </a:p>
                  </a:txBody>
                  <a:tcPr marL="91444" marR="91444"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22935">
                <a:tc>
                  <a:txBody>
                    <a:bodyPr/>
                    <a:lstStyle/>
                    <a:p>
                      <a:pPr algn="ctr"/>
                      <a:r>
                        <a:rPr lang="tr-TR" sz="1600" dirty="0" err="1">
                          <a:solidFill>
                            <a:schemeClr val="tx1"/>
                          </a:solidFill>
                        </a:rPr>
                        <a:t>Turkey</a:t>
                      </a:r>
                      <a:endParaRPr lang="tr-TR" sz="1600" dirty="0">
                        <a:solidFill>
                          <a:schemeClr val="tx1"/>
                        </a:solidFill>
                      </a:endParaRPr>
                    </a:p>
                  </a:txBody>
                  <a:tcPr marL="91444" marR="91444"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a:solidFill>
                            <a:schemeClr val="tx1"/>
                          </a:solidFill>
                          <a:effectLst/>
                        </a:rPr>
                        <a:t>0,428</a:t>
                      </a:r>
                      <a:endParaRPr lang="tr-TR" sz="1600" b="0" i="0" u="none" strike="noStrike">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solidFill>
                            <a:schemeClr val="tx1"/>
                          </a:solidFill>
                          <a:effectLst/>
                        </a:rPr>
                        <a:t>0,406</a:t>
                      </a:r>
                      <a:endParaRPr lang="tr-TR" sz="1600" b="0" i="0" u="none" strike="noStrike" dirty="0">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solidFill>
                            <a:schemeClr val="tx1"/>
                          </a:solidFill>
                          <a:effectLst/>
                        </a:rPr>
                        <a:t>0,405</a:t>
                      </a:r>
                      <a:endParaRPr lang="tr-TR" sz="1600" b="0" i="0" u="none" strike="noStrike" dirty="0">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solidFill>
                            <a:schemeClr val="tx1"/>
                          </a:solidFill>
                          <a:effectLst/>
                        </a:rPr>
                        <a:t>0,415</a:t>
                      </a:r>
                      <a:endParaRPr lang="tr-TR" sz="1600" b="0" i="0" u="none" strike="noStrike" dirty="0">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a:solidFill>
                            <a:schemeClr val="tx1"/>
                          </a:solidFill>
                          <a:effectLst/>
                        </a:rPr>
                        <a:t>0,402</a:t>
                      </a:r>
                      <a:endParaRPr lang="tr-TR" sz="1600" b="0" i="0" u="none" strike="noStrike">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a:solidFill>
                            <a:schemeClr val="tx1"/>
                          </a:solidFill>
                          <a:effectLst/>
                        </a:rPr>
                        <a:t>0,404</a:t>
                      </a:r>
                      <a:endParaRPr lang="tr-TR" sz="1600" b="0" i="0" u="none" strike="noStrike">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solidFill>
                            <a:schemeClr val="tx1"/>
                          </a:solidFill>
                          <a:effectLst/>
                        </a:rPr>
                        <a:t>0,402</a:t>
                      </a:r>
                      <a:endParaRPr lang="tr-TR" sz="1600" b="0" i="0" u="none" strike="noStrike" dirty="0">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solidFill>
                            <a:schemeClr val="tx1"/>
                          </a:solidFill>
                          <a:effectLst/>
                        </a:rPr>
                        <a:t>0,400</a:t>
                      </a:r>
                      <a:endParaRPr lang="tr-TR" sz="1600" b="0" i="0" u="none" strike="noStrike" dirty="0">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622935">
                <a:tc>
                  <a:txBody>
                    <a:bodyPr/>
                    <a:lstStyle/>
                    <a:p>
                      <a:pPr algn="ctr"/>
                      <a:r>
                        <a:rPr lang="tr-TR" sz="1600" dirty="0">
                          <a:solidFill>
                            <a:schemeClr val="tx1"/>
                          </a:solidFill>
                        </a:rPr>
                        <a:t>Urban</a:t>
                      </a:r>
                    </a:p>
                  </a:txBody>
                  <a:tcPr marL="91444" marR="91444"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a:solidFill>
                            <a:schemeClr val="tx1"/>
                          </a:solidFill>
                          <a:effectLst/>
                        </a:rPr>
                        <a:t>0,415</a:t>
                      </a:r>
                      <a:endParaRPr lang="tr-TR" sz="1600" b="0" i="0" u="none" strike="noStrike">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a:solidFill>
                            <a:schemeClr val="tx1"/>
                          </a:solidFill>
                          <a:effectLst/>
                        </a:rPr>
                        <a:t>0,394</a:t>
                      </a:r>
                      <a:endParaRPr lang="tr-TR" sz="1600" b="0" i="0" u="none" strike="noStrike">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a:solidFill>
                            <a:schemeClr val="tx1"/>
                          </a:solidFill>
                          <a:effectLst/>
                        </a:rPr>
                        <a:t>0,395</a:t>
                      </a:r>
                      <a:endParaRPr lang="tr-TR" sz="1600" b="0" i="0" u="none" strike="noStrike">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solidFill>
                            <a:schemeClr val="tx1"/>
                          </a:solidFill>
                          <a:effectLst/>
                        </a:rPr>
                        <a:t>0,405</a:t>
                      </a:r>
                      <a:endParaRPr lang="tr-TR" sz="1600" b="0" i="0" u="none" strike="noStrike" dirty="0">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solidFill>
                            <a:schemeClr val="tx1"/>
                          </a:solidFill>
                          <a:effectLst/>
                        </a:rPr>
                        <a:t>0,389</a:t>
                      </a:r>
                      <a:endParaRPr lang="tr-TR" sz="1600" b="0" i="0" u="none" strike="noStrike" dirty="0">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a:solidFill>
                            <a:schemeClr val="tx1"/>
                          </a:solidFill>
                          <a:effectLst/>
                        </a:rPr>
                        <a:t>0,394</a:t>
                      </a:r>
                      <a:endParaRPr lang="tr-TR" sz="1600" b="0" i="0" u="none" strike="noStrike">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solidFill>
                            <a:schemeClr val="tx1"/>
                          </a:solidFill>
                          <a:effectLst/>
                        </a:rPr>
                        <a:t>0,391</a:t>
                      </a:r>
                      <a:endParaRPr lang="tr-TR" sz="1600" b="0" i="0" u="none" strike="noStrike" dirty="0">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solidFill>
                            <a:schemeClr val="tx1"/>
                          </a:solidFill>
                          <a:effectLst/>
                        </a:rPr>
                        <a:t>0,392</a:t>
                      </a:r>
                      <a:endParaRPr lang="tr-TR" sz="1600" b="0" i="0" u="none" strike="noStrike" dirty="0">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22935">
                <a:tc>
                  <a:txBody>
                    <a:bodyPr/>
                    <a:lstStyle/>
                    <a:p>
                      <a:pPr algn="ctr"/>
                      <a:r>
                        <a:rPr lang="tr-TR" sz="1600" dirty="0" err="1">
                          <a:solidFill>
                            <a:schemeClr val="tx1"/>
                          </a:solidFill>
                        </a:rPr>
                        <a:t>Rural</a:t>
                      </a:r>
                      <a:endParaRPr lang="tr-TR" sz="1600" dirty="0">
                        <a:solidFill>
                          <a:schemeClr val="tx1"/>
                        </a:solidFill>
                      </a:endParaRPr>
                    </a:p>
                  </a:txBody>
                  <a:tcPr marL="91444" marR="91444"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solidFill>
                            <a:schemeClr val="tx1"/>
                          </a:solidFill>
                          <a:effectLst/>
                        </a:rPr>
                        <a:t>0,406</a:t>
                      </a:r>
                      <a:endParaRPr lang="tr-TR" sz="1600" b="0" i="0" u="none" strike="noStrike" dirty="0">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a:solidFill>
                            <a:schemeClr val="tx1"/>
                          </a:solidFill>
                          <a:effectLst/>
                        </a:rPr>
                        <a:t>0,375</a:t>
                      </a:r>
                      <a:endParaRPr lang="tr-TR" sz="1600" b="0" i="0" u="none" strike="noStrike">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a:solidFill>
                            <a:schemeClr val="tx1"/>
                          </a:solidFill>
                          <a:effectLst/>
                        </a:rPr>
                        <a:t>0,378</a:t>
                      </a:r>
                      <a:endParaRPr lang="tr-TR" sz="1600" b="0" i="0" u="none" strike="noStrike">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a:solidFill>
                            <a:schemeClr val="tx1"/>
                          </a:solidFill>
                          <a:effectLst/>
                        </a:rPr>
                        <a:t>0,380</a:t>
                      </a:r>
                      <a:endParaRPr lang="tr-TR" sz="1600" b="0" i="0" u="none" strike="noStrike">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solidFill>
                            <a:schemeClr val="tx1"/>
                          </a:solidFill>
                          <a:effectLst/>
                        </a:rPr>
                        <a:t>0,379</a:t>
                      </a:r>
                      <a:endParaRPr lang="tr-TR" sz="1600" b="0" i="0" u="none" strike="noStrike" dirty="0">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solidFill>
                            <a:schemeClr val="tx1"/>
                          </a:solidFill>
                          <a:effectLst/>
                        </a:rPr>
                        <a:t>0,385</a:t>
                      </a:r>
                      <a:endParaRPr lang="tr-TR" sz="1600" b="0" i="0" u="none" strike="noStrike" dirty="0">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solidFill>
                            <a:schemeClr val="tx1"/>
                          </a:solidFill>
                          <a:effectLst/>
                        </a:rPr>
                        <a:t>0,377</a:t>
                      </a:r>
                      <a:endParaRPr lang="tr-TR" sz="1600" b="0" i="0" u="none" strike="noStrike" dirty="0">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tr-TR" sz="1600" u="none" strike="noStrike" dirty="0">
                          <a:solidFill>
                            <a:schemeClr val="tx1"/>
                          </a:solidFill>
                          <a:effectLst/>
                        </a:rPr>
                        <a:t>0,365</a:t>
                      </a:r>
                      <a:endParaRPr lang="tr-TR" sz="1600" b="0" i="0" u="none" strike="noStrike" dirty="0">
                        <a:solidFill>
                          <a:schemeClr val="tx1"/>
                        </a:solidFill>
                        <a:effectLst/>
                        <a:latin typeface="Arial" panose="020B0604020202020204" pitchFamily="34" charset="0"/>
                      </a:endParaRPr>
                    </a:p>
                  </a:txBody>
                  <a:tcPr marL="9525" marR="9525" marT="9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5" name="Dikdörtgen 4"/>
          <p:cNvSpPr/>
          <p:nvPr/>
        </p:nvSpPr>
        <p:spPr>
          <a:xfrm>
            <a:off x="1631951" y="4829176"/>
            <a:ext cx="8856663" cy="1477963"/>
          </a:xfrm>
          <a:prstGeom prst="rect">
            <a:avLst/>
          </a:prstGeom>
        </p:spPr>
        <p:txBody>
          <a:bodyPr>
            <a:spAutoFit/>
          </a:bodyPr>
          <a:lstStyle/>
          <a:p>
            <a:pPr algn="just" eaLnBrk="1" hangingPunct="1">
              <a:defRPr/>
            </a:pPr>
            <a:r>
              <a:rPr lang="en" dirty="0">
                <a:solidFill>
                  <a:srgbClr val="333333"/>
                </a:solidFill>
              </a:rPr>
              <a:t>The smaller the Gini Coefficient, the better the income distribution in the country.</a:t>
            </a:r>
          </a:p>
          <a:p>
            <a:pPr algn="just" eaLnBrk="1" hangingPunct="1">
              <a:defRPr/>
            </a:pPr>
            <a:r>
              <a:rPr lang="en" dirty="0">
                <a:solidFill>
                  <a:srgbClr val="333333"/>
                </a:solidFill>
              </a:rPr>
              <a:t>In the Gini Coefficient, the world average is 0.399, the average of OECD countries is 0.310, the average of EU countries is 0.304.</a:t>
            </a:r>
            <a:r>
              <a:rPr lang="tr-TR" dirty="0"/>
              <a:t> </a:t>
            </a:r>
            <a:r>
              <a:rPr lang="en" dirty="0">
                <a:solidFill>
                  <a:srgbClr val="333333"/>
                </a:solidFill>
              </a:rPr>
              <a:t>Among the Nordic countries with the best income distribution, the coefficient is 0.25 in Sweden, 0.34 in Switzerland, 0.33 in France, 0.28 in Germany and 0.34 in England.</a:t>
            </a:r>
            <a:endParaRPr lang="tr-TR" dirty="0"/>
          </a:p>
        </p:txBody>
      </p:sp>
      <p:sp>
        <p:nvSpPr>
          <p:cNvPr id="64569" name="Metin kutusu 1"/>
          <p:cNvSpPr txBox="1">
            <a:spLocks noChangeArrowheads="1"/>
          </p:cNvSpPr>
          <p:nvPr/>
        </p:nvSpPr>
        <p:spPr bwMode="auto">
          <a:xfrm>
            <a:off x="3560763" y="1125538"/>
            <a:ext cx="44707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1600" dirty="0"/>
              <a:t>Table-4: </a:t>
            </a:r>
            <a:r>
              <a:rPr lang="tr-TR" altLang="tr-TR" sz="1600" dirty="0" err="1"/>
              <a:t>Turkey</a:t>
            </a:r>
            <a:r>
              <a:rPr lang="tr-TR" altLang="tr-TR" sz="1600" dirty="0"/>
              <a:t> </a:t>
            </a:r>
            <a:r>
              <a:rPr lang="tr-TR" altLang="tr-TR" sz="1600" dirty="0" err="1"/>
              <a:t>Gini</a:t>
            </a:r>
            <a:r>
              <a:rPr lang="tr-TR" altLang="tr-TR" sz="1600" dirty="0"/>
              <a:t> </a:t>
            </a:r>
            <a:r>
              <a:rPr lang="tr-TR" altLang="tr-TR" sz="1600" dirty="0" err="1"/>
              <a:t>Coefficient</a:t>
            </a:r>
            <a:r>
              <a:rPr lang="tr-TR" altLang="tr-TR" sz="1600" dirty="0"/>
              <a:t> </a:t>
            </a:r>
            <a:r>
              <a:rPr lang="tr-TR" altLang="tr-TR" sz="1600" dirty="0" err="1"/>
              <a:t>Values</a:t>
            </a:r>
            <a:r>
              <a:rPr lang="tr-TR" altLang="tr-TR" sz="1600" dirty="0"/>
              <a:t> </a:t>
            </a:r>
            <a:r>
              <a:rPr lang="tr-TR" altLang="tr-TR" sz="1600" dirty="0" err="1"/>
              <a:t>by</a:t>
            </a:r>
            <a:r>
              <a:rPr lang="tr-TR" altLang="tr-TR" sz="1600" dirty="0"/>
              <a:t> </a:t>
            </a:r>
            <a:r>
              <a:rPr lang="tr-TR" altLang="tr-TR" sz="1600" dirty="0" err="1"/>
              <a:t>years</a:t>
            </a:r>
            <a:endParaRPr lang="tr-TR" altLang="tr-TR" sz="1600" dirty="0"/>
          </a:p>
        </p:txBody>
      </p:sp>
    </p:spTree>
    <p:extLst>
      <p:ext uri="{BB962C8B-B14F-4D97-AF65-F5344CB8AC3E}">
        <p14:creationId xmlns:p14="http://schemas.microsoft.com/office/powerpoint/2010/main" val="4270753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468563" y="2141539"/>
            <a:ext cx="7129462" cy="2585323"/>
          </a:xfrm>
          <a:prstGeom prst="rect">
            <a:avLst/>
          </a:prstGeom>
          <a:noFill/>
          <a:ln>
            <a:noFill/>
          </a:ln>
          <a:effectLst>
            <a:outerShdw dist="107763" dir="2700000" algn="ctr" rotWithShape="0">
              <a:srgbClr val="DDDDDD">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tr-TR" altLang="tr-TR" sz="5400" dirty="0">
                <a:latin typeface="Verdana" panose="020B0604030504040204" pitchFamily="34" charset="0"/>
              </a:rPr>
              <a:t>MONEY…</a:t>
            </a:r>
          </a:p>
          <a:p>
            <a:pPr algn="ctr" eaLnBrk="1" hangingPunct="1"/>
            <a:r>
              <a:rPr lang="tr-TR" altLang="tr-TR" sz="5400" dirty="0">
                <a:latin typeface="Verdana" panose="020B0604030504040204" pitchFamily="34" charset="0"/>
              </a:rPr>
              <a:t>SCOPE AND FUNCTIONS</a:t>
            </a:r>
          </a:p>
        </p:txBody>
      </p:sp>
      <p:sp>
        <p:nvSpPr>
          <p:cNvPr id="79875" name="Line 3"/>
          <p:cNvSpPr>
            <a:spLocks noChangeShapeType="1"/>
          </p:cNvSpPr>
          <p:nvPr/>
        </p:nvSpPr>
        <p:spPr bwMode="auto">
          <a:xfrm>
            <a:off x="2647950" y="2060575"/>
            <a:ext cx="6769100" cy="0"/>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9876" name="Line 4"/>
          <p:cNvSpPr>
            <a:spLocks noChangeShapeType="1"/>
          </p:cNvSpPr>
          <p:nvPr/>
        </p:nvSpPr>
        <p:spPr bwMode="auto">
          <a:xfrm>
            <a:off x="2649538" y="4751388"/>
            <a:ext cx="6769100" cy="0"/>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345176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slide(fromLeft)">
                                      <p:cBhvr>
                                        <p:cTn id="7" dur="500"/>
                                        <p:tgtEl>
                                          <p:spTgt spid="79875"/>
                                        </p:tgtEl>
                                      </p:cBhvr>
                                    </p:animEffect>
                                  </p:childTnLst>
                                </p:cTn>
                              </p:par>
                            </p:childTnLst>
                          </p:cTn>
                        </p:par>
                        <p:par>
                          <p:cTn id="8" fill="hold" nodeType="afterGroup">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79876"/>
                                        </p:tgtEl>
                                        <p:attrNameLst>
                                          <p:attrName>style.visibility</p:attrName>
                                        </p:attrNameLst>
                                      </p:cBhvr>
                                      <p:to>
                                        <p:strVal val="visible"/>
                                      </p:to>
                                    </p:set>
                                    <p:animEffect transition="in" filter="slide(fromRight)">
                                      <p:cBhvr>
                                        <p:cTn id="11" dur="500"/>
                                        <p:tgtEl>
                                          <p:spTgt spid="798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5" presetClass="entr" presetSubtype="0" fill="hold" grpId="0" nodeType="clickEffect">
                                  <p:stCondLst>
                                    <p:cond delay="0"/>
                                  </p:stCondLst>
                                  <p:iterate type="lt">
                                    <p:tmPct val="10000"/>
                                  </p:iterate>
                                  <p:childTnLst>
                                    <p:set>
                                      <p:cBhvr>
                                        <p:cTn id="15" dur="1" fill="hold">
                                          <p:stCondLst>
                                            <p:cond delay="0"/>
                                          </p:stCondLst>
                                        </p:cTn>
                                        <p:tgtEl>
                                          <p:spTgt spid="79874"/>
                                        </p:tgtEl>
                                        <p:attrNameLst>
                                          <p:attrName>style.visibility</p:attrName>
                                        </p:attrNameLst>
                                      </p:cBhvr>
                                      <p:to>
                                        <p:strVal val="visible"/>
                                      </p:to>
                                    </p:set>
                                    <p:animEffect transition="in" filter="fade">
                                      <p:cBhvr>
                                        <p:cTn id="16" dur="2000"/>
                                        <p:tgtEl>
                                          <p:spTgt spid="79874"/>
                                        </p:tgtEl>
                                      </p:cBhvr>
                                    </p:animEffect>
                                    <p:anim calcmode="lin" valueType="num">
                                      <p:cBhvr>
                                        <p:cTn id="17" dur="2000" fill="hold"/>
                                        <p:tgtEl>
                                          <p:spTgt spid="79874"/>
                                        </p:tgtEl>
                                        <p:attrNameLst>
                                          <p:attrName>ppt_w</p:attrName>
                                        </p:attrNameLst>
                                      </p:cBhvr>
                                      <p:tavLst>
                                        <p:tav tm="0" fmla="#ppt_w*sin(2.5*pi*$)">
                                          <p:val>
                                            <p:fltVal val="0"/>
                                          </p:val>
                                        </p:tav>
                                        <p:tav tm="100000">
                                          <p:val>
                                            <p:fltVal val="1"/>
                                          </p:val>
                                        </p:tav>
                                      </p:tavLst>
                                    </p:anim>
                                    <p:anim calcmode="lin" valueType="num">
                                      <p:cBhvr>
                                        <p:cTn id="18" dur="2000" fill="hold"/>
                                        <p:tgtEl>
                                          <p:spTgt spid="798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animBg="1"/>
      <p:bldP spid="798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Line 2"/>
          <p:cNvSpPr>
            <a:spLocks noChangeShapeType="1"/>
          </p:cNvSpPr>
          <p:nvPr/>
        </p:nvSpPr>
        <p:spPr bwMode="auto">
          <a:xfrm>
            <a:off x="1487487" y="2446338"/>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0899" name="Text Box 3"/>
          <p:cNvSpPr txBox="1">
            <a:spLocks noChangeArrowheads="1"/>
          </p:cNvSpPr>
          <p:nvPr/>
        </p:nvSpPr>
        <p:spPr bwMode="auto">
          <a:xfrm>
            <a:off x="1487488" y="1563688"/>
            <a:ext cx="914400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Money is a measure of value in a national economy, a means of exchange with various economic functions loaded.</a:t>
            </a:r>
            <a:endParaRPr lang="tr-TR" altLang="tr-TR" dirty="0"/>
          </a:p>
        </p:txBody>
      </p:sp>
      <p:sp>
        <p:nvSpPr>
          <p:cNvPr id="80900" name="Text Box 4"/>
          <p:cNvSpPr txBox="1">
            <a:spLocks noChangeArrowheads="1"/>
          </p:cNvSpPr>
          <p:nvPr/>
        </p:nvSpPr>
        <p:spPr bwMode="auto">
          <a:xfrm>
            <a:off x="1487488" y="2687638"/>
            <a:ext cx="914400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The value of the unit of economic goods and services expressed in currency is called price.</a:t>
            </a:r>
            <a:endParaRPr lang="tr-TR" altLang="tr-TR" dirty="0"/>
          </a:p>
        </p:txBody>
      </p:sp>
      <p:sp>
        <p:nvSpPr>
          <p:cNvPr id="80901" name="Text Box 5"/>
          <p:cNvSpPr txBox="1">
            <a:spLocks noChangeArrowheads="1"/>
          </p:cNvSpPr>
          <p:nvPr/>
        </p:nvSpPr>
        <p:spPr bwMode="auto">
          <a:xfrm>
            <a:off x="1487488" y="3538538"/>
            <a:ext cx="914400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It is possible to consider the functions in which money is loaded in economic life in 4 main groups. These;</a:t>
            </a:r>
            <a:endParaRPr lang="tr-TR" altLang="tr-TR" dirty="0"/>
          </a:p>
        </p:txBody>
      </p:sp>
      <p:sp>
        <p:nvSpPr>
          <p:cNvPr id="80902" name="Text Box 6"/>
          <p:cNvSpPr txBox="1">
            <a:spLocks noChangeArrowheads="1"/>
          </p:cNvSpPr>
          <p:nvPr/>
        </p:nvSpPr>
        <p:spPr bwMode="auto">
          <a:xfrm>
            <a:off x="1487488" y="4422776"/>
            <a:ext cx="9144001"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lnSpc>
                <a:spcPct val="150000"/>
              </a:lnSpc>
            </a:pPr>
            <a:r>
              <a:rPr lang="tr-TR" altLang="tr-TR" dirty="0"/>
              <a:t>	</a:t>
            </a:r>
            <a:r>
              <a:rPr lang="en" altLang="tr-TR" dirty="0"/>
              <a:t>Being a measure of value,</a:t>
            </a:r>
          </a:p>
          <a:p>
            <a:pPr algn="just" eaLnBrk="1" hangingPunct="1">
              <a:lnSpc>
                <a:spcPct val="150000"/>
              </a:lnSpc>
            </a:pPr>
            <a:r>
              <a:rPr lang="en" altLang="tr-TR" dirty="0"/>
              <a:t>	Being a tool of change,</a:t>
            </a:r>
          </a:p>
          <a:p>
            <a:pPr algn="just" eaLnBrk="1" hangingPunct="1">
              <a:lnSpc>
                <a:spcPct val="150000"/>
              </a:lnSpc>
            </a:pPr>
            <a:r>
              <a:rPr lang="en" altLang="tr-TR" dirty="0"/>
              <a:t>	Value retention and</a:t>
            </a:r>
          </a:p>
          <a:p>
            <a:pPr algn="just" eaLnBrk="1" hangingPunct="1">
              <a:lnSpc>
                <a:spcPct val="150000"/>
              </a:lnSpc>
            </a:pPr>
            <a:r>
              <a:rPr lang="en" altLang="tr-TR" dirty="0"/>
              <a:t>	They are functions of being a measure in debt payments.</a:t>
            </a:r>
            <a:endParaRPr lang="tr-TR" altLang="tr-TR" dirty="0"/>
          </a:p>
        </p:txBody>
      </p:sp>
      <p:sp>
        <p:nvSpPr>
          <p:cNvPr id="80905" name="Line 9"/>
          <p:cNvSpPr>
            <a:spLocks noChangeShapeType="1"/>
          </p:cNvSpPr>
          <p:nvPr/>
        </p:nvSpPr>
        <p:spPr bwMode="auto">
          <a:xfrm>
            <a:off x="1487487" y="3297238"/>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3811893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slide(fromTop)">
                                      <p:cBhvr>
                                        <p:cTn id="7" dur="500"/>
                                        <p:tgtEl>
                                          <p:spTgt spid="80899"/>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0898"/>
                                        </p:tgtEl>
                                        <p:attrNameLst>
                                          <p:attrName>style.visibility</p:attrName>
                                        </p:attrNameLst>
                                      </p:cBhvr>
                                      <p:to>
                                        <p:strVal val="visible"/>
                                      </p:to>
                                    </p:set>
                                    <p:animEffect transition="in" filter="slide(fromLeft)">
                                      <p:cBhvr>
                                        <p:cTn id="11" dur="500"/>
                                        <p:tgtEl>
                                          <p:spTgt spid="808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80900"/>
                                        </p:tgtEl>
                                        <p:attrNameLst>
                                          <p:attrName>style.visibility</p:attrName>
                                        </p:attrNameLst>
                                      </p:cBhvr>
                                      <p:to>
                                        <p:strVal val="visible"/>
                                      </p:to>
                                    </p:set>
                                    <p:animEffect transition="in" filter="slide(fromTop)">
                                      <p:cBhvr>
                                        <p:cTn id="16" dur="500"/>
                                        <p:tgtEl>
                                          <p:spTgt spid="80900"/>
                                        </p:tgtEl>
                                      </p:cBhvr>
                                    </p:animEffect>
                                  </p:childTnLst>
                                </p:cTn>
                              </p:par>
                            </p:childTnLst>
                          </p:cTn>
                        </p:par>
                        <p:par>
                          <p:cTn id="17" fill="hold" nodeType="afterGroup">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80905"/>
                                        </p:tgtEl>
                                        <p:attrNameLst>
                                          <p:attrName>style.visibility</p:attrName>
                                        </p:attrNameLst>
                                      </p:cBhvr>
                                      <p:to>
                                        <p:strVal val="visible"/>
                                      </p:to>
                                    </p:set>
                                    <p:animEffect transition="in" filter="slide(fromLeft)">
                                      <p:cBhvr>
                                        <p:cTn id="20" dur="500"/>
                                        <p:tgtEl>
                                          <p:spTgt spid="8090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80901"/>
                                        </p:tgtEl>
                                        <p:attrNameLst>
                                          <p:attrName>style.visibility</p:attrName>
                                        </p:attrNameLst>
                                      </p:cBhvr>
                                      <p:to>
                                        <p:strVal val="visible"/>
                                      </p:to>
                                    </p:set>
                                    <p:animEffect transition="in" filter="slide(fromTop)">
                                      <p:cBhvr>
                                        <p:cTn id="25" dur="500"/>
                                        <p:tgtEl>
                                          <p:spTgt spid="8090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80902"/>
                                        </p:tgtEl>
                                        <p:attrNameLst>
                                          <p:attrName>style.visibility</p:attrName>
                                        </p:attrNameLst>
                                      </p:cBhvr>
                                      <p:to>
                                        <p:strVal val="visible"/>
                                      </p:to>
                                    </p:set>
                                    <p:animEffect transition="in" filter="slide(fromTop)">
                                      <p:cBhvr>
                                        <p:cTn id="30"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p:bldP spid="80899" grpId="0" autoUpdateAnimBg="0"/>
      <p:bldP spid="80900" grpId="0" autoUpdateAnimBg="0"/>
      <p:bldP spid="80901" grpId="0" autoUpdateAnimBg="0"/>
      <p:bldP spid="80902" grpId="0" autoUpdateAnimBg="0"/>
      <p:bldP spid="8090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487488" y="1268413"/>
            <a:ext cx="91440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tr-TR" altLang="tr-TR" b="1" u="sng" dirty="0">
                <a:solidFill>
                  <a:schemeClr val="folHlink"/>
                </a:solidFill>
              </a:rPr>
              <a:t>Value </a:t>
            </a:r>
            <a:r>
              <a:rPr lang="tr-TR" altLang="tr-TR" b="1" u="sng" dirty="0" err="1">
                <a:solidFill>
                  <a:schemeClr val="folHlink"/>
                </a:solidFill>
              </a:rPr>
              <a:t>measure</a:t>
            </a:r>
            <a:r>
              <a:rPr lang="tr-TR" altLang="tr-TR" b="1" u="sng" dirty="0">
                <a:solidFill>
                  <a:schemeClr val="folHlink"/>
                </a:solidFill>
              </a:rPr>
              <a:t> </a:t>
            </a:r>
            <a:r>
              <a:rPr lang="tr-TR" altLang="tr-TR" b="1" u="sng" dirty="0" err="1">
                <a:solidFill>
                  <a:schemeClr val="folHlink"/>
                </a:solidFill>
              </a:rPr>
              <a:t>function</a:t>
            </a:r>
            <a:endParaRPr lang="tr-TR" altLang="tr-TR" b="1" u="sng" dirty="0">
              <a:solidFill>
                <a:schemeClr val="folHlink"/>
              </a:solidFill>
            </a:endParaRPr>
          </a:p>
        </p:txBody>
      </p:sp>
      <p:sp>
        <p:nvSpPr>
          <p:cNvPr id="86019" name="Text Box 3"/>
          <p:cNvSpPr txBox="1">
            <a:spLocks noChangeArrowheads="1"/>
          </p:cNvSpPr>
          <p:nvPr/>
        </p:nvSpPr>
        <p:spPr bwMode="auto">
          <a:xfrm>
            <a:off x="1487488" y="1773238"/>
            <a:ext cx="914400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In modern economies, it is compulsory to use a common unit of measure for the measurement of the value of economic goods supplied to the market.</a:t>
            </a:r>
            <a:endParaRPr lang="tr-TR" altLang="tr-TR" dirty="0"/>
          </a:p>
        </p:txBody>
      </p:sp>
      <p:sp>
        <p:nvSpPr>
          <p:cNvPr id="86020" name="Text Box 4"/>
          <p:cNvSpPr txBox="1">
            <a:spLocks noChangeArrowheads="1"/>
          </p:cNvSpPr>
          <p:nvPr/>
        </p:nvSpPr>
        <p:spPr bwMode="auto">
          <a:xfrm>
            <a:off x="1487488" y="2708275"/>
            <a:ext cx="91440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In the absence of this measure, economic goods will have to go to a conclusion by comparing some of the subjective benefits.</a:t>
            </a:r>
            <a:r>
              <a:rPr lang="tr-TR" altLang="tr-TR" dirty="0"/>
              <a:t> </a:t>
            </a:r>
            <a:r>
              <a:rPr lang="en" altLang="tr-TR" dirty="0"/>
              <a:t>The proportions to be used in this comparison include different benefits for each person Money provides significant convenience in the measurement of value as a liquid payment instrument for the purchase of various goods and services.</a:t>
            </a:r>
            <a:endParaRPr lang="tr-TR" altLang="tr-TR" dirty="0"/>
          </a:p>
        </p:txBody>
      </p:sp>
      <p:sp>
        <p:nvSpPr>
          <p:cNvPr id="86021" name="Text Box 5"/>
          <p:cNvSpPr txBox="1">
            <a:spLocks noChangeArrowheads="1"/>
          </p:cNvSpPr>
          <p:nvPr/>
        </p:nvSpPr>
        <p:spPr bwMode="auto">
          <a:xfrm>
            <a:off x="1487488" y="4141788"/>
            <a:ext cx="91440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tr-TR" altLang="tr-TR" b="1" u="sng" dirty="0" err="1">
                <a:solidFill>
                  <a:schemeClr val="folHlink"/>
                </a:solidFill>
              </a:rPr>
              <a:t>Change</a:t>
            </a:r>
            <a:r>
              <a:rPr lang="tr-TR" altLang="tr-TR" b="1" u="sng" dirty="0">
                <a:solidFill>
                  <a:schemeClr val="folHlink"/>
                </a:solidFill>
              </a:rPr>
              <a:t> </a:t>
            </a:r>
            <a:r>
              <a:rPr lang="tr-TR" altLang="tr-TR" b="1" u="sng" dirty="0" err="1">
                <a:solidFill>
                  <a:schemeClr val="folHlink"/>
                </a:solidFill>
              </a:rPr>
              <a:t>tool</a:t>
            </a:r>
            <a:r>
              <a:rPr lang="tr-TR" altLang="tr-TR" b="1" u="sng" dirty="0">
                <a:solidFill>
                  <a:schemeClr val="folHlink"/>
                </a:solidFill>
              </a:rPr>
              <a:t> </a:t>
            </a:r>
            <a:r>
              <a:rPr lang="tr-TR" altLang="tr-TR" b="1" u="sng" dirty="0" err="1">
                <a:solidFill>
                  <a:schemeClr val="folHlink"/>
                </a:solidFill>
              </a:rPr>
              <a:t>function</a:t>
            </a:r>
            <a:endParaRPr lang="tr-TR" altLang="tr-TR" b="1" u="sng" dirty="0">
              <a:solidFill>
                <a:schemeClr val="folHlink"/>
              </a:solidFill>
            </a:endParaRPr>
          </a:p>
        </p:txBody>
      </p:sp>
      <p:sp>
        <p:nvSpPr>
          <p:cNvPr id="86022" name="Text Box 6"/>
          <p:cNvSpPr txBox="1">
            <a:spLocks noChangeArrowheads="1"/>
          </p:cNvSpPr>
          <p:nvPr/>
        </p:nvSpPr>
        <p:spPr bwMode="auto">
          <a:xfrm>
            <a:off x="1487488" y="4502151"/>
            <a:ext cx="914400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In fact, money has no value as matter.</a:t>
            </a:r>
            <a:endParaRPr lang="tr-TR" altLang="tr-TR" dirty="0"/>
          </a:p>
        </p:txBody>
      </p:sp>
      <p:sp>
        <p:nvSpPr>
          <p:cNvPr id="86023" name="Text Box 7"/>
          <p:cNvSpPr txBox="1">
            <a:spLocks noChangeArrowheads="1"/>
          </p:cNvSpPr>
          <p:nvPr/>
        </p:nvSpPr>
        <p:spPr bwMode="auto">
          <a:xfrm>
            <a:off x="1487488" y="5092700"/>
            <a:ext cx="914400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So why are we willing to change the element of money in the face of various economic goods and services?</a:t>
            </a:r>
            <a:endParaRPr lang="tr-TR" altLang="tr-TR" dirty="0"/>
          </a:p>
        </p:txBody>
      </p:sp>
      <p:sp>
        <p:nvSpPr>
          <p:cNvPr id="86024" name="Text Box 8"/>
          <p:cNvSpPr txBox="1">
            <a:spLocks noChangeArrowheads="1"/>
          </p:cNvSpPr>
          <p:nvPr/>
        </p:nvSpPr>
        <p:spPr bwMode="auto">
          <a:xfrm>
            <a:off x="1487488" y="5876925"/>
            <a:ext cx="9144001"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This is because money is generally accepted by society. It is known that the exchange of goods with goods creates serious economic problems. Therefore, money confronts various economic goods and services and facilitates its exchange.</a:t>
            </a:r>
            <a:endParaRPr lang="tr-TR" altLang="tr-TR" dirty="0"/>
          </a:p>
        </p:txBody>
      </p:sp>
      <p:sp>
        <p:nvSpPr>
          <p:cNvPr id="86025" name="Line 9"/>
          <p:cNvSpPr>
            <a:spLocks noChangeShapeType="1"/>
          </p:cNvSpPr>
          <p:nvPr/>
        </p:nvSpPr>
        <p:spPr bwMode="auto">
          <a:xfrm>
            <a:off x="1487487" y="2565400"/>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6026" name="Line 10"/>
          <p:cNvSpPr>
            <a:spLocks noChangeShapeType="1"/>
          </p:cNvSpPr>
          <p:nvPr/>
        </p:nvSpPr>
        <p:spPr bwMode="auto">
          <a:xfrm>
            <a:off x="1487487" y="5013325"/>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6027" name="Line 11"/>
          <p:cNvSpPr>
            <a:spLocks noChangeShapeType="1"/>
          </p:cNvSpPr>
          <p:nvPr/>
        </p:nvSpPr>
        <p:spPr bwMode="auto">
          <a:xfrm>
            <a:off x="1487487" y="5805488"/>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3115902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slide(fromTop)">
                                      <p:cBhvr>
                                        <p:cTn id="7" dur="500"/>
                                        <p:tgtEl>
                                          <p:spTgt spid="86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86019"/>
                                        </p:tgtEl>
                                        <p:attrNameLst>
                                          <p:attrName>style.visibility</p:attrName>
                                        </p:attrNameLst>
                                      </p:cBhvr>
                                      <p:to>
                                        <p:strVal val="visible"/>
                                      </p:to>
                                    </p:set>
                                    <p:animEffect transition="in" filter="slide(fromTop)">
                                      <p:cBhvr>
                                        <p:cTn id="12" dur="500"/>
                                        <p:tgtEl>
                                          <p:spTgt spid="86019"/>
                                        </p:tgtEl>
                                      </p:cBhvr>
                                    </p:animEffect>
                                  </p:childTnLst>
                                </p:cTn>
                              </p:par>
                            </p:childTnLst>
                          </p:cTn>
                        </p:par>
                        <p:par>
                          <p:cTn id="13" fill="hold" nodeType="afterGroup">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86025"/>
                                        </p:tgtEl>
                                        <p:attrNameLst>
                                          <p:attrName>style.visibility</p:attrName>
                                        </p:attrNameLst>
                                      </p:cBhvr>
                                      <p:to>
                                        <p:strVal val="visible"/>
                                      </p:to>
                                    </p:set>
                                    <p:animEffect transition="in" filter="slide(fromLeft)">
                                      <p:cBhvr>
                                        <p:cTn id="16" dur="500"/>
                                        <p:tgtEl>
                                          <p:spTgt spid="8602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86020"/>
                                        </p:tgtEl>
                                        <p:attrNameLst>
                                          <p:attrName>style.visibility</p:attrName>
                                        </p:attrNameLst>
                                      </p:cBhvr>
                                      <p:to>
                                        <p:strVal val="visible"/>
                                      </p:to>
                                    </p:set>
                                    <p:animEffect transition="in" filter="slide(fromTop)">
                                      <p:cBhvr>
                                        <p:cTn id="21" dur="500"/>
                                        <p:tgtEl>
                                          <p:spTgt spid="860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1" fill="hold" grpId="0" nodeType="clickEffect">
                                  <p:stCondLst>
                                    <p:cond delay="0"/>
                                  </p:stCondLst>
                                  <p:childTnLst>
                                    <p:set>
                                      <p:cBhvr>
                                        <p:cTn id="25" dur="1" fill="hold">
                                          <p:stCondLst>
                                            <p:cond delay="0"/>
                                          </p:stCondLst>
                                        </p:cTn>
                                        <p:tgtEl>
                                          <p:spTgt spid="86021"/>
                                        </p:tgtEl>
                                        <p:attrNameLst>
                                          <p:attrName>style.visibility</p:attrName>
                                        </p:attrNameLst>
                                      </p:cBhvr>
                                      <p:to>
                                        <p:strVal val="visible"/>
                                      </p:to>
                                    </p:set>
                                    <p:animEffect transition="in" filter="slide(fromTop)">
                                      <p:cBhvr>
                                        <p:cTn id="26" dur="500"/>
                                        <p:tgtEl>
                                          <p:spTgt spid="860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86022"/>
                                        </p:tgtEl>
                                        <p:attrNameLst>
                                          <p:attrName>style.visibility</p:attrName>
                                        </p:attrNameLst>
                                      </p:cBhvr>
                                      <p:to>
                                        <p:strVal val="visible"/>
                                      </p:to>
                                    </p:set>
                                    <p:animEffect transition="in" filter="slide(fromTop)">
                                      <p:cBhvr>
                                        <p:cTn id="31" dur="500"/>
                                        <p:tgtEl>
                                          <p:spTgt spid="86022"/>
                                        </p:tgtEl>
                                      </p:cBhvr>
                                    </p:animEffect>
                                  </p:childTnLst>
                                </p:cTn>
                              </p:par>
                            </p:childTnLst>
                          </p:cTn>
                        </p:par>
                        <p:par>
                          <p:cTn id="32" fill="hold" nodeType="afterGroup">
                            <p:stCondLst>
                              <p:cond delay="500"/>
                            </p:stCondLst>
                            <p:childTnLst>
                              <p:par>
                                <p:cTn id="33" presetID="12" presetClass="entr" presetSubtype="8" fill="hold" grpId="0" nodeType="afterEffect">
                                  <p:stCondLst>
                                    <p:cond delay="0"/>
                                  </p:stCondLst>
                                  <p:childTnLst>
                                    <p:set>
                                      <p:cBhvr>
                                        <p:cTn id="34" dur="1" fill="hold">
                                          <p:stCondLst>
                                            <p:cond delay="0"/>
                                          </p:stCondLst>
                                        </p:cTn>
                                        <p:tgtEl>
                                          <p:spTgt spid="86026"/>
                                        </p:tgtEl>
                                        <p:attrNameLst>
                                          <p:attrName>style.visibility</p:attrName>
                                        </p:attrNameLst>
                                      </p:cBhvr>
                                      <p:to>
                                        <p:strVal val="visible"/>
                                      </p:to>
                                    </p:set>
                                    <p:animEffect transition="in" filter="slide(fromLeft)">
                                      <p:cBhvr>
                                        <p:cTn id="35" dur="500"/>
                                        <p:tgtEl>
                                          <p:spTgt spid="860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86023"/>
                                        </p:tgtEl>
                                        <p:attrNameLst>
                                          <p:attrName>style.visibility</p:attrName>
                                        </p:attrNameLst>
                                      </p:cBhvr>
                                      <p:to>
                                        <p:strVal val="visible"/>
                                      </p:to>
                                    </p:set>
                                    <p:animEffect transition="in" filter="slide(fromTop)">
                                      <p:cBhvr>
                                        <p:cTn id="40" dur="500"/>
                                        <p:tgtEl>
                                          <p:spTgt spid="86023"/>
                                        </p:tgtEl>
                                      </p:cBhvr>
                                    </p:animEffect>
                                  </p:childTnLst>
                                </p:cTn>
                              </p:par>
                            </p:childTnLst>
                          </p:cTn>
                        </p:par>
                        <p:par>
                          <p:cTn id="41" fill="hold" nodeType="afterGroup">
                            <p:stCondLst>
                              <p:cond delay="500"/>
                            </p:stCondLst>
                            <p:childTnLst>
                              <p:par>
                                <p:cTn id="42" presetID="12" presetClass="entr" presetSubtype="8" fill="hold" grpId="0" nodeType="afterEffect">
                                  <p:stCondLst>
                                    <p:cond delay="0"/>
                                  </p:stCondLst>
                                  <p:childTnLst>
                                    <p:set>
                                      <p:cBhvr>
                                        <p:cTn id="43" dur="1" fill="hold">
                                          <p:stCondLst>
                                            <p:cond delay="0"/>
                                          </p:stCondLst>
                                        </p:cTn>
                                        <p:tgtEl>
                                          <p:spTgt spid="86027"/>
                                        </p:tgtEl>
                                        <p:attrNameLst>
                                          <p:attrName>style.visibility</p:attrName>
                                        </p:attrNameLst>
                                      </p:cBhvr>
                                      <p:to>
                                        <p:strVal val="visible"/>
                                      </p:to>
                                    </p:set>
                                    <p:animEffect transition="in" filter="slide(fromLeft)">
                                      <p:cBhvr>
                                        <p:cTn id="44" dur="500"/>
                                        <p:tgtEl>
                                          <p:spTgt spid="8602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86024"/>
                                        </p:tgtEl>
                                        <p:attrNameLst>
                                          <p:attrName>style.visibility</p:attrName>
                                        </p:attrNameLst>
                                      </p:cBhvr>
                                      <p:to>
                                        <p:strVal val="visible"/>
                                      </p:to>
                                    </p:set>
                                    <p:animEffect transition="in" filter="slide(fromTop)">
                                      <p:cBhvr>
                                        <p:cTn id="49" dur="500"/>
                                        <p:tgtEl>
                                          <p:spTgt spid="86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P spid="86019" grpId="0" autoUpdateAnimBg="0"/>
      <p:bldP spid="86020" grpId="0" autoUpdateAnimBg="0"/>
      <p:bldP spid="86021" grpId="0" autoUpdateAnimBg="0"/>
      <p:bldP spid="86022" grpId="0" autoUpdateAnimBg="0"/>
      <p:bldP spid="86023" grpId="0" autoUpdateAnimBg="0"/>
      <p:bldP spid="86024" grpId="0" autoUpdateAnimBg="0"/>
      <p:bldP spid="86025" grpId="0" animBg="1"/>
      <p:bldP spid="86026" grpId="0" animBg="1"/>
      <p:bldP spid="860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1487488" y="1412876"/>
            <a:ext cx="914400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tr-TR" altLang="tr-TR" b="1" u="sng" dirty="0">
                <a:solidFill>
                  <a:schemeClr val="folHlink"/>
                </a:solidFill>
              </a:rPr>
              <a:t>Value </a:t>
            </a:r>
            <a:r>
              <a:rPr lang="tr-TR" altLang="tr-TR" b="1" u="sng" dirty="0" err="1">
                <a:solidFill>
                  <a:schemeClr val="folHlink"/>
                </a:solidFill>
              </a:rPr>
              <a:t>storage</a:t>
            </a:r>
            <a:r>
              <a:rPr lang="tr-TR" altLang="tr-TR" b="1" u="sng" dirty="0">
                <a:solidFill>
                  <a:schemeClr val="folHlink"/>
                </a:solidFill>
              </a:rPr>
              <a:t> </a:t>
            </a:r>
            <a:r>
              <a:rPr lang="tr-TR" altLang="tr-TR" b="1" u="sng" dirty="0" err="1">
                <a:solidFill>
                  <a:schemeClr val="folHlink"/>
                </a:solidFill>
              </a:rPr>
              <a:t>function</a:t>
            </a:r>
            <a:endParaRPr lang="tr-TR" altLang="tr-TR" b="1" u="sng" dirty="0">
              <a:solidFill>
                <a:schemeClr val="folHlink"/>
              </a:solidFill>
            </a:endParaRPr>
          </a:p>
        </p:txBody>
      </p:sp>
      <p:sp>
        <p:nvSpPr>
          <p:cNvPr id="84995" name="Text Box 3"/>
          <p:cNvSpPr txBox="1">
            <a:spLocks noChangeArrowheads="1"/>
          </p:cNvSpPr>
          <p:nvPr/>
        </p:nvSpPr>
        <p:spPr bwMode="auto">
          <a:xfrm>
            <a:off x="1487488" y="1893888"/>
            <a:ext cx="91440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Savings, as it is known, is the unconsumed part of income.</a:t>
            </a:r>
            <a:endParaRPr lang="tr-TR" altLang="tr-TR" dirty="0"/>
          </a:p>
        </p:txBody>
      </p:sp>
      <p:sp>
        <p:nvSpPr>
          <p:cNvPr id="84996" name="Text Box 4"/>
          <p:cNvSpPr txBox="1">
            <a:spLocks noChangeArrowheads="1"/>
          </p:cNvSpPr>
          <p:nvPr/>
        </p:nvSpPr>
        <p:spPr bwMode="auto">
          <a:xfrm>
            <a:off x="1487488" y="2489200"/>
            <a:ext cx="914400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Retention of an economic commodity retained from consumption is both difficult and costly to maintain for the same quality for a long time.</a:t>
            </a:r>
            <a:endParaRPr lang="tr-TR" altLang="tr-TR" dirty="0"/>
          </a:p>
        </p:txBody>
      </p:sp>
      <p:sp>
        <p:nvSpPr>
          <p:cNvPr id="84997" name="Text Box 5"/>
          <p:cNvSpPr txBox="1">
            <a:spLocks noChangeArrowheads="1"/>
          </p:cNvSpPr>
          <p:nvPr/>
        </p:nvSpPr>
        <p:spPr bwMode="auto">
          <a:xfrm>
            <a:off x="1487488" y="3359151"/>
            <a:ext cx="9144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However, in a money economy, saving economic goods is easy and inexpensive to be converted into money and there is also the possibility of providing income (</a:t>
            </a:r>
            <a:r>
              <a:rPr lang="en" altLang="tr-TR" dirty="0" err="1"/>
              <a:t>eg</a:t>
            </a:r>
            <a:r>
              <a:rPr lang="en" altLang="tr-TR" dirty="0"/>
              <a:t> interest).</a:t>
            </a:r>
            <a:endParaRPr lang="tr-TR" altLang="tr-TR" dirty="0"/>
          </a:p>
        </p:txBody>
      </p:sp>
      <p:sp>
        <p:nvSpPr>
          <p:cNvPr id="84998" name="Text Box 6"/>
          <p:cNvSpPr txBox="1">
            <a:spLocks noChangeArrowheads="1"/>
          </p:cNvSpPr>
          <p:nvPr/>
        </p:nvSpPr>
        <p:spPr bwMode="auto">
          <a:xfrm>
            <a:off x="1487488" y="4389438"/>
            <a:ext cx="914400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b="1" u="sng" dirty="0">
                <a:solidFill>
                  <a:schemeClr val="folHlink"/>
                </a:solidFill>
              </a:rPr>
              <a:t>Measurement function in debt payments</a:t>
            </a:r>
            <a:endParaRPr lang="tr-TR" altLang="tr-TR" b="1" u="sng" dirty="0">
              <a:solidFill>
                <a:schemeClr val="folHlink"/>
              </a:solidFill>
            </a:endParaRPr>
          </a:p>
        </p:txBody>
      </p:sp>
      <p:sp>
        <p:nvSpPr>
          <p:cNvPr id="84999" name="Text Box 7"/>
          <p:cNvSpPr txBox="1">
            <a:spLocks noChangeArrowheads="1"/>
          </p:cNvSpPr>
          <p:nvPr/>
        </p:nvSpPr>
        <p:spPr bwMode="auto">
          <a:xfrm>
            <a:off x="1487488" y="4870450"/>
            <a:ext cx="9144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In a monetary economy, debts are expressed in currency and paid in the same units.</a:t>
            </a:r>
            <a:endParaRPr lang="tr-TR" altLang="tr-TR" dirty="0"/>
          </a:p>
        </p:txBody>
      </p:sp>
      <p:sp>
        <p:nvSpPr>
          <p:cNvPr id="85000" name="Text Box 8"/>
          <p:cNvSpPr txBox="1">
            <a:spLocks noChangeArrowheads="1"/>
          </p:cNvSpPr>
          <p:nvPr/>
        </p:nvSpPr>
        <p:spPr bwMode="auto">
          <a:xfrm>
            <a:off x="1487488" y="5740400"/>
            <a:ext cx="9144001"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In a money-free economy, problems arise in the payment and evaluation of a loan in the future.</a:t>
            </a:r>
            <a:endParaRPr lang="tr-TR" altLang="tr-TR" dirty="0"/>
          </a:p>
        </p:txBody>
      </p:sp>
      <p:sp>
        <p:nvSpPr>
          <p:cNvPr id="85001" name="Line 9"/>
          <p:cNvSpPr>
            <a:spLocks noChangeShapeType="1"/>
          </p:cNvSpPr>
          <p:nvPr/>
        </p:nvSpPr>
        <p:spPr bwMode="auto">
          <a:xfrm>
            <a:off x="1524000" y="2374900"/>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5002" name="Line 10"/>
          <p:cNvSpPr>
            <a:spLocks noChangeShapeType="1"/>
          </p:cNvSpPr>
          <p:nvPr/>
        </p:nvSpPr>
        <p:spPr bwMode="auto">
          <a:xfrm>
            <a:off x="1524000" y="3244850"/>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5003" name="Line 11"/>
          <p:cNvSpPr>
            <a:spLocks noChangeShapeType="1"/>
          </p:cNvSpPr>
          <p:nvPr/>
        </p:nvSpPr>
        <p:spPr bwMode="auto">
          <a:xfrm>
            <a:off x="1524000" y="5626100"/>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3919737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slide(fromTop)">
                                      <p:cBhvr>
                                        <p:cTn id="7" dur="500"/>
                                        <p:tgtEl>
                                          <p:spTgt spid="84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84995"/>
                                        </p:tgtEl>
                                        <p:attrNameLst>
                                          <p:attrName>style.visibility</p:attrName>
                                        </p:attrNameLst>
                                      </p:cBhvr>
                                      <p:to>
                                        <p:strVal val="visible"/>
                                      </p:to>
                                    </p:set>
                                    <p:animEffect transition="in" filter="slide(fromTop)">
                                      <p:cBhvr>
                                        <p:cTn id="12" dur="500"/>
                                        <p:tgtEl>
                                          <p:spTgt spid="84995"/>
                                        </p:tgtEl>
                                      </p:cBhvr>
                                    </p:animEffect>
                                  </p:childTnLst>
                                </p:cTn>
                              </p:par>
                            </p:childTnLst>
                          </p:cTn>
                        </p:par>
                        <p:par>
                          <p:cTn id="13" fill="hold" nodeType="afterGroup">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85001"/>
                                        </p:tgtEl>
                                        <p:attrNameLst>
                                          <p:attrName>style.visibility</p:attrName>
                                        </p:attrNameLst>
                                      </p:cBhvr>
                                      <p:to>
                                        <p:strVal val="visible"/>
                                      </p:to>
                                    </p:set>
                                    <p:animEffect transition="in" filter="slide(fromLeft)">
                                      <p:cBhvr>
                                        <p:cTn id="16" dur="500"/>
                                        <p:tgtEl>
                                          <p:spTgt spid="8500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84996"/>
                                        </p:tgtEl>
                                        <p:attrNameLst>
                                          <p:attrName>style.visibility</p:attrName>
                                        </p:attrNameLst>
                                      </p:cBhvr>
                                      <p:to>
                                        <p:strVal val="visible"/>
                                      </p:to>
                                    </p:set>
                                    <p:animEffect transition="in" filter="slide(fromTop)">
                                      <p:cBhvr>
                                        <p:cTn id="21" dur="500"/>
                                        <p:tgtEl>
                                          <p:spTgt spid="84996"/>
                                        </p:tgtEl>
                                      </p:cBhvr>
                                    </p:animEffect>
                                  </p:childTnLst>
                                </p:cTn>
                              </p:par>
                            </p:childTnLst>
                          </p:cTn>
                        </p:par>
                        <p:par>
                          <p:cTn id="22" fill="hold" nodeType="afterGroup">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85002"/>
                                        </p:tgtEl>
                                        <p:attrNameLst>
                                          <p:attrName>style.visibility</p:attrName>
                                        </p:attrNameLst>
                                      </p:cBhvr>
                                      <p:to>
                                        <p:strVal val="visible"/>
                                      </p:to>
                                    </p:set>
                                    <p:animEffect transition="in" filter="slide(fromLeft)">
                                      <p:cBhvr>
                                        <p:cTn id="25" dur="500"/>
                                        <p:tgtEl>
                                          <p:spTgt spid="850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84997"/>
                                        </p:tgtEl>
                                        <p:attrNameLst>
                                          <p:attrName>style.visibility</p:attrName>
                                        </p:attrNameLst>
                                      </p:cBhvr>
                                      <p:to>
                                        <p:strVal val="visible"/>
                                      </p:to>
                                    </p:set>
                                    <p:animEffect transition="in" filter="slide(fromTop)">
                                      <p:cBhvr>
                                        <p:cTn id="30" dur="500"/>
                                        <p:tgtEl>
                                          <p:spTgt spid="8499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84998"/>
                                        </p:tgtEl>
                                        <p:attrNameLst>
                                          <p:attrName>style.visibility</p:attrName>
                                        </p:attrNameLst>
                                      </p:cBhvr>
                                      <p:to>
                                        <p:strVal val="visible"/>
                                      </p:to>
                                    </p:set>
                                    <p:animEffect transition="in" filter="slide(fromTop)">
                                      <p:cBhvr>
                                        <p:cTn id="35" dur="500"/>
                                        <p:tgtEl>
                                          <p:spTgt spid="8499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84999"/>
                                        </p:tgtEl>
                                        <p:attrNameLst>
                                          <p:attrName>style.visibility</p:attrName>
                                        </p:attrNameLst>
                                      </p:cBhvr>
                                      <p:to>
                                        <p:strVal val="visible"/>
                                      </p:to>
                                    </p:set>
                                    <p:animEffect transition="in" filter="slide(fromTop)">
                                      <p:cBhvr>
                                        <p:cTn id="40" dur="500"/>
                                        <p:tgtEl>
                                          <p:spTgt spid="84999"/>
                                        </p:tgtEl>
                                      </p:cBhvr>
                                    </p:animEffect>
                                  </p:childTnLst>
                                </p:cTn>
                              </p:par>
                            </p:childTnLst>
                          </p:cTn>
                        </p:par>
                        <p:par>
                          <p:cTn id="41" fill="hold" nodeType="afterGroup">
                            <p:stCondLst>
                              <p:cond delay="500"/>
                            </p:stCondLst>
                            <p:childTnLst>
                              <p:par>
                                <p:cTn id="42" presetID="12" presetClass="entr" presetSubtype="8" fill="hold" grpId="0" nodeType="afterEffect">
                                  <p:stCondLst>
                                    <p:cond delay="0"/>
                                  </p:stCondLst>
                                  <p:childTnLst>
                                    <p:set>
                                      <p:cBhvr>
                                        <p:cTn id="43" dur="1" fill="hold">
                                          <p:stCondLst>
                                            <p:cond delay="0"/>
                                          </p:stCondLst>
                                        </p:cTn>
                                        <p:tgtEl>
                                          <p:spTgt spid="85003"/>
                                        </p:tgtEl>
                                        <p:attrNameLst>
                                          <p:attrName>style.visibility</p:attrName>
                                        </p:attrNameLst>
                                      </p:cBhvr>
                                      <p:to>
                                        <p:strVal val="visible"/>
                                      </p:to>
                                    </p:set>
                                    <p:animEffect transition="in" filter="slide(fromLeft)">
                                      <p:cBhvr>
                                        <p:cTn id="44" dur="500"/>
                                        <p:tgtEl>
                                          <p:spTgt spid="8500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85000"/>
                                        </p:tgtEl>
                                        <p:attrNameLst>
                                          <p:attrName>style.visibility</p:attrName>
                                        </p:attrNameLst>
                                      </p:cBhvr>
                                      <p:to>
                                        <p:strVal val="visible"/>
                                      </p:to>
                                    </p:set>
                                    <p:animEffect transition="in" filter="slide(fromTop)">
                                      <p:cBhvr>
                                        <p:cTn id="49" dur="500"/>
                                        <p:tgtEl>
                                          <p:spTgt spid="85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utoUpdateAnimBg="0"/>
      <p:bldP spid="84995" grpId="0" autoUpdateAnimBg="0"/>
      <p:bldP spid="84996" grpId="0" autoUpdateAnimBg="0"/>
      <p:bldP spid="84997" grpId="0" autoUpdateAnimBg="0"/>
      <p:bldP spid="84998" grpId="0" autoUpdateAnimBg="0"/>
      <p:bldP spid="84999" grpId="0" autoUpdateAnimBg="0"/>
      <p:bldP spid="85000" grpId="0" autoUpdateAnimBg="0"/>
      <p:bldP spid="85001" grpId="0" animBg="1"/>
      <p:bldP spid="85002" grpId="0" animBg="1"/>
      <p:bldP spid="8500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487488" y="1549401"/>
            <a:ext cx="914400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tr-TR" altLang="tr-TR" b="1" u="sng" dirty="0" err="1">
                <a:solidFill>
                  <a:schemeClr val="hlink"/>
                </a:solidFill>
              </a:rPr>
              <a:t>The</a:t>
            </a:r>
            <a:r>
              <a:rPr lang="tr-TR" altLang="tr-TR" b="1" u="sng" dirty="0">
                <a:solidFill>
                  <a:schemeClr val="hlink"/>
                </a:solidFill>
              </a:rPr>
              <a:t> </a:t>
            </a:r>
            <a:r>
              <a:rPr lang="tr-TR" altLang="tr-TR" b="1" u="sng" dirty="0" err="1">
                <a:solidFill>
                  <a:schemeClr val="hlink"/>
                </a:solidFill>
              </a:rPr>
              <a:t>type</a:t>
            </a:r>
            <a:r>
              <a:rPr lang="tr-TR" altLang="tr-TR" b="1" u="sng" dirty="0">
                <a:solidFill>
                  <a:schemeClr val="hlink"/>
                </a:solidFill>
              </a:rPr>
              <a:t> of </a:t>
            </a:r>
            <a:r>
              <a:rPr lang="tr-TR" altLang="tr-TR" b="1" u="sng" dirty="0" err="1">
                <a:solidFill>
                  <a:schemeClr val="hlink"/>
                </a:solidFill>
              </a:rPr>
              <a:t>money</a:t>
            </a:r>
            <a:endParaRPr lang="tr-TR" altLang="tr-TR" b="1" u="sng" dirty="0">
              <a:solidFill>
                <a:schemeClr val="hlink"/>
              </a:solidFill>
            </a:endParaRPr>
          </a:p>
        </p:txBody>
      </p:sp>
      <p:sp>
        <p:nvSpPr>
          <p:cNvPr id="83971" name="Text Box 3"/>
          <p:cNvSpPr txBox="1">
            <a:spLocks noChangeArrowheads="1"/>
          </p:cNvSpPr>
          <p:nvPr/>
        </p:nvSpPr>
        <p:spPr bwMode="auto">
          <a:xfrm>
            <a:off x="1487488" y="2173288"/>
            <a:ext cx="91440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tr-TR" altLang="tr-TR" b="1" u="sng" dirty="0" err="1">
                <a:solidFill>
                  <a:schemeClr val="folHlink"/>
                </a:solidFill>
              </a:rPr>
              <a:t>Coins</a:t>
            </a:r>
            <a:r>
              <a:rPr lang="tr-TR" altLang="tr-TR" b="1" u="sng" dirty="0">
                <a:solidFill>
                  <a:schemeClr val="folHlink"/>
                </a:solidFill>
              </a:rPr>
              <a:t>:</a:t>
            </a:r>
            <a:r>
              <a:rPr lang="tr-TR" altLang="tr-TR" dirty="0"/>
              <a:t> </a:t>
            </a:r>
            <a:r>
              <a:rPr lang="en" altLang="tr-TR" dirty="0"/>
              <a:t>Some precious metals, such as gold and silver, were minted in special mints.</a:t>
            </a:r>
            <a:r>
              <a:rPr lang="tr-TR" altLang="tr-TR" dirty="0"/>
              <a:t> </a:t>
            </a:r>
            <a:r>
              <a:rPr lang="en" altLang="tr-TR" dirty="0"/>
              <a:t>Gold-linked monetary system has reached the highest point of use in XVIII. century Later, it lost its relative importance and left its place to other currencies.</a:t>
            </a:r>
            <a:endParaRPr lang="tr-TR" altLang="tr-TR" dirty="0"/>
          </a:p>
        </p:txBody>
      </p:sp>
      <p:sp>
        <p:nvSpPr>
          <p:cNvPr id="83972" name="Text Box 4"/>
          <p:cNvSpPr txBox="1">
            <a:spLocks noChangeArrowheads="1"/>
          </p:cNvSpPr>
          <p:nvPr/>
        </p:nvSpPr>
        <p:spPr bwMode="auto">
          <a:xfrm>
            <a:off x="1487488" y="3903664"/>
            <a:ext cx="9144001"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b="1" u="sng" dirty="0">
                <a:solidFill>
                  <a:schemeClr val="folHlink"/>
                </a:solidFill>
              </a:rPr>
              <a:t>Paper Money (Banknotes and Checks): </a:t>
            </a:r>
            <a:r>
              <a:rPr lang="en" altLang="tr-TR" dirty="0"/>
              <a:t>In today's economies, the growth of economic life and the increase in the volume of goods have led to the growth of money volume and need.</a:t>
            </a:r>
            <a:endParaRPr lang="tr-TR" altLang="tr-TR" dirty="0"/>
          </a:p>
        </p:txBody>
      </p:sp>
      <p:sp>
        <p:nvSpPr>
          <p:cNvPr id="83973" name="Text Box 5"/>
          <p:cNvSpPr txBox="1">
            <a:spLocks noChangeArrowheads="1"/>
          </p:cNvSpPr>
          <p:nvPr/>
        </p:nvSpPr>
        <p:spPr bwMode="auto">
          <a:xfrm>
            <a:off x="1524000" y="5084764"/>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 altLang="tr-TR" dirty="0"/>
              <a:t>Banknotes and checks are used for such large payments. The nominal value written on the banknotes was initially a gold equivalent, but not today.</a:t>
            </a:r>
            <a:endParaRPr lang="tr-TR" altLang="tr-TR" dirty="0"/>
          </a:p>
        </p:txBody>
      </p:sp>
      <p:sp>
        <p:nvSpPr>
          <p:cNvPr id="83977" name="Line 9"/>
          <p:cNvSpPr>
            <a:spLocks noChangeShapeType="1"/>
          </p:cNvSpPr>
          <p:nvPr/>
        </p:nvSpPr>
        <p:spPr bwMode="auto">
          <a:xfrm>
            <a:off x="1524000" y="3644900"/>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83978" name="Line 10"/>
          <p:cNvSpPr>
            <a:spLocks noChangeShapeType="1"/>
          </p:cNvSpPr>
          <p:nvPr/>
        </p:nvSpPr>
        <p:spPr bwMode="auto">
          <a:xfrm>
            <a:off x="1524000" y="4868863"/>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1961231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slide(fromTop)">
                                      <p:cBhvr>
                                        <p:cTn id="7" dur="500"/>
                                        <p:tgtEl>
                                          <p:spTgt spid="83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83971"/>
                                        </p:tgtEl>
                                        <p:attrNameLst>
                                          <p:attrName>style.visibility</p:attrName>
                                        </p:attrNameLst>
                                      </p:cBhvr>
                                      <p:to>
                                        <p:strVal val="visible"/>
                                      </p:to>
                                    </p:set>
                                    <p:animEffect transition="in" filter="slide(fromTop)">
                                      <p:cBhvr>
                                        <p:cTn id="12" dur="500"/>
                                        <p:tgtEl>
                                          <p:spTgt spid="83971"/>
                                        </p:tgtEl>
                                      </p:cBhvr>
                                    </p:animEffect>
                                  </p:childTnLst>
                                </p:cTn>
                              </p:par>
                            </p:childTnLst>
                          </p:cTn>
                        </p:par>
                        <p:par>
                          <p:cTn id="13" fill="hold" nodeType="afterGroup">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83977"/>
                                        </p:tgtEl>
                                        <p:attrNameLst>
                                          <p:attrName>style.visibility</p:attrName>
                                        </p:attrNameLst>
                                      </p:cBhvr>
                                      <p:to>
                                        <p:strVal val="visible"/>
                                      </p:to>
                                    </p:set>
                                    <p:animEffect transition="in" filter="slide(fromLeft)">
                                      <p:cBhvr>
                                        <p:cTn id="16" dur="500"/>
                                        <p:tgtEl>
                                          <p:spTgt spid="8397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83972"/>
                                        </p:tgtEl>
                                        <p:attrNameLst>
                                          <p:attrName>style.visibility</p:attrName>
                                        </p:attrNameLst>
                                      </p:cBhvr>
                                      <p:to>
                                        <p:strVal val="visible"/>
                                      </p:to>
                                    </p:set>
                                    <p:animEffect transition="in" filter="slide(fromTop)">
                                      <p:cBhvr>
                                        <p:cTn id="21" dur="500"/>
                                        <p:tgtEl>
                                          <p:spTgt spid="83972"/>
                                        </p:tgtEl>
                                      </p:cBhvr>
                                    </p:animEffect>
                                  </p:childTnLst>
                                </p:cTn>
                              </p:par>
                            </p:childTnLst>
                          </p:cTn>
                        </p:par>
                        <p:par>
                          <p:cTn id="22" fill="hold" nodeType="afterGroup">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83978"/>
                                        </p:tgtEl>
                                        <p:attrNameLst>
                                          <p:attrName>style.visibility</p:attrName>
                                        </p:attrNameLst>
                                      </p:cBhvr>
                                      <p:to>
                                        <p:strVal val="visible"/>
                                      </p:to>
                                    </p:set>
                                    <p:animEffect transition="in" filter="slide(fromLeft)">
                                      <p:cBhvr>
                                        <p:cTn id="25" dur="500"/>
                                        <p:tgtEl>
                                          <p:spTgt spid="8397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83973"/>
                                        </p:tgtEl>
                                        <p:attrNameLst>
                                          <p:attrName>style.visibility</p:attrName>
                                        </p:attrNameLst>
                                      </p:cBhvr>
                                      <p:to>
                                        <p:strVal val="visible"/>
                                      </p:to>
                                    </p:set>
                                    <p:animEffect transition="in" filter="slide(fromTop)">
                                      <p:cBhvr>
                                        <p:cTn id="30"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P spid="83971" grpId="0" autoUpdateAnimBg="0"/>
      <p:bldP spid="83972" grpId="0" autoUpdateAnimBg="0"/>
      <p:bldP spid="83973" grpId="0" autoUpdateAnimBg="0"/>
      <p:bldP spid="83977" grpId="0" animBg="1"/>
      <p:bldP spid="8397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7E4280BA-2310-C046-A9B6-43481725E5B9}"/>
              </a:ext>
            </a:extLst>
          </p:cNvPr>
          <p:cNvSpPr txBox="1"/>
          <p:nvPr/>
        </p:nvSpPr>
        <p:spPr>
          <a:xfrm>
            <a:off x="1377108" y="2467779"/>
            <a:ext cx="7149947" cy="830997"/>
          </a:xfrm>
          <a:prstGeom prst="rect">
            <a:avLst/>
          </a:prstGeom>
          <a:noFill/>
        </p:spPr>
        <p:txBody>
          <a:bodyPr wrap="square" rtlCol="0">
            <a:spAutoFit/>
          </a:bodyPr>
          <a:lstStyle/>
          <a:p>
            <a:r>
              <a:rPr lang="tr-TR" sz="4800" dirty="0" err="1"/>
              <a:t>Any</a:t>
            </a:r>
            <a:r>
              <a:rPr lang="tr-TR" sz="4800" dirty="0"/>
              <a:t> </a:t>
            </a:r>
            <a:r>
              <a:rPr lang="tr-TR" sz="4800" dirty="0" err="1"/>
              <a:t>Questions</a:t>
            </a:r>
            <a:r>
              <a:rPr lang="tr-TR" sz="4800" dirty="0"/>
              <a:t> ?!?</a:t>
            </a:r>
          </a:p>
        </p:txBody>
      </p:sp>
    </p:spTree>
    <p:extLst>
      <p:ext uri="{BB962C8B-B14F-4D97-AF65-F5344CB8AC3E}">
        <p14:creationId xmlns:p14="http://schemas.microsoft.com/office/powerpoint/2010/main" val="78607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524000" y="1484313"/>
            <a:ext cx="9144000" cy="499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 altLang="tr-TR" dirty="0"/>
              <a:t>Types of inflation according to the reasons of occurrence:</a:t>
            </a:r>
          </a:p>
          <a:p>
            <a:pPr eaLnBrk="1" hangingPunct="1">
              <a:spcBef>
                <a:spcPct val="50000"/>
              </a:spcBef>
            </a:pPr>
            <a:r>
              <a:rPr lang="tr-TR" altLang="tr-TR" dirty="0"/>
              <a:t>		</a:t>
            </a:r>
            <a:r>
              <a:rPr lang="tr-TR" altLang="tr-TR" dirty="0" err="1">
                <a:solidFill>
                  <a:schemeClr val="hlink"/>
                </a:solidFill>
              </a:rPr>
              <a:t>Demand</a:t>
            </a:r>
            <a:r>
              <a:rPr lang="tr-TR" altLang="tr-TR" dirty="0">
                <a:solidFill>
                  <a:schemeClr val="hlink"/>
                </a:solidFill>
              </a:rPr>
              <a:t> </a:t>
            </a:r>
            <a:r>
              <a:rPr lang="tr-TR" altLang="tr-TR" dirty="0" err="1">
                <a:solidFill>
                  <a:schemeClr val="hlink"/>
                </a:solidFill>
              </a:rPr>
              <a:t>inflation</a:t>
            </a:r>
            <a:r>
              <a:rPr lang="tr-TR" altLang="tr-TR" dirty="0">
                <a:solidFill>
                  <a:schemeClr val="hlink"/>
                </a:solidFill>
              </a:rPr>
              <a:t>: </a:t>
            </a:r>
            <a:r>
              <a:rPr lang="en" altLang="tr-TR" dirty="0"/>
              <a:t>Total demand is greater than total supply due to lack of production. The price increases occur when the desire to buy, namely, the effective demand exceeds the supply capacity.</a:t>
            </a:r>
            <a:r>
              <a:rPr lang="tr-TR" altLang="tr-TR" dirty="0"/>
              <a:t> </a:t>
            </a:r>
            <a:endParaRPr lang="tr-TR" altLang="tr-TR" dirty="0">
              <a:solidFill>
                <a:schemeClr val="hlink"/>
              </a:solidFill>
            </a:endParaRPr>
          </a:p>
          <a:p>
            <a:pPr algn="just" eaLnBrk="1" hangingPunct="1">
              <a:spcBef>
                <a:spcPct val="10000"/>
              </a:spcBef>
            </a:pPr>
            <a:r>
              <a:rPr lang="tr-TR" altLang="tr-TR" dirty="0"/>
              <a:t>		</a:t>
            </a:r>
            <a:r>
              <a:rPr lang="tr-TR" altLang="tr-TR" dirty="0" err="1">
                <a:solidFill>
                  <a:schemeClr val="hlink"/>
                </a:solidFill>
              </a:rPr>
              <a:t>Cost</a:t>
            </a:r>
            <a:r>
              <a:rPr lang="tr-TR" altLang="tr-TR" dirty="0">
                <a:solidFill>
                  <a:schemeClr val="hlink"/>
                </a:solidFill>
              </a:rPr>
              <a:t> </a:t>
            </a:r>
            <a:r>
              <a:rPr lang="tr-TR" altLang="tr-TR" dirty="0" err="1">
                <a:solidFill>
                  <a:schemeClr val="hlink"/>
                </a:solidFill>
              </a:rPr>
              <a:t>inflation</a:t>
            </a:r>
            <a:r>
              <a:rPr lang="tr-TR" altLang="tr-TR" dirty="0">
                <a:solidFill>
                  <a:schemeClr val="hlink"/>
                </a:solidFill>
              </a:rPr>
              <a:t>: </a:t>
            </a:r>
            <a:r>
              <a:rPr lang="en" altLang="tr-TR" dirty="0"/>
              <a:t>Increases in the price of one or all of the cost factors, which are defined as economic sacrifices that must be incurred to produce various goods and services, cause cost inflation. For example, animal husbandry enterprises without any increase in production; increases in feed, medicine, labor wages and etc. prices may lead to higher costs and thus cost inflation. This type of inflation is also called import inflation.</a:t>
            </a:r>
            <a:endParaRPr lang="tr-TR" altLang="tr-TR" dirty="0"/>
          </a:p>
          <a:p>
            <a:pPr algn="just" eaLnBrk="1" hangingPunct="1">
              <a:spcBef>
                <a:spcPct val="10000"/>
              </a:spcBef>
            </a:pPr>
            <a:r>
              <a:rPr lang="tr-TR" altLang="tr-TR" dirty="0"/>
              <a:t>		</a:t>
            </a:r>
            <a:r>
              <a:rPr lang="tr-TR" altLang="tr-TR" dirty="0" err="1">
                <a:solidFill>
                  <a:schemeClr val="hlink"/>
                </a:solidFill>
              </a:rPr>
              <a:t>Price</a:t>
            </a:r>
            <a:r>
              <a:rPr lang="tr-TR" altLang="tr-TR" dirty="0">
                <a:solidFill>
                  <a:schemeClr val="hlink"/>
                </a:solidFill>
              </a:rPr>
              <a:t> </a:t>
            </a:r>
            <a:r>
              <a:rPr lang="tr-TR" altLang="tr-TR" dirty="0" err="1">
                <a:solidFill>
                  <a:schemeClr val="hlink"/>
                </a:solidFill>
              </a:rPr>
              <a:t>inflation</a:t>
            </a:r>
            <a:r>
              <a:rPr lang="tr-TR" altLang="tr-TR" dirty="0">
                <a:solidFill>
                  <a:schemeClr val="hlink"/>
                </a:solidFill>
              </a:rPr>
              <a:t>: </a:t>
            </a:r>
            <a:r>
              <a:rPr lang="en" altLang="tr-TR" dirty="0"/>
              <a:t>The prices of economic goods and services do not always depend on supply and demand.</a:t>
            </a:r>
            <a:r>
              <a:rPr lang="tr-TR" altLang="tr-TR" dirty="0"/>
              <a:t> </a:t>
            </a:r>
            <a:r>
              <a:rPr lang="en" altLang="tr-TR" dirty="0"/>
              <a:t>In some periods, the State announces support purchase prices and makes purchases in order to increase the production of some economic goods and to improve the social and economic welfare of the producer.</a:t>
            </a:r>
            <a:r>
              <a:rPr lang="tr-TR" altLang="tr-TR" dirty="0"/>
              <a:t> </a:t>
            </a:r>
            <a:r>
              <a:rPr lang="en" altLang="tr-TR" dirty="0"/>
              <a:t>As a result of these interventions to the economy; significant increases in the revenues of the producer group </a:t>
            </a:r>
            <a:r>
              <a:rPr lang="tr-TR" altLang="tr-TR" dirty="0"/>
              <a:t>is </a:t>
            </a:r>
            <a:r>
              <a:rPr lang="tr-TR" altLang="tr-TR" dirty="0" err="1"/>
              <a:t>seen</a:t>
            </a:r>
            <a:r>
              <a:rPr lang="tr-TR" altLang="tr-TR" dirty="0"/>
              <a:t>. </a:t>
            </a:r>
            <a:r>
              <a:rPr lang="en" altLang="tr-TR" dirty="0"/>
              <a:t>This increase in revenue causes a number of potential demands to become effective.</a:t>
            </a:r>
            <a:r>
              <a:rPr lang="tr-TR" altLang="tr-TR" dirty="0"/>
              <a:t> </a:t>
            </a:r>
            <a:r>
              <a:rPr lang="tr-TR" altLang="tr-TR" dirty="0" err="1"/>
              <a:t>This</a:t>
            </a:r>
            <a:r>
              <a:rPr lang="tr-TR" altLang="tr-TR" dirty="0"/>
              <a:t> </a:t>
            </a:r>
            <a:r>
              <a:rPr lang="tr-TR" altLang="tr-TR" dirty="0" err="1"/>
              <a:t>creates</a:t>
            </a:r>
            <a:r>
              <a:rPr lang="tr-TR" altLang="tr-TR" dirty="0"/>
              <a:t> </a:t>
            </a:r>
            <a:r>
              <a:rPr lang="tr-TR" altLang="tr-TR" dirty="0" err="1"/>
              <a:t>price</a:t>
            </a:r>
            <a:r>
              <a:rPr lang="tr-TR" altLang="tr-TR" dirty="0"/>
              <a:t> </a:t>
            </a:r>
            <a:r>
              <a:rPr lang="tr-TR" altLang="tr-TR" dirty="0" err="1"/>
              <a:t>inflation</a:t>
            </a:r>
            <a:r>
              <a:rPr lang="tr-TR" altLang="tr-TR" dirty="0"/>
              <a:t>.</a:t>
            </a:r>
          </a:p>
        </p:txBody>
      </p:sp>
      <p:sp>
        <p:nvSpPr>
          <p:cNvPr id="36869" name="Text Box 5"/>
          <p:cNvSpPr txBox="1">
            <a:spLocks noChangeArrowheads="1"/>
          </p:cNvSpPr>
          <p:nvPr/>
        </p:nvSpPr>
        <p:spPr bwMode="auto">
          <a:xfrm>
            <a:off x="1524000" y="105251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b="1" u="sng" dirty="0" err="1">
                <a:solidFill>
                  <a:schemeClr val="folHlink"/>
                </a:solidFill>
              </a:rPr>
              <a:t>Types</a:t>
            </a:r>
            <a:r>
              <a:rPr lang="tr-TR" altLang="tr-TR" b="1" u="sng" dirty="0">
                <a:solidFill>
                  <a:schemeClr val="folHlink"/>
                </a:solidFill>
              </a:rPr>
              <a:t> of </a:t>
            </a:r>
            <a:r>
              <a:rPr lang="tr-TR" altLang="tr-TR" b="1" u="sng" dirty="0" err="1">
                <a:solidFill>
                  <a:schemeClr val="folHlink"/>
                </a:solidFill>
              </a:rPr>
              <a:t>inflation</a:t>
            </a:r>
            <a:endParaRPr lang="tr-TR" altLang="tr-TR" b="1" u="sng" dirty="0">
              <a:solidFill>
                <a:schemeClr val="folHlink"/>
              </a:solidFill>
            </a:endParaRPr>
          </a:p>
        </p:txBody>
      </p:sp>
    </p:spTree>
    <p:extLst>
      <p:ext uri="{BB962C8B-B14F-4D97-AF65-F5344CB8AC3E}">
        <p14:creationId xmlns:p14="http://schemas.microsoft.com/office/powerpoint/2010/main" val="2214090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slide(fromTop)">
                                      <p:cBhvr>
                                        <p:cTn id="7" dur="500"/>
                                        <p:tgtEl>
                                          <p:spTgt spid="36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slide(fromTop)">
                                      <p:cBhvr>
                                        <p:cTn id="12"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sz="quarter" idx="1"/>
          </p:nvPr>
        </p:nvSpPr>
        <p:spPr bwMode="auto">
          <a:xfrm>
            <a:off x="933451" y="1136211"/>
            <a:ext cx="9466472" cy="5472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273050" indent="-273050" algn="just">
              <a:lnSpc>
                <a:spcPct val="80000"/>
              </a:lnSpc>
              <a:buFont typeface="Wingdings" panose="05000000000000000000" pitchFamily="2" charset="2"/>
              <a:buChar char=""/>
            </a:pPr>
            <a:r>
              <a:rPr lang="en" altLang="tr-TR" sz="1800" dirty="0">
                <a:latin typeface="Tahoma" panose="020B0604030504040204" pitchFamily="34" charset="0"/>
                <a:ea typeface="Tahoma" panose="020B0604030504040204" pitchFamily="34" charset="0"/>
                <a:cs typeface="Tahoma" panose="020B0604030504040204" pitchFamily="34" charset="0"/>
              </a:rPr>
              <a:t>Types of inflation by severity:</a:t>
            </a:r>
          </a:p>
          <a:p>
            <a:pPr marL="0" indent="0" algn="just">
              <a:lnSpc>
                <a:spcPct val="80000"/>
              </a:lnSpc>
              <a:buNone/>
            </a:pP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en" altLang="tr-TR" sz="1800" dirty="0">
                <a:solidFill>
                  <a:schemeClr val="hlink"/>
                </a:solidFill>
                <a:latin typeface="Tahoma" panose="020B0604030504040204" pitchFamily="34" charset="0"/>
                <a:ea typeface="Tahoma" panose="020B0604030504040204" pitchFamily="34" charset="0"/>
                <a:cs typeface="Tahoma" panose="020B0604030504040204" pitchFamily="34" charset="0"/>
              </a:rPr>
              <a:t> Moderate inflation </a:t>
            </a:r>
            <a:r>
              <a:rPr lang="en" altLang="tr-TR" sz="1800" dirty="0">
                <a:latin typeface="Tahoma" panose="020B0604030504040204" pitchFamily="34" charset="0"/>
                <a:ea typeface="Tahoma" panose="020B0604030504040204" pitchFamily="34" charset="0"/>
                <a:cs typeface="Tahoma" panose="020B0604030504040204" pitchFamily="34" charset="0"/>
              </a:rPr>
              <a:t>is the inflation that occurs when there is an increase of around 5-10 percent in annual general price levels. Today, some economists prefer moderate inflation to deflation.</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en" altLang="tr-TR" sz="1800" dirty="0">
                <a:latin typeface="Tahoma" panose="020B0604030504040204" pitchFamily="34" charset="0"/>
                <a:ea typeface="Tahoma" panose="020B0604030504040204" pitchFamily="34" charset="0"/>
                <a:cs typeface="Tahoma" panose="020B0604030504040204" pitchFamily="34" charset="0"/>
              </a:rPr>
              <a:t>This is because, in moderate inflation, although there is a slight increase in general price levels, there is also an increase in saving tendency. Savings increases may turn into new employment and investments.</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en" altLang="tr-TR" sz="1800" dirty="0">
                <a:latin typeface="Tahoma" panose="020B0604030504040204" pitchFamily="34" charset="0"/>
                <a:ea typeface="Tahoma" panose="020B0604030504040204" pitchFamily="34" charset="0"/>
                <a:cs typeface="Tahoma" panose="020B0604030504040204" pitchFamily="34" charset="0"/>
              </a:rPr>
              <a:t>However, it should not be forgotten that moderate inflation may turn into </a:t>
            </a:r>
            <a:r>
              <a:rPr lang="en" altLang="tr-TR" sz="1800" dirty="0" err="1">
                <a:latin typeface="Tahoma" panose="020B0604030504040204" pitchFamily="34" charset="0"/>
                <a:ea typeface="Tahoma" panose="020B0604030504040204" pitchFamily="34" charset="0"/>
                <a:cs typeface="Tahoma" panose="020B0604030504040204" pitchFamily="34" charset="0"/>
              </a:rPr>
              <a:t>galopan</a:t>
            </a:r>
            <a:r>
              <a:rPr lang="en" altLang="tr-TR" sz="1800" dirty="0">
                <a:latin typeface="Tahoma" panose="020B0604030504040204" pitchFamily="34" charset="0"/>
                <a:ea typeface="Tahoma" panose="020B0604030504040204" pitchFamily="34" charset="0"/>
                <a:cs typeface="Tahoma" panose="020B0604030504040204" pitchFamily="34" charset="0"/>
              </a:rPr>
              <a:t> inflation as continuous price increases become an expectation.</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en" altLang="tr-TR" sz="1800" dirty="0">
                <a:solidFill>
                  <a:schemeClr val="hlink"/>
                </a:solidFill>
                <a:latin typeface="Tahoma" panose="020B0604030504040204" pitchFamily="34" charset="0"/>
                <a:ea typeface="Tahoma" panose="020B0604030504040204" pitchFamily="34" charset="0"/>
                <a:cs typeface="Tahoma" panose="020B0604030504040204" pitchFamily="34" charset="0"/>
              </a:rPr>
              <a:t> </a:t>
            </a:r>
          </a:p>
          <a:p>
            <a:pPr marL="0" indent="0" algn="just">
              <a:lnSpc>
                <a:spcPct val="80000"/>
              </a:lnSpc>
              <a:buNone/>
            </a:pPr>
            <a:r>
              <a:rPr lang="en" altLang="tr-TR" sz="1800" dirty="0">
                <a:solidFill>
                  <a:schemeClr val="hlink"/>
                </a:solidFill>
                <a:latin typeface="Tahoma" panose="020B0604030504040204" pitchFamily="34" charset="0"/>
                <a:ea typeface="Tahoma" panose="020B0604030504040204" pitchFamily="34" charset="0"/>
                <a:cs typeface="Tahoma" panose="020B0604030504040204" pitchFamily="34" charset="0"/>
              </a:rPr>
              <a:t>	</a:t>
            </a:r>
            <a:r>
              <a:rPr lang="en" altLang="tr-TR" sz="1800" dirty="0" err="1">
                <a:solidFill>
                  <a:schemeClr val="hlink"/>
                </a:solidFill>
                <a:latin typeface="Tahoma" panose="020B0604030504040204" pitchFamily="34" charset="0"/>
                <a:ea typeface="Tahoma" panose="020B0604030504040204" pitchFamily="34" charset="0"/>
                <a:cs typeface="Tahoma" panose="020B0604030504040204" pitchFamily="34" charset="0"/>
              </a:rPr>
              <a:t>Galopan</a:t>
            </a:r>
            <a:r>
              <a:rPr lang="en" altLang="tr-TR" sz="1800" dirty="0">
                <a:solidFill>
                  <a:schemeClr val="hlink"/>
                </a:solidFill>
                <a:latin typeface="Tahoma" panose="020B0604030504040204" pitchFamily="34" charset="0"/>
                <a:ea typeface="Tahoma" panose="020B0604030504040204" pitchFamily="34" charset="0"/>
                <a:cs typeface="Tahoma" panose="020B0604030504040204" pitchFamily="34" charset="0"/>
              </a:rPr>
              <a:t> inflation, </a:t>
            </a:r>
            <a:r>
              <a:rPr lang="en" altLang="tr-TR" sz="1800" dirty="0">
                <a:latin typeface="Tahoma" panose="020B0604030504040204" pitchFamily="34" charset="0"/>
                <a:ea typeface="Tahoma" panose="020B0604030504040204" pitchFamily="34" charset="0"/>
                <a:cs typeface="Tahoma" panose="020B0604030504040204" pitchFamily="34" charset="0"/>
              </a:rPr>
              <a:t>on the other hand, is inflation resulting from very high price increases.</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en" altLang="tr-TR" sz="1800" dirty="0">
                <a:latin typeface="Tahoma" panose="020B0604030504040204" pitchFamily="34" charset="0"/>
                <a:ea typeface="Tahoma" panose="020B0604030504040204" pitchFamily="34" charset="0"/>
                <a:cs typeface="Tahoma" panose="020B0604030504040204" pitchFamily="34" charset="0"/>
              </a:rPr>
              <a:t>In this gallop inflation, which does not allow money to fulfill its functions in the economy, there can be serious socio-economic problems in the economy.</a:t>
            </a:r>
            <a:endParaRPr lang="tr-TR" altLang="tr-TR" sz="1800" dirty="0">
              <a:latin typeface="Tahoma" panose="020B0604030504040204" pitchFamily="34" charset="0"/>
              <a:ea typeface="Tahoma" panose="020B0604030504040204" pitchFamily="34" charset="0"/>
              <a:cs typeface="Tahoma" panose="020B0604030504040204" pitchFamily="34" charset="0"/>
            </a:endParaRPr>
          </a:p>
          <a:p>
            <a:pPr marL="273050" indent="-273050" algn="just">
              <a:lnSpc>
                <a:spcPct val="80000"/>
              </a:lnSpc>
              <a:buNone/>
            </a:pP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en" altLang="tr-TR" sz="1800" dirty="0">
                <a:latin typeface="Tahoma" panose="020B0604030504040204" pitchFamily="34" charset="0"/>
                <a:ea typeface="Tahoma" panose="020B0604030504040204" pitchFamily="34" charset="0"/>
                <a:cs typeface="Tahoma" panose="020B0604030504040204" pitchFamily="34" charset="0"/>
              </a:rPr>
              <a:t> For example, </a:t>
            </a:r>
            <a:r>
              <a:rPr lang="en" altLang="tr-TR" sz="1800" dirty="0" err="1">
                <a:latin typeface="Tahoma" panose="020B0604030504040204" pitchFamily="34" charset="0"/>
                <a:ea typeface="Tahoma" panose="020B0604030504040204" pitchFamily="34" charset="0"/>
                <a:cs typeface="Tahoma" panose="020B0604030504040204" pitchFamily="34" charset="0"/>
              </a:rPr>
              <a:t>galopan</a:t>
            </a:r>
            <a:r>
              <a:rPr lang="en" altLang="tr-TR" sz="1800" dirty="0">
                <a:latin typeface="Tahoma" panose="020B0604030504040204" pitchFamily="34" charset="0"/>
                <a:ea typeface="Tahoma" panose="020B0604030504040204" pitchFamily="34" charset="0"/>
                <a:cs typeface="Tahoma" panose="020B0604030504040204" pitchFamily="34" charset="0"/>
              </a:rPr>
              <a:t> inflation leads to a reduction in the volume of savings in the economy, misuse of resource usage, and speculative gains rather than investments that increase production.</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en" altLang="tr-TR" sz="1800" dirty="0">
                <a:latin typeface="Tahoma" panose="020B0604030504040204" pitchFamily="34" charset="0"/>
                <a:ea typeface="Tahoma" panose="020B0604030504040204" pitchFamily="34" charset="0"/>
                <a:cs typeface="Tahoma" panose="020B0604030504040204" pitchFamily="34" charset="0"/>
              </a:rPr>
              <a:t>At the same time, it deteriorates the balance of trade and payments against the economy of the country and causes a decrease in the volume of employment.</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en" altLang="tr-TR" sz="1800" dirty="0">
                <a:latin typeface="Tahoma" panose="020B0604030504040204" pitchFamily="34" charset="0"/>
                <a:ea typeface="Tahoma" panose="020B0604030504040204" pitchFamily="34" charset="0"/>
                <a:cs typeface="Tahoma" panose="020B0604030504040204" pitchFamily="34" charset="0"/>
              </a:rPr>
              <a:t>The inequality in income distribution occurs which is </a:t>
            </a:r>
            <a:r>
              <a:rPr lang="tr-TR" altLang="tr-TR" sz="1800" dirty="0">
                <a:latin typeface="Tahoma" panose="020B0604030504040204" pitchFamily="34" charset="0"/>
                <a:ea typeface="Tahoma" panose="020B0604030504040204" pitchFamily="34" charset="0"/>
                <a:cs typeface="Tahoma" panose="020B0604030504040204" pitchFamily="34" charset="0"/>
              </a:rPr>
              <a:t>o</a:t>
            </a:r>
            <a:r>
              <a:rPr lang="en" altLang="tr-TR" sz="1800" dirty="0">
                <a:latin typeface="Tahoma" panose="020B0604030504040204" pitchFamily="34" charset="0"/>
                <a:ea typeface="Tahoma" panose="020B0604030504040204" pitchFamily="34" charset="0"/>
                <a:cs typeface="Tahoma" panose="020B0604030504040204" pitchFamily="34" charset="0"/>
              </a:rPr>
              <a:t>ne of the most important problems in the economy. </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tr-TR" altLang="tr-TR" sz="1800" dirty="0" err="1">
                <a:latin typeface="Tahoma" panose="020B0604030504040204" pitchFamily="34" charset="0"/>
                <a:ea typeface="Tahoma" panose="020B0604030504040204" pitchFamily="34" charset="0"/>
                <a:cs typeface="Tahoma" panose="020B0604030504040204" pitchFamily="34" charset="0"/>
              </a:rPr>
              <a:t>In</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en" altLang="tr-TR" sz="1800" dirty="0" err="1">
                <a:latin typeface="Tahoma" panose="020B0604030504040204" pitchFamily="34" charset="0"/>
                <a:ea typeface="Tahoma" panose="020B0604030504040204" pitchFamily="34" charset="0"/>
                <a:cs typeface="Tahoma" panose="020B0604030504040204" pitchFamily="34" charset="0"/>
              </a:rPr>
              <a:t>galopan</a:t>
            </a:r>
            <a:r>
              <a:rPr lang="en" altLang="tr-TR" sz="1800" dirty="0">
                <a:latin typeface="Tahoma" panose="020B0604030504040204" pitchFamily="34" charset="0"/>
                <a:ea typeface="Tahoma" panose="020B0604030504040204" pitchFamily="34" charset="0"/>
                <a:cs typeface="Tahoma" panose="020B0604030504040204" pitchFamily="34" charset="0"/>
              </a:rPr>
              <a:t> inflation; Public expenditure reduction, broad-based and fair taxation, avoiding emissions in economy can be listed as necessary measures that should be considered.</a:t>
            </a:r>
            <a:r>
              <a:rPr lang="tr-TR" altLang="tr-TR" sz="1800" dirty="0">
                <a:latin typeface="Tahoma" panose="020B0604030504040204" pitchFamily="34" charset="0"/>
                <a:ea typeface="Tahoma" panose="020B0604030504040204" pitchFamily="34" charset="0"/>
                <a:cs typeface="Tahoma" panose="020B0604030504040204" pitchFamily="34" charset="0"/>
              </a:rPr>
              <a:t>	</a:t>
            </a:r>
            <a:r>
              <a:rPr lang="tr-TR" altLang="tr-TR" sz="1800" dirty="0"/>
              <a:t>	</a:t>
            </a:r>
          </a:p>
        </p:txBody>
      </p:sp>
    </p:spTree>
    <p:extLst>
      <p:ext uri="{BB962C8B-B14F-4D97-AF65-F5344CB8AC3E}">
        <p14:creationId xmlns:p14="http://schemas.microsoft.com/office/powerpoint/2010/main" val="552945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5" name="Text Box 17"/>
          <p:cNvSpPr txBox="1">
            <a:spLocks noChangeArrowheads="1"/>
          </p:cNvSpPr>
          <p:nvPr/>
        </p:nvSpPr>
        <p:spPr bwMode="auto">
          <a:xfrm>
            <a:off x="1524000" y="112553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 altLang="tr-TR" b="1" u="sng" dirty="0">
                <a:solidFill>
                  <a:schemeClr val="folHlink"/>
                </a:solidFill>
              </a:rPr>
              <a:t>Effects of inflation on economic life</a:t>
            </a:r>
            <a:endParaRPr lang="tr-TR" altLang="tr-TR" b="1" u="sng" dirty="0">
              <a:solidFill>
                <a:schemeClr val="folHlink"/>
              </a:solidFill>
            </a:endParaRPr>
          </a:p>
        </p:txBody>
      </p:sp>
      <p:sp>
        <p:nvSpPr>
          <p:cNvPr id="7186" name="Text Box 18"/>
          <p:cNvSpPr txBox="1">
            <a:spLocks noChangeArrowheads="1"/>
          </p:cNvSpPr>
          <p:nvPr/>
        </p:nvSpPr>
        <p:spPr bwMode="auto">
          <a:xfrm>
            <a:off x="1524000" y="167005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 altLang="tr-TR" dirty="0"/>
              <a:t>Inflation dissolves the savings in money, especially for those with medium and narrow income and who cannot make any investments.</a:t>
            </a:r>
            <a:endParaRPr lang="tr-TR" altLang="tr-TR" dirty="0"/>
          </a:p>
        </p:txBody>
      </p:sp>
      <p:sp>
        <p:nvSpPr>
          <p:cNvPr id="7187" name="Text Box 19"/>
          <p:cNvSpPr txBox="1">
            <a:spLocks noChangeArrowheads="1"/>
          </p:cNvSpPr>
          <p:nvPr/>
        </p:nvSpPr>
        <p:spPr bwMode="auto">
          <a:xfrm>
            <a:off x="1524000" y="26670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 altLang="tr-TR" dirty="0"/>
              <a:t>A similar effect is seen in the currency - receivable - debt relations. Often, the debtor is profitable, even though the creditor is at a loss.</a:t>
            </a:r>
            <a:endParaRPr lang="tr-TR" altLang="tr-TR" dirty="0"/>
          </a:p>
        </p:txBody>
      </p:sp>
      <p:sp>
        <p:nvSpPr>
          <p:cNvPr id="7188" name="Text Box 20"/>
          <p:cNvSpPr txBox="1">
            <a:spLocks noChangeArrowheads="1"/>
          </p:cNvSpPr>
          <p:nvPr/>
        </p:nvSpPr>
        <p:spPr bwMode="auto">
          <a:xfrm>
            <a:off x="1524000" y="3665538"/>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 altLang="tr-TR" dirty="0"/>
              <a:t>The middle-income savings, whose money constantly depreciates, they don’t make savings no longer and consume with this money without further loss.</a:t>
            </a:r>
            <a:endParaRPr lang="tr-TR" altLang="tr-TR" dirty="0"/>
          </a:p>
        </p:txBody>
      </p:sp>
      <p:sp>
        <p:nvSpPr>
          <p:cNvPr id="7189" name="Text Box 21"/>
          <p:cNvSpPr txBox="1">
            <a:spLocks noChangeArrowheads="1"/>
          </p:cNvSpPr>
          <p:nvPr/>
        </p:nvSpPr>
        <p:spPr bwMode="auto">
          <a:xfrm>
            <a:off x="1524000" y="4662488"/>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 altLang="tr-TR" dirty="0"/>
              <a:t>Inflation also has a negative impact on foreign trade and balance of payments. Increase in domestic prices while exchange rate is constant, reduces exports and makes imports attractive.</a:t>
            </a:r>
            <a:endParaRPr lang="tr-TR" altLang="tr-TR" dirty="0"/>
          </a:p>
        </p:txBody>
      </p:sp>
      <p:sp>
        <p:nvSpPr>
          <p:cNvPr id="7190" name="Text Box 22"/>
          <p:cNvSpPr txBox="1">
            <a:spLocks noChangeArrowheads="1"/>
          </p:cNvSpPr>
          <p:nvPr/>
        </p:nvSpPr>
        <p:spPr bwMode="auto">
          <a:xfrm>
            <a:off x="1524000" y="566102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 altLang="tr-TR" dirty="0"/>
              <a:t>The main reason for inflation is that aggregate demand is higher than total supply at the current price level. What is important here is the high demand.</a:t>
            </a:r>
            <a:endParaRPr lang="tr-TR" altLang="tr-TR" dirty="0"/>
          </a:p>
        </p:txBody>
      </p:sp>
      <p:sp>
        <p:nvSpPr>
          <p:cNvPr id="7191" name="Line 23"/>
          <p:cNvSpPr>
            <a:spLocks noChangeShapeType="1"/>
          </p:cNvSpPr>
          <p:nvPr/>
        </p:nvSpPr>
        <p:spPr bwMode="auto">
          <a:xfrm>
            <a:off x="1524000" y="2489200"/>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192" name="Line 24"/>
          <p:cNvSpPr>
            <a:spLocks noChangeShapeType="1"/>
          </p:cNvSpPr>
          <p:nvPr/>
        </p:nvSpPr>
        <p:spPr bwMode="auto">
          <a:xfrm>
            <a:off x="1524000" y="3486150"/>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193" name="Line 25"/>
          <p:cNvSpPr>
            <a:spLocks noChangeShapeType="1"/>
          </p:cNvSpPr>
          <p:nvPr/>
        </p:nvSpPr>
        <p:spPr bwMode="auto">
          <a:xfrm>
            <a:off x="1524000" y="4484688"/>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194" name="Line 26"/>
          <p:cNvSpPr>
            <a:spLocks noChangeShapeType="1"/>
          </p:cNvSpPr>
          <p:nvPr/>
        </p:nvSpPr>
        <p:spPr bwMode="auto">
          <a:xfrm>
            <a:off x="1524000" y="5481638"/>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2110510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slide(fromTop)">
                                      <p:cBhvr>
                                        <p:cTn id="7" dur="500"/>
                                        <p:tgtEl>
                                          <p:spTgt spid="71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7186"/>
                                        </p:tgtEl>
                                        <p:attrNameLst>
                                          <p:attrName>style.visibility</p:attrName>
                                        </p:attrNameLst>
                                      </p:cBhvr>
                                      <p:to>
                                        <p:strVal val="visible"/>
                                      </p:to>
                                    </p:set>
                                    <p:animEffect transition="in" filter="slide(fromTop)">
                                      <p:cBhvr>
                                        <p:cTn id="12" dur="500"/>
                                        <p:tgtEl>
                                          <p:spTgt spid="7186"/>
                                        </p:tgtEl>
                                      </p:cBhvr>
                                    </p:animEffect>
                                  </p:childTnLst>
                                </p:cTn>
                              </p:par>
                            </p:childTnLst>
                          </p:cTn>
                        </p:par>
                        <p:par>
                          <p:cTn id="13" fill="hold" nodeType="afterGroup">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7191"/>
                                        </p:tgtEl>
                                        <p:attrNameLst>
                                          <p:attrName>style.visibility</p:attrName>
                                        </p:attrNameLst>
                                      </p:cBhvr>
                                      <p:to>
                                        <p:strVal val="visible"/>
                                      </p:to>
                                    </p:set>
                                    <p:animEffect transition="in" filter="slide(fromLeft)">
                                      <p:cBhvr>
                                        <p:cTn id="16" dur="500"/>
                                        <p:tgtEl>
                                          <p:spTgt spid="71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7187"/>
                                        </p:tgtEl>
                                        <p:attrNameLst>
                                          <p:attrName>style.visibility</p:attrName>
                                        </p:attrNameLst>
                                      </p:cBhvr>
                                      <p:to>
                                        <p:strVal val="visible"/>
                                      </p:to>
                                    </p:set>
                                    <p:animEffect transition="in" filter="slide(fromTop)">
                                      <p:cBhvr>
                                        <p:cTn id="21" dur="500"/>
                                        <p:tgtEl>
                                          <p:spTgt spid="7187"/>
                                        </p:tgtEl>
                                      </p:cBhvr>
                                    </p:animEffect>
                                  </p:childTnLst>
                                </p:cTn>
                              </p:par>
                            </p:childTnLst>
                          </p:cTn>
                        </p:par>
                        <p:par>
                          <p:cTn id="22" fill="hold" nodeType="afterGroup">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7192"/>
                                        </p:tgtEl>
                                        <p:attrNameLst>
                                          <p:attrName>style.visibility</p:attrName>
                                        </p:attrNameLst>
                                      </p:cBhvr>
                                      <p:to>
                                        <p:strVal val="visible"/>
                                      </p:to>
                                    </p:set>
                                    <p:animEffect transition="in" filter="slide(fromLeft)">
                                      <p:cBhvr>
                                        <p:cTn id="25" dur="500"/>
                                        <p:tgtEl>
                                          <p:spTgt spid="719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7188"/>
                                        </p:tgtEl>
                                        <p:attrNameLst>
                                          <p:attrName>style.visibility</p:attrName>
                                        </p:attrNameLst>
                                      </p:cBhvr>
                                      <p:to>
                                        <p:strVal val="visible"/>
                                      </p:to>
                                    </p:set>
                                    <p:animEffect transition="in" filter="slide(fromTop)">
                                      <p:cBhvr>
                                        <p:cTn id="30" dur="500"/>
                                        <p:tgtEl>
                                          <p:spTgt spid="7188"/>
                                        </p:tgtEl>
                                      </p:cBhvr>
                                    </p:animEffect>
                                  </p:childTnLst>
                                </p:cTn>
                              </p:par>
                            </p:childTnLst>
                          </p:cTn>
                        </p:par>
                        <p:par>
                          <p:cTn id="31" fill="hold" nodeType="afterGroup">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7193"/>
                                        </p:tgtEl>
                                        <p:attrNameLst>
                                          <p:attrName>style.visibility</p:attrName>
                                        </p:attrNameLst>
                                      </p:cBhvr>
                                      <p:to>
                                        <p:strVal val="visible"/>
                                      </p:to>
                                    </p:set>
                                    <p:animEffect transition="in" filter="slide(fromLeft)">
                                      <p:cBhvr>
                                        <p:cTn id="34" dur="500"/>
                                        <p:tgtEl>
                                          <p:spTgt spid="719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7189"/>
                                        </p:tgtEl>
                                        <p:attrNameLst>
                                          <p:attrName>style.visibility</p:attrName>
                                        </p:attrNameLst>
                                      </p:cBhvr>
                                      <p:to>
                                        <p:strVal val="visible"/>
                                      </p:to>
                                    </p:set>
                                    <p:animEffect transition="in" filter="slide(fromTop)">
                                      <p:cBhvr>
                                        <p:cTn id="39" dur="500"/>
                                        <p:tgtEl>
                                          <p:spTgt spid="7189"/>
                                        </p:tgtEl>
                                      </p:cBhvr>
                                    </p:animEffect>
                                  </p:childTnLst>
                                </p:cTn>
                              </p:par>
                            </p:childTnLst>
                          </p:cTn>
                        </p:par>
                        <p:par>
                          <p:cTn id="40" fill="hold" nodeType="afterGroup">
                            <p:stCondLst>
                              <p:cond delay="500"/>
                            </p:stCondLst>
                            <p:childTnLst>
                              <p:par>
                                <p:cTn id="41" presetID="12" presetClass="entr" presetSubtype="8" fill="hold" grpId="0" nodeType="afterEffect">
                                  <p:stCondLst>
                                    <p:cond delay="0"/>
                                  </p:stCondLst>
                                  <p:childTnLst>
                                    <p:set>
                                      <p:cBhvr>
                                        <p:cTn id="42" dur="1" fill="hold">
                                          <p:stCondLst>
                                            <p:cond delay="0"/>
                                          </p:stCondLst>
                                        </p:cTn>
                                        <p:tgtEl>
                                          <p:spTgt spid="7194"/>
                                        </p:tgtEl>
                                        <p:attrNameLst>
                                          <p:attrName>style.visibility</p:attrName>
                                        </p:attrNameLst>
                                      </p:cBhvr>
                                      <p:to>
                                        <p:strVal val="visible"/>
                                      </p:to>
                                    </p:set>
                                    <p:animEffect transition="in" filter="slide(fromLeft)">
                                      <p:cBhvr>
                                        <p:cTn id="43" dur="500"/>
                                        <p:tgtEl>
                                          <p:spTgt spid="719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2" presetClass="entr" presetSubtype="1" fill="hold" grpId="0" nodeType="clickEffect">
                                  <p:stCondLst>
                                    <p:cond delay="0"/>
                                  </p:stCondLst>
                                  <p:childTnLst>
                                    <p:set>
                                      <p:cBhvr>
                                        <p:cTn id="47" dur="1" fill="hold">
                                          <p:stCondLst>
                                            <p:cond delay="0"/>
                                          </p:stCondLst>
                                        </p:cTn>
                                        <p:tgtEl>
                                          <p:spTgt spid="7190"/>
                                        </p:tgtEl>
                                        <p:attrNameLst>
                                          <p:attrName>style.visibility</p:attrName>
                                        </p:attrNameLst>
                                      </p:cBhvr>
                                      <p:to>
                                        <p:strVal val="visible"/>
                                      </p:to>
                                    </p:set>
                                    <p:animEffect transition="in" filter="slide(fromTop)">
                                      <p:cBhvr>
                                        <p:cTn id="48" dur="500"/>
                                        <p:tgtEl>
                                          <p:spTgt spid="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utoUpdateAnimBg="0"/>
      <p:bldP spid="7186" grpId="0" autoUpdateAnimBg="0"/>
      <p:bldP spid="7187" grpId="0" autoUpdateAnimBg="0"/>
      <p:bldP spid="7188" grpId="0" autoUpdateAnimBg="0"/>
      <p:bldP spid="7189" grpId="0" autoUpdateAnimBg="0"/>
      <p:bldP spid="7190" grpId="0" autoUpdateAnimBg="0"/>
      <p:bldP spid="7191" grpId="0" animBg="1"/>
      <p:bldP spid="7192" grpId="0" animBg="1"/>
      <p:bldP spid="7193" grpId="0" animBg="1"/>
      <p:bldP spid="71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8" name="Text Box 8"/>
          <p:cNvSpPr txBox="1">
            <a:spLocks noChangeArrowheads="1"/>
          </p:cNvSpPr>
          <p:nvPr/>
        </p:nvSpPr>
        <p:spPr bwMode="auto">
          <a:xfrm>
            <a:off x="2495551" y="1917701"/>
            <a:ext cx="7129463" cy="2800767"/>
          </a:xfrm>
          <a:prstGeom prst="rect">
            <a:avLst/>
          </a:prstGeom>
          <a:noFill/>
          <a:ln>
            <a:noFill/>
          </a:ln>
          <a:effectLst>
            <a:outerShdw dist="107763" dir="2700000" algn="ctr" rotWithShape="0">
              <a:srgbClr val="DDDDDD">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 altLang="tr-TR" sz="4400" dirty="0">
                <a:latin typeface="Verdana" panose="020B0604030504040204" pitchFamily="34" charset="0"/>
              </a:rPr>
              <a:t>NATIONAL INCOME, DEFINITION, SCOPE AND CALCULATION METHODS</a:t>
            </a:r>
            <a:endParaRPr lang="tr-TR" altLang="tr-TR" sz="4400" dirty="0">
              <a:latin typeface="Verdana" panose="020B0604030504040204" pitchFamily="34" charset="0"/>
            </a:endParaRPr>
          </a:p>
        </p:txBody>
      </p:sp>
      <p:sp>
        <p:nvSpPr>
          <p:cNvPr id="51209" name="Line 9"/>
          <p:cNvSpPr>
            <a:spLocks noChangeShapeType="1"/>
          </p:cNvSpPr>
          <p:nvPr/>
        </p:nvSpPr>
        <p:spPr bwMode="auto">
          <a:xfrm>
            <a:off x="2640013" y="1700213"/>
            <a:ext cx="6769100" cy="0"/>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1210" name="Line 10"/>
          <p:cNvSpPr>
            <a:spLocks noChangeShapeType="1"/>
          </p:cNvSpPr>
          <p:nvPr/>
        </p:nvSpPr>
        <p:spPr bwMode="auto">
          <a:xfrm>
            <a:off x="2640013" y="5013176"/>
            <a:ext cx="6769100" cy="0"/>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2300480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p:cTn id="7" dur="500" fill="hold"/>
                                        <p:tgtEl>
                                          <p:spTgt spid="51208"/>
                                        </p:tgtEl>
                                        <p:attrNameLst>
                                          <p:attrName>ppt_w</p:attrName>
                                        </p:attrNameLst>
                                      </p:cBhvr>
                                      <p:tavLst>
                                        <p:tav tm="0">
                                          <p:val>
                                            <p:fltVal val="0"/>
                                          </p:val>
                                        </p:tav>
                                        <p:tav tm="100000">
                                          <p:val>
                                            <p:strVal val="#ppt_w"/>
                                          </p:val>
                                        </p:tav>
                                      </p:tavLst>
                                    </p:anim>
                                    <p:anim calcmode="lin" valueType="num">
                                      <p:cBhvr>
                                        <p:cTn id="8" dur="500" fill="hold"/>
                                        <p:tgtEl>
                                          <p:spTgt spid="5120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1209"/>
                                        </p:tgtEl>
                                        <p:attrNameLst>
                                          <p:attrName>style.visibility</p:attrName>
                                        </p:attrNameLst>
                                      </p:cBhvr>
                                      <p:to>
                                        <p:strVal val="visible"/>
                                      </p:to>
                                    </p:set>
                                    <p:animEffect transition="in" filter="slide(fromLeft)">
                                      <p:cBhvr>
                                        <p:cTn id="12" dur="500"/>
                                        <p:tgtEl>
                                          <p:spTgt spid="51209"/>
                                        </p:tgtEl>
                                      </p:cBhvr>
                                    </p:animEffect>
                                  </p:childTnLst>
                                </p:cTn>
                              </p:par>
                            </p:childTnLst>
                          </p:cTn>
                        </p:par>
                        <p:par>
                          <p:cTn id="13" fill="hold" nodeType="afterGroup">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51210"/>
                                        </p:tgtEl>
                                        <p:attrNameLst>
                                          <p:attrName>style.visibility</p:attrName>
                                        </p:attrNameLst>
                                      </p:cBhvr>
                                      <p:to>
                                        <p:strVal val="visible"/>
                                      </p:to>
                                    </p:set>
                                    <p:animEffect transition="in" filter="slide(fromRight)">
                                      <p:cBhvr>
                                        <p:cTn id="16" dur="500"/>
                                        <p:tgtEl>
                                          <p:spTgt spid="5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utoUpdateAnimBg="0"/>
      <p:bldP spid="51209" grpId="0" animBg="1"/>
      <p:bldP spid="512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524000" y="169386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 altLang="tr-TR" dirty="0"/>
              <a:t>Economic activity is in a circulation.</a:t>
            </a:r>
            <a:endParaRPr lang="tr-TR" altLang="tr-TR" dirty="0"/>
          </a:p>
        </p:txBody>
      </p:sp>
      <p:sp>
        <p:nvSpPr>
          <p:cNvPr id="62467" name="Text Box 3"/>
          <p:cNvSpPr txBox="1">
            <a:spLocks noChangeArrowheads="1"/>
          </p:cNvSpPr>
          <p:nvPr/>
        </p:nvSpPr>
        <p:spPr bwMode="auto">
          <a:xfrm>
            <a:off x="1524000" y="26797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 altLang="tr-TR" dirty="0"/>
              <a:t>This flow consists of money and property flows between households (family, household), enterprises and institutions such as government.</a:t>
            </a:r>
            <a:endParaRPr lang="tr-TR" altLang="tr-TR" dirty="0"/>
          </a:p>
        </p:txBody>
      </p:sp>
      <p:sp>
        <p:nvSpPr>
          <p:cNvPr id="62468" name="Text Box 4"/>
          <p:cNvSpPr txBox="1">
            <a:spLocks noChangeArrowheads="1"/>
          </p:cNvSpPr>
          <p:nvPr/>
        </p:nvSpPr>
        <p:spPr bwMode="auto">
          <a:xfrm>
            <a:off x="1524000" y="3940175"/>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 altLang="tr-TR" dirty="0"/>
              <a:t>It is possible to measure and compare the changes in these currencies in one country during a year.</a:t>
            </a:r>
            <a:endParaRPr lang="tr-TR" altLang="tr-TR" dirty="0"/>
          </a:p>
        </p:txBody>
      </p:sp>
      <p:sp>
        <p:nvSpPr>
          <p:cNvPr id="62469" name="Line 5"/>
          <p:cNvSpPr>
            <a:spLocks noChangeShapeType="1"/>
          </p:cNvSpPr>
          <p:nvPr/>
        </p:nvSpPr>
        <p:spPr bwMode="auto">
          <a:xfrm>
            <a:off x="1524000" y="2370138"/>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2470" name="Line 6"/>
          <p:cNvSpPr>
            <a:spLocks noChangeShapeType="1"/>
          </p:cNvSpPr>
          <p:nvPr/>
        </p:nvSpPr>
        <p:spPr bwMode="auto">
          <a:xfrm>
            <a:off x="1524000" y="3630613"/>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368346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slide(fromTop)">
                                      <p:cBhvr>
                                        <p:cTn id="7" dur="500"/>
                                        <p:tgtEl>
                                          <p:spTgt spid="62466"/>
                                        </p:tgtEl>
                                      </p:cBhvr>
                                    </p:animEffect>
                                  </p:childTnLst>
                                </p:cTn>
                              </p:par>
                            </p:childTnLst>
                          </p:cTn>
                        </p:par>
                        <p:par>
                          <p:cTn id="8" fill="hold" nodeType="afterGroup">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2469"/>
                                        </p:tgtEl>
                                        <p:attrNameLst>
                                          <p:attrName>style.visibility</p:attrName>
                                        </p:attrNameLst>
                                      </p:cBhvr>
                                      <p:to>
                                        <p:strVal val="visible"/>
                                      </p:to>
                                    </p:set>
                                    <p:animEffect transition="in" filter="slide(fromLeft)">
                                      <p:cBhvr>
                                        <p:cTn id="11" dur="500"/>
                                        <p:tgtEl>
                                          <p:spTgt spid="624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62467"/>
                                        </p:tgtEl>
                                        <p:attrNameLst>
                                          <p:attrName>style.visibility</p:attrName>
                                        </p:attrNameLst>
                                      </p:cBhvr>
                                      <p:to>
                                        <p:strVal val="visible"/>
                                      </p:to>
                                    </p:set>
                                    <p:animEffect transition="in" filter="slide(fromTop)">
                                      <p:cBhvr>
                                        <p:cTn id="16" dur="500"/>
                                        <p:tgtEl>
                                          <p:spTgt spid="62467"/>
                                        </p:tgtEl>
                                      </p:cBhvr>
                                    </p:animEffect>
                                  </p:childTnLst>
                                </p:cTn>
                              </p:par>
                            </p:childTnLst>
                          </p:cTn>
                        </p:par>
                        <p:par>
                          <p:cTn id="17" fill="hold" nodeType="afterGroup">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62470"/>
                                        </p:tgtEl>
                                        <p:attrNameLst>
                                          <p:attrName>style.visibility</p:attrName>
                                        </p:attrNameLst>
                                      </p:cBhvr>
                                      <p:to>
                                        <p:strVal val="visible"/>
                                      </p:to>
                                    </p:set>
                                    <p:animEffect transition="in" filter="slide(fromLeft)">
                                      <p:cBhvr>
                                        <p:cTn id="20" dur="500"/>
                                        <p:tgtEl>
                                          <p:spTgt spid="624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62468"/>
                                        </p:tgtEl>
                                        <p:attrNameLst>
                                          <p:attrName>style.visibility</p:attrName>
                                        </p:attrNameLst>
                                      </p:cBhvr>
                                      <p:to>
                                        <p:strVal val="visible"/>
                                      </p:to>
                                    </p:set>
                                    <p:animEffect transition="in" filter="slide(fromTop)">
                                      <p:cBhvr>
                                        <p:cTn id="25"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7" grpId="0" autoUpdateAnimBg="0"/>
      <p:bldP spid="62468" grpId="0" autoUpdateAnimBg="0"/>
      <p:bldP spid="62469" grpId="0" animBg="1"/>
      <p:bldP spid="624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4" name="Text Box 218"/>
          <p:cNvSpPr txBox="1">
            <a:spLocks noChangeArrowheads="1"/>
          </p:cNvSpPr>
          <p:nvPr/>
        </p:nvSpPr>
        <p:spPr bwMode="auto">
          <a:xfrm>
            <a:off x="7464425" y="3933825"/>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600" b="1" dirty="0"/>
              <a:t>INCOMES</a:t>
            </a:r>
          </a:p>
        </p:txBody>
      </p:sp>
      <p:sp>
        <p:nvSpPr>
          <p:cNvPr id="9431" name="Text Box 215"/>
          <p:cNvSpPr txBox="1">
            <a:spLocks noChangeArrowheads="1"/>
          </p:cNvSpPr>
          <p:nvPr/>
        </p:nvSpPr>
        <p:spPr bwMode="auto">
          <a:xfrm>
            <a:off x="7104064" y="2732088"/>
            <a:ext cx="1800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600" b="1" dirty="0"/>
              <a:t>EXPENSES</a:t>
            </a:r>
          </a:p>
        </p:txBody>
      </p:sp>
      <p:sp>
        <p:nvSpPr>
          <p:cNvPr id="9432" name="Text Box 216"/>
          <p:cNvSpPr txBox="1">
            <a:spLocks noChangeArrowheads="1"/>
          </p:cNvSpPr>
          <p:nvPr/>
        </p:nvSpPr>
        <p:spPr bwMode="auto">
          <a:xfrm>
            <a:off x="3790950" y="2708275"/>
            <a:ext cx="1320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600" b="1" dirty="0"/>
              <a:t>REVENUES</a:t>
            </a:r>
          </a:p>
        </p:txBody>
      </p:sp>
      <p:sp>
        <p:nvSpPr>
          <p:cNvPr id="9433" name="Text Box 217"/>
          <p:cNvSpPr txBox="1">
            <a:spLocks noChangeArrowheads="1"/>
          </p:cNvSpPr>
          <p:nvPr/>
        </p:nvSpPr>
        <p:spPr bwMode="auto">
          <a:xfrm>
            <a:off x="3575050" y="3956050"/>
            <a:ext cx="1512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600" b="1" dirty="0"/>
              <a:t>COSTS</a:t>
            </a:r>
          </a:p>
        </p:txBody>
      </p:sp>
      <p:sp>
        <p:nvSpPr>
          <p:cNvPr id="47110" name="Line 23"/>
          <p:cNvSpPr>
            <a:spLocks noChangeShapeType="1"/>
          </p:cNvSpPr>
          <p:nvPr/>
        </p:nvSpPr>
        <p:spPr bwMode="auto">
          <a:xfrm>
            <a:off x="4872038" y="4795838"/>
            <a:ext cx="6588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tr-TR"/>
          </a:p>
        </p:txBody>
      </p:sp>
      <p:sp>
        <p:nvSpPr>
          <p:cNvPr id="47111" name="Line 25"/>
          <p:cNvSpPr>
            <a:spLocks noChangeShapeType="1"/>
          </p:cNvSpPr>
          <p:nvPr/>
        </p:nvSpPr>
        <p:spPr bwMode="auto">
          <a:xfrm>
            <a:off x="4872038" y="5661025"/>
            <a:ext cx="65881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tr-TR"/>
          </a:p>
        </p:txBody>
      </p:sp>
      <p:sp>
        <p:nvSpPr>
          <p:cNvPr id="47112" name="Line 26"/>
          <p:cNvSpPr>
            <a:spLocks noChangeShapeType="1"/>
          </p:cNvSpPr>
          <p:nvPr/>
        </p:nvSpPr>
        <p:spPr bwMode="auto">
          <a:xfrm>
            <a:off x="4872038" y="4795838"/>
            <a:ext cx="0" cy="5778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tr-TR"/>
          </a:p>
        </p:txBody>
      </p:sp>
      <p:sp>
        <p:nvSpPr>
          <p:cNvPr id="47113" name="Line 29"/>
          <p:cNvSpPr>
            <a:spLocks noChangeShapeType="1"/>
          </p:cNvSpPr>
          <p:nvPr/>
        </p:nvSpPr>
        <p:spPr bwMode="auto">
          <a:xfrm>
            <a:off x="7175500" y="4795838"/>
            <a:ext cx="0" cy="5778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tr-TR"/>
          </a:p>
        </p:txBody>
      </p:sp>
      <p:sp>
        <p:nvSpPr>
          <p:cNvPr id="47114" name="Line 43"/>
          <p:cNvSpPr>
            <a:spLocks noChangeShapeType="1"/>
          </p:cNvSpPr>
          <p:nvPr/>
        </p:nvSpPr>
        <p:spPr bwMode="auto">
          <a:xfrm>
            <a:off x="5530851" y="4795838"/>
            <a:ext cx="904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tr-TR"/>
          </a:p>
        </p:txBody>
      </p:sp>
      <p:sp>
        <p:nvSpPr>
          <p:cNvPr id="47115" name="Line 44"/>
          <p:cNvSpPr>
            <a:spLocks noChangeShapeType="1"/>
          </p:cNvSpPr>
          <p:nvPr/>
        </p:nvSpPr>
        <p:spPr bwMode="auto">
          <a:xfrm>
            <a:off x="4872038" y="5373689"/>
            <a:ext cx="0" cy="2873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tr-TR"/>
          </a:p>
        </p:txBody>
      </p:sp>
      <p:sp>
        <p:nvSpPr>
          <p:cNvPr id="47116" name="Line 45"/>
          <p:cNvSpPr>
            <a:spLocks noChangeShapeType="1"/>
          </p:cNvSpPr>
          <p:nvPr/>
        </p:nvSpPr>
        <p:spPr bwMode="auto">
          <a:xfrm>
            <a:off x="6435726" y="4795838"/>
            <a:ext cx="7397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tr-TR"/>
          </a:p>
        </p:txBody>
      </p:sp>
      <p:sp>
        <p:nvSpPr>
          <p:cNvPr id="47117" name="Line 48"/>
          <p:cNvSpPr>
            <a:spLocks noChangeShapeType="1"/>
          </p:cNvSpPr>
          <p:nvPr/>
        </p:nvSpPr>
        <p:spPr bwMode="auto">
          <a:xfrm>
            <a:off x="7175500" y="5373689"/>
            <a:ext cx="0" cy="2873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tr-TR"/>
          </a:p>
        </p:txBody>
      </p:sp>
      <p:sp>
        <p:nvSpPr>
          <p:cNvPr id="47118" name="Line 50"/>
          <p:cNvSpPr>
            <a:spLocks noChangeShapeType="1"/>
          </p:cNvSpPr>
          <p:nvPr/>
        </p:nvSpPr>
        <p:spPr bwMode="auto">
          <a:xfrm>
            <a:off x="5530851" y="5661025"/>
            <a:ext cx="904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tr-TR"/>
          </a:p>
        </p:txBody>
      </p:sp>
      <p:sp>
        <p:nvSpPr>
          <p:cNvPr id="47119" name="Line 52"/>
          <p:cNvSpPr>
            <a:spLocks noChangeShapeType="1"/>
          </p:cNvSpPr>
          <p:nvPr/>
        </p:nvSpPr>
        <p:spPr bwMode="auto">
          <a:xfrm>
            <a:off x="6435726" y="5661025"/>
            <a:ext cx="7397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tr-TR"/>
          </a:p>
        </p:txBody>
      </p:sp>
      <p:grpSp>
        <p:nvGrpSpPr>
          <p:cNvPr id="2" name="Group 148"/>
          <p:cNvGrpSpPr>
            <a:grpSpLocks/>
          </p:cNvGrpSpPr>
          <p:nvPr/>
        </p:nvGrpSpPr>
        <p:grpSpPr bwMode="auto">
          <a:xfrm>
            <a:off x="9120189" y="1700213"/>
            <a:ext cx="790575" cy="1122362"/>
            <a:chOff x="4785" y="1071"/>
            <a:chExt cx="498" cy="707"/>
          </a:xfrm>
        </p:grpSpPr>
        <p:grpSp>
          <p:nvGrpSpPr>
            <p:cNvPr id="47204" name="Group 100"/>
            <p:cNvGrpSpPr>
              <a:grpSpLocks/>
            </p:cNvGrpSpPr>
            <p:nvPr/>
          </p:nvGrpSpPr>
          <p:grpSpPr bwMode="auto">
            <a:xfrm>
              <a:off x="4785" y="1071"/>
              <a:ext cx="498" cy="707"/>
              <a:chOff x="3417" y="1797"/>
              <a:chExt cx="498" cy="707"/>
            </a:xfrm>
          </p:grpSpPr>
          <p:sp>
            <p:nvSpPr>
              <p:cNvPr id="47206" name="Rectangle 86"/>
              <p:cNvSpPr>
                <a:spLocks noChangeArrowheads="1"/>
              </p:cNvSpPr>
              <p:nvPr/>
            </p:nvSpPr>
            <p:spPr bwMode="auto">
              <a:xfrm rot="5400000">
                <a:off x="3394" y="1820"/>
                <a:ext cx="544" cy="498"/>
              </a:xfrm>
              <a:prstGeom prst="rect">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47207" name="AutoShape 87"/>
              <p:cNvSpPr>
                <a:spLocks noChangeArrowheads="1"/>
              </p:cNvSpPr>
              <p:nvPr/>
            </p:nvSpPr>
            <p:spPr bwMode="auto">
              <a:xfrm rot="-2664749">
                <a:off x="3490" y="2160"/>
                <a:ext cx="352" cy="344"/>
              </a:xfrm>
              <a:prstGeom prst="rtTriangle">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grpSp>
        <p:sp>
          <p:nvSpPr>
            <p:cNvPr id="47205" name="Text Box 103"/>
            <p:cNvSpPr txBox="1">
              <a:spLocks noChangeArrowheads="1"/>
            </p:cNvSpPr>
            <p:nvPr/>
          </p:nvSpPr>
          <p:spPr bwMode="auto">
            <a:xfrm>
              <a:off x="4876" y="1162"/>
              <a:ext cx="317"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lnSpc>
                  <a:spcPct val="80000"/>
                </a:lnSpc>
              </a:pPr>
              <a:r>
                <a:rPr lang="tr-TR" altLang="tr-TR" sz="3200">
                  <a:sym typeface="Webdings" panose="05030102010509060703" pitchFamily="18" charset="2"/>
                </a:rPr>
                <a:t></a:t>
              </a:r>
            </a:p>
            <a:p>
              <a:pPr eaLnBrk="1" hangingPunct="1">
                <a:lnSpc>
                  <a:spcPct val="80000"/>
                </a:lnSpc>
              </a:pPr>
              <a:r>
                <a:rPr lang="tr-TR" altLang="tr-TR" sz="3200">
                  <a:sym typeface="Webdings" panose="05030102010509060703" pitchFamily="18" charset="2"/>
                </a:rPr>
                <a:t></a:t>
              </a:r>
            </a:p>
          </p:txBody>
        </p:sp>
      </p:grpSp>
      <p:grpSp>
        <p:nvGrpSpPr>
          <p:cNvPr id="4" name="Group 147"/>
          <p:cNvGrpSpPr>
            <a:grpSpLocks/>
          </p:cNvGrpSpPr>
          <p:nvPr/>
        </p:nvGrpSpPr>
        <p:grpSpPr bwMode="auto">
          <a:xfrm>
            <a:off x="7104064" y="1341438"/>
            <a:ext cx="2808287" cy="722312"/>
            <a:chOff x="3515" y="845"/>
            <a:chExt cx="1769" cy="455"/>
          </a:xfrm>
        </p:grpSpPr>
        <p:sp>
          <p:nvSpPr>
            <p:cNvPr id="47202" name="AutoShape 101"/>
            <p:cNvSpPr>
              <a:spLocks noChangeArrowheads="1"/>
            </p:cNvSpPr>
            <p:nvPr/>
          </p:nvSpPr>
          <p:spPr bwMode="auto">
            <a:xfrm>
              <a:off x="3696" y="845"/>
              <a:ext cx="1588" cy="453"/>
            </a:xfrm>
            <a:prstGeom prst="homePlate">
              <a:avLst>
                <a:gd name="adj" fmla="val 87638"/>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47203" name="Text Box 98"/>
            <p:cNvSpPr txBox="1">
              <a:spLocks noChangeArrowheads="1"/>
            </p:cNvSpPr>
            <p:nvPr/>
          </p:nvSpPr>
          <p:spPr bwMode="auto">
            <a:xfrm>
              <a:off x="3515" y="935"/>
              <a:ext cx="154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spcBef>
                  <a:spcPct val="50000"/>
                </a:spcBef>
              </a:pPr>
              <a:r>
                <a:rPr lang="tr-TR" altLang="tr-TR" sz="3200">
                  <a:sym typeface="Webdings" panose="05030102010509060703" pitchFamily="18" charset="2"/>
                </a:rPr>
                <a:t></a:t>
              </a:r>
            </a:p>
          </p:txBody>
        </p:sp>
      </p:grpSp>
      <p:grpSp>
        <p:nvGrpSpPr>
          <p:cNvPr id="5" name="Group 177"/>
          <p:cNvGrpSpPr>
            <a:grpSpLocks/>
          </p:cNvGrpSpPr>
          <p:nvPr/>
        </p:nvGrpSpPr>
        <p:grpSpPr bwMode="auto">
          <a:xfrm>
            <a:off x="3359150" y="3573463"/>
            <a:ext cx="2520950" cy="430212"/>
            <a:chOff x="1156" y="2251"/>
            <a:chExt cx="1588" cy="271"/>
          </a:xfrm>
        </p:grpSpPr>
        <p:sp>
          <p:nvSpPr>
            <p:cNvPr id="47199" name="AutoShape 127"/>
            <p:cNvSpPr>
              <a:spLocks noChangeArrowheads="1"/>
            </p:cNvSpPr>
            <p:nvPr/>
          </p:nvSpPr>
          <p:spPr bwMode="auto">
            <a:xfrm rot="10800000" flipH="1" flipV="1">
              <a:off x="1156" y="2251"/>
              <a:ext cx="1588" cy="271"/>
            </a:xfrm>
            <a:prstGeom prst="homePlate">
              <a:avLst>
                <a:gd name="adj" fmla="val 146494"/>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pic>
          <p:nvPicPr>
            <p:cNvPr id="47200" name="Picture 166" descr="mo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864">
              <a:off x="1746" y="2251"/>
              <a:ext cx="27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01" name="Picture 167" descr="images%5C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 y="2251"/>
              <a:ext cx="45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78"/>
          <p:cNvGrpSpPr>
            <a:grpSpLocks/>
          </p:cNvGrpSpPr>
          <p:nvPr/>
        </p:nvGrpSpPr>
        <p:grpSpPr bwMode="auto">
          <a:xfrm>
            <a:off x="4943476" y="3716339"/>
            <a:ext cx="936625" cy="1296987"/>
            <a:chOff x="2154" y="2341"/>
            <a:chExt cx="590" cy="817"/>
          </a:xfrm>
        </p:grpSpPr>
        <p:sp>
          <p:nvSpPr>
            <p:cNvPr id="47196" name="AutoShape 128"/>
            <p:cNvSpPr>
              <a:spLocks noChangeArrowheads="1"/>
            </p:cNvSpPr>
            <p:nvPr/>
          </p:nvSpPr>
          <p:spPr bwMode="auto">
            <a:xfrm rot="-5400000" flipH="1" flipV="1">
              <a:off x="2132" y="2546"/>
              <a:ext cx="772" cy="452"/>
            </a:xfrm>
            <a:prstGeom prst="homePlate">
              <a:avLst>
                <a:gd name="adj" fmla="val 85232"/>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pic>
          <p:nvPicPr>
            <p:cNvPr id="47197" name="Picture 168" descr="mo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864">
              <a:off x="2336" y="2614"/>
              <a:ext cx="27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8" name="Picture 169" descr="images%5C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1016">
              <a:off x="2154" y="2341"/>
              <a:ext cx="45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90"/>
          <p:cNvGrpSpPr>
            <a:grpSpLocks/>
          </p:cNvGrpSpPr>
          <p:nvPr/>
        </p:nvGrpSpPr>
        <p:grpSpPr bwMode="auto">
          <a:xfrm>
            <a:off x="6240463" y="2492376"/>
            <a:ext cx="646112" cy="720725"/>
            <a:chOff x="2971" y="1570"/>
            <a:chExt cx="407" cy="454"/>
          </a:xfrm>
        </p:grpSpPr>
        <p:sp>
          <p:nvSpPr>
            <p:cNvPr id="47194" name="AutoShape 108"/>
            <p:cNvSpPr>
              <a:spLocks noChangeArrowheads="1"/>
            </p:cNvSpPr>
            <p:nvPr/>
          </p:nvSpPr>
          <p:spPr bwMode="auto">
            <a:xfrm rot="-5400000">
              <a:off x="2948" y="1593"/>
              <a:ext cx="454" cy="407"/>
            </a:xfrm>
            <a:prstGeom prst="homePlate">
              <a:avLst>
                <a:gd name="adj" fmla="val 55666"/>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pic>
          <p:nvPicPr>
            <p:cNvPr id="47195" name="Picture 179" descr="mo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552136" flipV="1">
              <a:off x="3062" y="1661"/>
              <a:ext cx="27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89"/>
          <p:cNvGrpSpPr>
            <a:grpSpLocks/>
          </p:cNvGrpSpPr>
          <p:nvPr/>
        </p:nvGrpSpPr>
        <p:grpSpPr bwMode="auto">
          <a:xfrm>
            <a:off x="6240464" y="2997201"/>
            <a:ext cx="2592387" cy="430213"/>
            <a:chOff x="2971" y="1888"/>
            <a:chExt cx="1633" cy="271"/>
          </a:xfrm>
        </p:grpSpPr>
        <p:sp>
          <p:nvSpPr>
            <p:cNvPr id="47190" name="AutoShape 106"/>
            <p:cNvSpPr>
              <a:spLocks noChangeArrowheads="1"/>
            </p:cNvSpPr>
            <p:nvPr/>
          </p:nvSpPr>
          <p:spPr bwMode="auto">
            <a:xfrm rot="10800000">
              <a:off x="2971" y="1889"/>
              <a:ext cx="1633" cy="270"/>
            </a:xfrm>
            <a:prstGeom prst="homePlate">
              <a:avLst>
                <a:gd name="adj" fmla="val 151204"/>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pic>
          <p:nvPicPr>
            <p:cNvPr id="47191" name="Picture 183" descr="mo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864">
              <a:off x="3334" y="1888"/>
              <a:ext cx="27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2" name="Picture 185" descr="mo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864">
              <a:off x="4331" y="1888"/>
              <a:ext cx="27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93" name="Picture 186" descr="images%5C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6" y="1888"/>
              <a:ext cx="45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209"/>
          <p:cNvGrpSpPr>
            <a:grpSpLocks/>
          </p:cNvGrpSpPr>
          <p:nvPr/>
        </p:nvGrpSpPr>
        <p:grpSpPr bwMode="auto">
          <a:xfrm>
            <a:off x="9193214" y="3933826"/>
            <a:ext cx="719137" cy="2087563"/>
            <a:chOff x="4831" y="2478"/>
            <a:chExt cx="453" cy="1315"/>
          </a:xfrm>
        </p:grpSpPr>
        <p:sp>
          <p:nvSpPr>
            <p:cNvPr id="47188" name="AutoShape 134"/>
            <p:cNvSpPr>
              <a:spLocks noChangeArrowheads="1"/>
            </p:cNvSpPr>
            <p:nvPr/>
          </p:nvSpPr>
          <p:spPr bwMode="auto">
            <a:xfrm rot="5400000">
              <a:off x="4400" y="2909"/>
              <a:ext cx="1315" cy="453"/>
            </a:xfrm>
            <a:prstGeom prst="homePlate">
              <a:avLst>
                <a:gd name="adj" fmla="val 72572"/>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47189" name="Text Box 195"/>
            <p:cNvSpPr txBox="1">
              <a:spLocks noChangeArrowheads="1"/>
            </p:cNvSpPr>
            <p:nvPr/>
          </p:nvSpPr>
          <p:spPr bwMode="auto">
            <a:xfrm>
              <a:off x="4876" y="2568"/>
              <a:ext cx="317"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lnSpc>
                  <a:spcPct val="80000"/>
                </a:lnSpc>
              </a:pPr>
              <a:r>
                <a:rPr lang="tr-TR" altLang="tr-TR" sz="3200">
                  <a:sym typeface="Webdings" panose="05030102010509060703" pitchFamily="18" charset="2"/>
                </a:rPr>
                <a:t></a:t>
              </a:r>
            </a:p>
          </p:txBody>
        </p:sp>
      </p:grpSp>
      <p:grpSp>
        <p:nvGrpSpPr>
          <p:cNvPr id="10" name="Group 205"/>
          <p:cNvGrpSpPr>
            <a:grpSpLocks/>
          </p:cNvGrpSpPr>
          <p:nvPr/>
        </p:nvGrpSpPr>
        <p:grpSpPr bwMode="auto">
          <a:xfrm>
            <a:off x="2351088" y="1270000"/>
            <a:ext cx="2305050" cy="719138"/>
            <a:chOff x="521" y="707"/>
            <a:chExt cx="1452" cy="453"/>
          </a:xfrm>
        </p:grpSpPr>
        <p:sp>
          <p:nvSpPr>
            <p:cNvPr id="47186" name="AutoShape 197"/>
            <p:cNvSpPr>
              <a:spLocks noChangeArrowheads="1"/>
            </p:cNvSpPr>
            <p:nvPr/>
          </p:nvSpPr>
          <p:spPr bwMode="auto">
            <a:xfrm>
              <a:off x="670" y="707"/>
              <a:ext cx="1303" cy="453"/>
            </a:xfrm>
            <a:prstGeom prst="homePlate">
              <a:avLst>
                <a:gd name="adj" fmla="val 71909"/>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47187" name="Text Box 198"/>
            <p:cNvSpPr txBox="1">
              <a:spLocks noChangeArrowheads="1"/>
            </p:cNvSpPr>
            <p:nvPr/>
          </p:nvSpPr>
          <p:spPr bwMode="auto">
            <a:xfrm>
              <a:off x="521" y="709"/>
              <a:ext cx="126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spcBef>
                  <a:spcPct val="50000"/>
                </a:spcBef>
              </a:pPr>
              <a:r>
                <a:rPr lang="tr-TR" altLang="tr-TR" sz="3200">
                  <a:sym typeface="Webdings" panose="05030102010509060703" pitchFamily="18" charset="2"/>
                </a:rPr>
                <a:t></a:t>
              </a:r>
            </a:p>
          </p:txBody>
        </p:sp>
      </p:grpSp>
      <p:grpSp>
        <p:nvGrpSpPr>
          <p:cNvPr id="11" name="Group 206"/>
          <p:cNvGrpSpPr>
            <a:grpSpLocks/>
          </p:cNvGrpSpPr>
          <p:nvPr/>
        </p:nvGrpSpPr>
        <p:grpSpPr bwMode="auto">
          <a:xfrm>
            <a:off x="2208214" y="1268413"/>
            <a:ext cx="719137" cy="1657350"/>
            <a:chOff x="431" y="799"/>
            <a:chExt cx="453" cy="1044"/>
          </a:xfrm>
        </p:grpSpPr>
        <p:sp>
          <p:nvSpPr>
            <p:cNvPr id="47184" name="AutoShape 204"/>
            <p:cNvSpPr>
              <a:spLocks noChangeArrowheads="1"/>
            </p:cNvSpPr>
            <p:nvPr/>
          </p:nvSpPr>
          <p:spPr bwMode="auto">
            <a:xfrm rot="-5400000">
              <a:off x="136" y="1094"/>
              <a:ext cx="1044" cy="453"/>
            </a:xfrm>
            <a:prstGeom prst="homePlate">
              <a:avLst>
                <a:gd name="adj" fmla="val 57616"/>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47185" name="Text Box 203"/>
            <p:cNvSpPr txBox="1">
              <a:spLocks noChangeArrowheads="1"/>
            </p:cNvSpPr>
            <p:nvPr/>
          </p:nvSpPr>
          <p:spPr bwMode="auto">
            <a:xfrm rot="10800000">
              <a:off x="521" y="1046"/>
              <a:ext cx="317"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lnSpc>
                  <a:spcPct val="80000"/>
                </a:lnSpc>
              </a:pPr>
              <a:r>
                <a:rPr lang="tr-TR" altLang="tr-TR" sz="3200">
                  <a:sym typeface="Webdings" panose="05030102010509060703" pitchFamily="18" charset="2"/>
                </a:rPr>
                <a:t></a:t>
              </a:r>
            </a:p>
            <a:p>
              <a:pPr eaLnBrk="1" hangingPunct="1">
                <a:lnSpc>
                  <a:spcPct val="80000"/>
                </a:lnSpc>
              </a:pPr>
              <a:r>
                <a:rPr lang="tr-TR" altLang="tr-TR" sz="3200">
                  <a:sym typeface="Webdings" panose="05030102010509060703" pitchFamily="18" charset="2"/>
                </a:rPr>
                <a:t></a:t>
              </a:r>
            </a:p>
          </p:txBody>
        </p:sp>
      </p:grpSp>
      <p:grpSp>
        <p:nvGrpSpPr>
          <p:cNvPr id="12" name="Group 210"/>
          <p:cNvGrpSpPr>
            <a:grpSpLocks/>
          </p:cNvGrpSpPr>
          <p:nvPr/>
        </p:nvGrpSpPr>
        <p:grpSpPr bwMode="auto">
          <a:xfrm>
            <a:off x="7391401" y="5300664"/>
            <a:ext cx="2233613" cy="719137"/>
            <a:chOff x="3696" y="3339"/>
            <a:chExt cx="1407" cy="453"/>
          </a:xfrm>
        </p:grpSpPr>
        <p:sp>
          <p:nvSpPr>
            <p:cNvPr id="47182" name="AutoShape 193"/>
            <p:cNvSpPr>
              <a:spLocks noChangeArrowheads="1"/>
            </p:cNvSpPr>
            <p:nvPr/>
          </p:nvSpPr>
          <p:spPr bwMode="auto">
            <a:xfrm rot="10800000">
              <a:off x="3696" y="3339"/>
              <a:ext cx="1361" cy="453"/>
            </a:xfrm>
            <a:prstGeom prst="homePlate">
              <a:avLst>
                <a:gd name="adj" fmla="val 75110"/>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47183" name="Text Box 208"/>
            <p:cNvSpPr txBox="1">
              <a:spLocks noChangeArrowheads="1"/>
            </p:cNvSpPr>
            <p:nvPr/>
          </p:nvSpPr>
          <p:spPr bwMode="auto">
            <a:xfrm>
              <a:off x="4060" y="3385"/>
              <a:ext cx="104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lnSpc>
                  <a:spcPct val="80000"/>
                </a:lnSpc>
              </a:pPr>
              <a:r>
                <a:rPr lang="tr-TR" altLang="tr-TR" sz="3200">
                  <a:sym typeface="Webdings" panose="05030102010509060703" pitchFamily="18" charset="2"/>
                </a:rPr>
                <a:t></a:t>
              </a:r>
            </a:p>
          </p:txBody>
        </p:sp>
      </p:grpSp>
      <p:grpSp>
        <p:nvGrpSpPr>
          <p:cNvPr id="13" name="Group 13"/>
          <p:cNvGrpSpPr>
            <a:grpSpLocks/>
          </p:cNvGrpSpPr>
          <p:nvPr/>
        </p:nvGrpSpPr>
        <p:grpSpPr bwMode="auto">
          <a:xfrm>
            <a:off x="8832850" y="2960688"/>
            <a:ext cx="1474788" cy="1008062"/>
            <a:chOff x="2699" y="1842"/>
            <a:chExt cx="929" cy="635"/>
          </a:xfrm>
        </p:grpSpPr>
        <p:sp>
          <p:nvSpPr>
            <p:cNvPr id="47180" name="AutoShape 12"/>
            <p:cNvSpPr>
              <a:spLocks noChangeArrowheads="1"/>
            </p:cNvSpPr>
            <p:nvPr/>
          </p:nvSpPr>
          <p:spPr bwMode="auto">
            <a:xfrm>
              <a:off x="2699" y="1842"/>
              <a:ext cx="907" cy="635"/>
            </a:xfrm>
            <a:prstGeom prst="bevel">
              <a:avLst>
                <a:gd name="adj" fmla="val 12500"/>
              </a:avLst>
            </a:prstGeom>
            <a:gradFill rotWithShape="1">
              <a:gsLst>
                <a:gs pos="0">
                  <a:srgbClr val="66CCFF"/>
                </a:gs>
                <a:gs pos="100000">
                  <a:srgbClr val="39728F"/>
                </a:gs>
              </a:gsLst>
              <a:lin ang="5400000" scaled="1"/>
            </a:gra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47181" name="Text Box 8"/>
            <p:cNvSpPr txBox="1">
              <a:spLocks noChangeArrowheads="1"/>
            </p:cNvSpPr>
            <p:nvPr/>
          </p:nvSpPr>
          <p:spPr bwMode="auto">
            <a:xfrm>
              <a:off x="2721" y="1888"/>
              <a:ext cx="907"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tr-TR" altLang="tr-TR" sz="3200" dirty="0">
                  <a:solidFill>
                    <a:srgbClr val="FFFFCC"/>
                  </a:solidFill>
                  <a:sym typeface="Webdings" panose="05030102010509060703" pitchFamily="18" charset="2"/>
                </a:rPr>
                <a:t></a:t>
              </a:r>
            </a:p>
            <a:p>
              <a:pPr algn="ctr" eaLnBrk="1" hangingPunct="1"/>
              <a:r>
                <a:rPr lang="tr-TR" altLang="tr-TR" sz="1000" dirty="0">
                  <a:solidFill>
                    <a:schemeClr val="bg1"/>
                  </a:solidFill>
                  <a:sym typeface="Webdings" panose="05030102010509060703" pitchFamily="18" charset="2"/>
                </a:rPr>
                <a:t>Home </a:t>
              </a:r>
              <a:r>
                <a:rPr lang="tr-TR" altLang="tr-TR" sz="1000" dirty="0" err="1">
                  <a:solidFill>
                    <a:schemeClr val="bg1"/>
                  </a:solidFill>
                  <a:sym typeface="Webdings" panose="05030102010509060703" pitchFamily="18" charset="2"/>
                </a:rPr>
                <a:t>Administrations</a:t>
              </a:r>
              <a:endParaRPr lang="tr-TR" altLang="tr-TR" sz="1000" dirty="0">
                <a:solidFill>
                  <a:schemeClr val="bg1"/>
                </a:solidFill>
                <a:sym typeface="Webdings" panose="05030102010509060703" pitchFamily="18" charset="2"/>
              </a:endParaRPr>
            </a:p>
          </p:txBody>
        </p:sp>
      </p:grpSp>
      <p:grpSp>
        <p:nvGrpSpPr>
          <p:cNvPr id="14" name="Group 213"/>
          <p:cNvGrpSpPr>
            <a:grpSpLocks/>
          </p:cNvGrpSpPr>
          <p:nvPr/>
        </p:nvGrpSpPr>
        <p:grpSpPr bwMode="auto">
          <a:xfrm>
            <a:off x="2135189" y="4005264"/>
            <a:ext cx="719137" cy="1800225"/>
            <a:chOff x="385" y="2523"/>
            <a:chExt cx="453" cy="1134"/>
          </a:xfrm>
        </p:grpSpPr>
        <p:sp>
          <p:nvSpPr>
            <p:cNvPr id="47178" name="AutoShape 207"/>
            <p:cNvSpPr>
              <a:spLocks noChangeArrowheads="1"/>
            </p:cNvSpPr>
            <p:nvPr/>
          </p:nvSpPr>
          <p:spPr bwMode="auto">
            <a:xfrm rot="-5400000">
              <a:off x="45" y="2863"/>
              <a:ext cx="1134" cy="453"/>
            </a:xfrm>
            <a:prstGeom prst="homePlate">
              <a:avLst>
                <a:gd name="adj" fmla="val 62583"/>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47179" name="Text Box 212"/>
            <p:cNvSpPr txBox="1">
              <a:spLocks noChangeArrowheads="1"/>
            </p:cNvSpPr>
            <p:nvPr/>
          </p:nvSpPr>
          <p:spPr bwMode="auto">
            <a:xfrm>
              <a:off x="431" y="2523"/>
              <a:ext cx="317"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sz="3200">
                  <a:sym typeface="Webdings" panose="05030102010509060703" pitchFamily="18" charset="2"/>
                </a:rPr>
                <a:t></a:t>
              </a:r>
              <a:endParaRPr lang="tr-TR" altLang="tr-TR"/>
            </a:p>
          </p:txBody>
        </p:sp>
      </p:grpSp>
      <p:grpSp>
        <p:nvGrpSpPr>
          <p:cNvPr id="15" name="Group 214"/>
          <p:cNvGrpSpPr>
            <a:grpSpLocks/>
          </p:cNvGrpSpPr>
          <p:nvPr/>
        </p:nvGrpSpPr>
        <p:grpSpPr bwMode="auto">
          <a:xfrm>
            <a:off x="1524000" y="5373688"/>
            <a:ext cx="3132138" cy="760412"/>
            <a:chOff x="0" y="3385"/>
            <a:chExt cx="1973" cy="479"/>
          </a:xfrm>
        </p:grpSpPr>
        <p:sp>
          <p:nvSpPr>
            <p:cNvPr id="47176" name="AutoShape 144"/>
            <p:cNvSpPr>
              <a:spLocks noChangeArrowheads="1"/>
            </p:cNvSpPr>
            <p:nvPr/>
          </p:nvSpPr>
          <p:spPr bwMode="auto">
            <a:xfrm rot="10800000">
              <a:off x="385" y="3411"/>
              <a:ext cx="1588" cy="453"/>
            </a:xfrm>
            <a:prstGeom prst="homePlate">
              <a:avLst>
                <a:gd name="adj" fmla="val 87638"/>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47177" name="Text Box 211"/>
            <p:cNvSpPr txBox="1">
              <a:spLocks noChangeArrowheads="1"/>
            </p:cNvSpPr>
            <p:nvPr/>
          </p:nvSpPr>
          <p:spPr bwMode="auto">
            <a:xfrm>
              <a:off x="0" y="3385"/>
              <a:ext cx="197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r>
                <a:rPr lang="tr-TR" altLang="tr-TR" sz="3200">
                  <a:sym typeface="Webdings" panose="05030102010509060703" pitchFamily="18" charset="2"/>
                </a:rPr>
                <a:t></a:t>
              </a:r>
            </a:p>
          </p:txBody>
        </p:sp>
      </p:grpSp>
      <p:grpSp>
        <p:nvGrpSpPr>
          <p:cNvPr id="16" name="Group 59"/>
          <p:cNvGrpSpPr>
            <a:grpSpLocks/>
          </p:cNvGrpSpPr>
          <p:nvPr/>
        </p:nvGrpSpPr>
        <p:grpSpPr bwMode="auto">
          <a:xfrm>
            <a:off x="1919288" y="2960686"/>
            <a:ext cx="1439862" cy="1008061"/>
            <a:chOff x="249" y="1888"/>
            <a:chExt cx="907" cy="635"/>
          </a:xfrm>
        </p:grpSpPr>
        <p:sp>
          <p:nvSpPr>
            <p:cNvPr id="47174" name="AutoShape 6"/>
            <p:cNvSpPr>
              <a:spLocks noChangeArrowheads="1"/>
            </p:cNvSpPr>
            <p:nvPr/>
          </p:nvSpPr>
          <p:spPr bwMode="auto">
            <a:xfrm>
              <a:off x="249" y="1888"/>
              <a:ext cx="907" cy="635"/>
            </a:xfrm>
            <a:prstGeom prst="bevel">
              <a:avLst>
                <a:gd name="adj" fmla="val 12500"/>
              </a:avLst>
            </a:prstGeom>
            <a:gradFill rotWithShape="1">
              <a:gsLst>
                <a:gs pos="0">
                  <a:srgbClr val="66CCFF"/>
                </a:gs>
                <a:gs pos="100000">
                  <a:srgbClr val="39728F"/>
                </a:gs>
              </a:gsLst>
              <a:lin ang="5400000" scaled="1"/>
            </a:gra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47175" name="Text Box 9"/>
            <p:cNvSpPr txBox="1">
              <a:spLocks noChangeArrowheads="1"/>
            </p:cNvSpPr>
            <p:nvPr/>
          </p:nvSpPr>
          <p:spPr bwMode="auto">
            <a:xfrm>
              <a:off x="317" y="1933"/>
              <a:ext cx="825"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tr-TR" altLang="tr-TR" sz="3200" dirty="0">
                  <a:solidFill>
                    <a:srgbClr val="FFFFCC"/>
                  </a:solidFill>
                  <a:sym typeface="Webdings" panose="05030102010509060703" pitchFamily="18" charset="2"/>
                </a:rPr>
                <a:t></a:t>
              </a:r>
              <a:r>
                <a:rPr lang="tr-TR" altLang="tr-TR" dirty="0">
                  <a:sym typeface="Webdings" panose="05030102010509060703" pitchFamily="18" charset="2"/>
                </a:rPr>
                <a:t> </a:t>
              </a:r>
              <a:r>
                <a:rPr lang="tr-TR" altLang="tr-TR" dirty="0">
                  <a:solidFill>
                    <a:schemeClr val="bg1"/>
                  </a:solidFill>
                  <a:sym typeface="Webdings" panose="05030102010509060703" pitchFamily="18" charset="2"/>
                </a:rPr>
                <a:t>Enterprises</a:t>
              </a:r>
            </a:p>
          </p:txBody>
        </p:sp>
      </p:grpSp>
      <p:pic>
        <p:nvPicPr>
          <p:cNvPr id="9435" name="Picture 219" descr="j0285750"/>
          <p:cNvPicPr>
            <a:picLocks noGrp="1" noChangeAspect="1" noChangeArrowheads="1"/>
          </p:cNvPicPr>
          <p:nvPr>
            <p:ph/>
          </p:nvPr>
        </p:nvPicPr>
        <p:blipFill>
          <a:blip r:embed="rId4" cstate="print">
            <a:extLst>
              <a:ext uri="{28A0092B-C50C-407E-A947-70E740481C1C}">
                <a14:useLocalDpi xmlns:a14="http://schemas.microsoft.com/office/drawing/2010/main" val="0"/>
              </a:ext>
            </a:extLst>
          </a:blip>
          <a:srcRect/>
          <a:stretch>
            <a:fillRect/>
          </a:stretch>
        </p:blipFill>
        <p:spPr bwMode="auto">
          <a:xfrm>
            <a:off x="3071814" y="1916114"/>
            <a:ext cx="1368425" cy="841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37" name="Line 221"/>
          <p:cNvSpPr>
            <a:spLocks noChangeShapeType="1"/>
          </p:cNvSpPr>
          <p:nvPr/>
        </p:nvSpPr>
        <p:spPr bwMode="auto">
          <a:xfrm flipV="1">
            <a:off x="4079875" y="1773239"/>
            <a:ext cx="503238" cy="287337"/>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438" name="Line 222"/>
          <p:cNvSpPr>
            <a:spLocks noChangeShapeType="1"/>
          </p:cNvSpPr>
          <p:nvPr/>
        </p:nvSpPr>
        <p:spPr bwMode="auto">
          <a:xfrm flipH="1">
            <a:off x="2927350" y="2636839"/>
            <a:ext cx="431800" cy="287337"/>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pic>
        <p:nvPicPr>
          <p:cNvPr id="9439" name="Picture 223" descr="j02857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20025" y="1987551"/>
            <a:ext cx="13398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40" name="Line 224"/>
          <p:cNvSpPr>
            <a:spLocks noChangeShapeType="1"/>
          </p:cNvSpPr>
          <p:nvPr/>
        </p:nvSpPr>
        <p:spPr bwMode="auto">
          <a:xfrm flipH="1" flipV="1">
            <a:off x="7391401" y="1989138"/>
            <a:ext cx="720725" cy="431800"/>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441" name="Line 225"/>
          <p:cNvSpPr>
            <a:spLocks noChangeShapeType="1"/>
          </p:cNvSpPr>
          <p:nvPr/>
        </p:nvSpPr>
        <p:spPr bwMode="auto">
          <a:xfrm>
            <a:off x="8878889" y="2708275"/>
            <a:ext cx="422275" cy="287338"/>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pic>
        <p:nvPicPr>
          <p:cNvPr id="9443" name="Picture 227" descr="j02857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535864" y="4387851"/>
            <a:ext cx="136683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44" name="Line 228"/>
          <p:cNvSpPr>
            <a:spLocks noChangeShapeType="1"/>
          </p:cNvSpPr>
          <p:nvPr/>
        </p:nvSpPr>
        <p:spPr bwMode="auto">
          <a:xfrm flipV="1">
            <a:off x="8688388" y="4005264"/>
            <a:ext cx="647700" cy="503237"/>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445" name="Line 229"/>
          <p:cNvSpPr>
            <a:spLocks noChangeShapeType="1"/>
          </p:cNvSpPr>
          <p:nvPr/>
        </p:nvSpPr>
        <p:spPr bwMode="auto">
          <a:xfrm flipH="1">
            <a:off x="7391400" y="5157789"/>
            <a:ext cx="431800" cy="287337"/>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pSp>
        <p:nvGrpSpPr>
          <p:cNvPr id="17" name="Group 241"/>
          <p:cNvGrpSpPr>
            <a:grpSpLocks/>
          </p:cNvGrpSpPr>
          <p:nvPr/>
        </p:nvGrpSpPr>
        <p:grpSpPr bwMode="auto">
          <a:xfrm>
            <a:off x="3359150" y="2997200"/>
            <a:ext cx="2160588" cy="501650"/>
            <a:chOff x="1156" y="1888"/>
            <a:chExt cx="1361" cy="316"/>
          </a:xfrm>
        </p:grpSpPr>
        <p:sp>
          <p:nvSpPr>
            <p:cNvPr id="47170" name="AutoShape 120"/>
            <p:cNvSpPr>
              <a:spLocks noChangeArrowheads="1"/>
            </p:cNvSpPr>
            <p:nvPr/>
          </p:nvSpPr>
          <p:spPr bwMode="auto">
            <a:xfrm flipH="1">
              <a:off x="1156" y="1888"/>
              <a:ext cx="1361" cy="316"/>
            </a:xfrm>
            <a:prstGeom prst="homePlate">
              <a:avLst>
                <a:gd name="adj" fmla="val 107674"/>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pic>
          <p:nvPicPr>
            <p:cNvPr id="47171" name="Picture 164" descr="mo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752136">
              <a:off x="1792" y="1912"/>
              <a:ext cx="27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72" name="Picture 184" descr="images%5C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a:off x="1292" y="1922"/>
              <a:ext cx="420"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73" name="Picture 240" descr="images%5C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09" y="1939"/>
              <a:ext cx="3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88"/>
          <p:cNvGrpSpPr>
            <a:grpSpLocks/>
          </p:cNvGrpSpPr>
          <p:nvPr/>
        </p:nvGrpSpPr>
        <p:grpSpPr bwMode="auto">
          <a:xfrm rot="10800000">
            <a:off x="5162550" y="2492376"/>
            <a:ext cx="717550" cy="1008063"/>
            <a:chOff x="2292" y="1570"/>
            <a:chExt cx="452" cy="454"/>
          </a:xfrm>
        </p:grpSpPr>
        <p:sp>
          <p:nvSpPr>
            <p:cNvPr id="47168" name="AutoShape 121"/>
            <p:cNvSpPr>
              <a:spLocks noChangeArrowheads="1"/>
            </p:cNvSpPr>
            <p:nvPr/>
          </p:nvSpPr>
          <p:spPr bwMode="auto">
            <a:xfrm rot="5400000" flipH="1">
              <a:off x="2291" y="1571"/>
              <a:ext cx="454" cy="452"/>
            </a:xfrm>
            <a:prstGeom prst="homePlate">
              <a:avLst>
                <a:gd name="adj" fmla="val 50124"/>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pic>
          <p:nvPicPr>
            <p:cNvPr id="47169" name="Picture 181" descr="mo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7864">
              <a:off x="2381" y="1661"/>
              <a:ext cx="27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58"/>
          <p:cNvGrpSpPr>
            <a:grpSpLocks/>
          </p:cNvGrpSpPr>
          <p:nvPr/>
        </p:nvGrpSpPr>
        <p:grpSpPr bwMode="auto">
          <a:xfrm>
            <a:off x="4656138" y="1052513"/>
            <a:ext cx="2952750" cy="1439862"/>
            <a:chOff x="1973" y="754"/>
            <a:chExt cx="1860" cy="907"/>
          </a:xfrm>
        </p:grpSpPr>
        <p:sp>
          <p:nvSpPr>
            <p:cNvPr id="47165" name="AutoShape 4"/>
            <p:cNvSpPr>
              <a:spLocks noChangeArrowheads="1"/>
            </p:cNvSpPr>
            <p:nvPr/>
          </p:nvSpPr>
          <p:spPr bwMode="auto">
            <a:xfrm>
              <a:off x="1973" y="754"/>
              <a:ext cx="1723" cy="907"/>
            </a:xfrm>
            <a:prstGeom prst="bevel">
              <a:avLst>
                <a:gd name="adj" fmla="val 12500"/>
              </a:avLst>
            </a:prstGeom>
            <a:gradFill rotWithShape="1">
              <a:gsLst>
                <a:gs pos="0">
                  <a:srgbClr val="66CCFF"/>
                </a:gs>
                <a:gs pos="100000">
                  <a:srgbClr val="2F5E76"/>
                </a:gs>
              </a:gsLst>
              <a:lin ang="5400000" scaled="1"/>
            </a:gra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47166" name="Text Box 56"/>
            <p:cNvSpPr txBox="1">
              <a:spLocks noChangeArrowheads="1"/>
            </p:cNvSpPr>
            <p:nvPr/>
          </p:nvSpPr>
          <p:spPr bwMode="auto">
            <a:xfrm>
              <a:off x="2018" y="1349"/>
              <a:ext cx="176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700" dirty="0" err="1">
                  <a:solidFill>
                    <a:schemeClr val="bg1"/>
                  </a:solidFill>
                </a:rPr>
                <a:t>Goods</a:t>
              </a:r>
              <a:r>
                <a:rPr lang="tr-TR" altLang="tr-TR" sz="1700" dirty="0">
                  <a:solidFill>
                    <a:schemeClr val="bg1"/>
                  </a:solidFill>
                </a:rPr>
                <a:t> </a:t>
              </a:r>
              <a:r>
                <a:rPr lang="tr-TR" altLang="tr-TR" sz="1700" dirty="0" err="1">
                  <a:solidFill>
                    <a:schemeClr val="bg1"/>
                  </a:solidFill>
                </a:rPr>
                <a:t>and</a:t>
              </a:r>
              <a:r>
                <a:rPr lang="tr-TR" altLang="tr-TR" sz="1700" dirty="0">
                  <a:solidFill>
                    <a:schemeClr val="bg1"/>
                  </a:solidFill>
                </a:rPr>
                <a:t> Services Market</a:t>
              </a:r>
            </a:p>
          </p:txBody>
        </p:sp>
        <p:sp>
          <p:nvSpPr>
            <p:cNvPr id="47167" name="Text Box 57"/>
            <p:cNvSpPr txBox="1">
              <a:spLocks noChangeArrowheads="1"/>
            </p:cNvSpPr>
            <p:nvPr/>
          </p:nvSpPr>
          <p:spPr bwMode="auto">
            <a:xfrm>
              <a:off x="2064" y="856"/>
              <a:ext cx="1769"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lnSpc>
                  <a:spcPct val="75000"/>
                </a:lnSpc>
              </a:pPr>
              <a:r>
                <a:rPr lang="tr-TR" altLang="tr-TR" sz="3600" dirty="0">
                  <a:solidFill>
                    <a:srgbClr val="FFFFCC"/>
                  </a:solidFill>
                  <a:sym typeface="Webdings" panose="05030102010509060703" pitchFamily="18" charset="2"/>
                </a:rPr>
                <a:t></a:t>
              </a:r>
            </a:p>
          </p:txBody>
        </p:sp>
      </p:grpSp>
      <p:grpSp>
        <p:nvGrpSpPr>
          <p:cNvPr id="20" name="Group 245"/>
          <p:cNvGrpSpPr>
            <a:grpSpLocks/>
          </p:cNvGrpSpPr>
          <p:nvPr/>
        </p:nvGrpSpPr>
        <p:grpSpPr bwMode="auto">
          <a:xfrm>
            <a:off x="6456364" y="3570289"/>
            <a:ext cx="2376487" cy="434975"/>
            <a:chOff x="3107" y="2249"/>
            <a:chExt cx="1497" cy="274"/>
          </a:xfrm>
        </p:grpSpPr>
        <p:sp>
          <p:nvSpPr>
            <p:cNvPr id="47161" name="AutoShape 125"/>
            <p:cNvSpPr>
              <a:spLocks noChangeArrowheads="1"/>
            </p:cNvSpPr>
            <p:nvPr/>
          </p:nvSpPr>
          <p:spPr bwMode="auto">
            <a:xfrm flipV="1">
              <a:off x="3107" y="2251"/>
              <a:ext cx="1497" cy="271"/>
            </a:xfrm>
            <a:prstGeom prst="homePlate">
              <a:avLst>
                <a:gd name="adj" fmla="val 138100"/>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pic>
          <p:nvPicPr>
            <p:cNvPr id="47162" name="Picture 172" descr="mon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019664" flipV="1">
              <a:off x="3608" y="2251"/>
              <a:ext cx="27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63" name="Picture 173" descr="images%5C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0422">
              <a:off x="3878" y="2251"/>
              <a:ext cx="454"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64" name="Picture 244" descr="images%5C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60823" flipH="1">
              <a:off x="3231" y="2276"/>
              <a:ext cx="420"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42"/>
          <p:cNvGrpSpPr>
            <a:grpSpLocks/>
          </p:cNvGrpSpPr>
          <p:nvPr/>
        </p:nvGrpSpPr>
        <p:grpSpPr bwMode="auto">
          <a:xfrm>
            <a:off x="6167439" y="3573463"/>
            <a:ext cx="720725" cy="1439862"/>
            <a:chOff x="2925" y="2251"/>
            <a:chExt cx="454" cy="907"/>
          </a:xfrm>
        </p:grpSpPr>
        <p:sp>
          <p:nvSpPr>
            <p:cNvPr id="47158" name="AutoShape 126"/>
            <p:cNvSpPr>
              <a:spLocks noChangeArrowheads="1"/>
            </p:cNvSpPr>
            <p:nvPr/>
          </p:nvSpPr>
          <p:spPr bwMode="auto">
            <a:xfrm rot="16200000" flipV="1">
              <a:off x="2675" y="2501"/>
              <a:ext cx="907" cy="407"/>
            </a:xfrm>
            <a:prstGeom prst="homePlate">
              <a:avLst>
                <a:gd name="adj" fmla="val 67815"/>
              </a:avLst>
            </a:prstGeom>
            <a:solidFill>
              <a:schemeClr val="accent2"/>
            </a:solidFill>
            <a:ln w="9525">
              <a:solidFill>
                <a:schemeClr val="accent2"/>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pic>
          <p:nvPicPr>
            <p:cNvPr id="47159" name="Picture 170" descr="mone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552136" flipV="1">
              <a:off x="2971" y="2432"/>
              <a:ext cx="272"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60" name="Picture 171" descr="images%5C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5" y="2840"/>
              <a:ext cx="454"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55"/>
          <p:cNvGrpSpPr>
            <a:grpSpLocks/>
          </p:cNvGrpSpPr>
          <p:nvPr/>
        </p:nvGrpSpPr>
        <p:grpSpPr bwMode="auto">
          <a:xfrm>
            <a:off x="4656138" y="5013325"/>
            <a:ext cx="2735262" cy="1455738"/>
            <a:chOff x="1973" y="2931"/>
            <a:chExt cx="1723" cy="917"/>
          </a:xfrm>
        </p:grpSpPr>
        <p:sp>
          <p:nvSpPr>
            <p:cNvPr id="47149" name="AutoShape 5"/>
            <p:cNvSpPr>
              <a:spLocks noChangeArrowheads="1"/>
            </p:cNvSpPr>
            <p:nvPr/>
          </p:nvSpPr>
          <p:spPr bwMode="auto">
            <a:xfrm>
              <a:off x="1973" y="2931"/>
              <a:ext cx="1723" cy="907"/>
            </a:xfrm>
            <a:prstGeom prst="bevel">
              <a:avLst>
                <a:gd name="adj" fmla="val 12500"/>
              </a:avLst>
            </a:prstGeom>
            <a:gradFill rotWithShape="1">
              <a:gsLst>
                <a:gs pos="0">
                  <a:srgbClr val="66CCFF"/>
                </a:gs>
                <a:gs pos="100000">
                  <a:srgbClr val="2F5E76"/>
                </a:gs>
              </a:gsLst>
              <a:lin ang="5400000" scaled="1"/>
            </a:gra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tr-TR" altLang="tr-TR"/>
            </a:p>
          </p:txBody>
        </p:sp>
        <p:sp>
          <p:nvSpPr>
            <p:cNvPr id="47150" name="Text Box 14"/>
            <p:cNvSpPr txBox="1">
              <a:spLocks noChangeArrowheads="1"/>
            </p:cNvSpPr>
            <p:nvPr/>
          </p:nvSpPr>
          <p:spPr bwMode="auto">
            <a:xfrm>
              <a:off x="2018" y="3556"/>
              <a:ext cx="163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tr-TR" altLang="tr-TR" sz="1400" b="1" dirty="0" err="1">
                  <a:solidFill>
                    <a:schemeClr val="bg1"/>
                  </a:solidFill>
                </a:rPr>
                <a:t>Production</a:t>
              </a:r>
              <a:r>
                <a:rPr lang="tr-TR" altLang="tr-TR" sz="1400" b="1" dirty="0">
                  <a:solidFill>
                    <a:schemeClr val="bg1"/>
                  </a:solidFill>
                </a:rPr>
                <a:t> </a:t>
              </a:r>
              <a:r>
                <a:rPr lang="tr-TR" altLang="tr-TR" sz="1400" b="1" dirty="0" err="1">
                  <a:solidFill>
                    <a:schemeClr val="bg1"/>
                  </a:solidFill>
                </a:rPr>
                <a:t>Factors</a:t>
              </a:r>
              <a:r>
                <a:rPr lang="tr-TR" altLang="tr-TR" sz="1400" b="1" dirty="0">
                  <a:solidFill>
                    <a:schemeClr val="bg1"/>
                  </a:solidFill>
                </a:rPr>
                <a:t> Market</a:t>
              </a:r>
            </a:p>
          </p:txBody>
        </p:sp>
        <p:sp>
          <p:nvSpPr>
            <p:cNvPr id="47151" name="Text Box 15"/>
            <p:cNvSpPr txBox="1">
              <a:spLocks noChangeArrowheads="1"/>
            </p:cNvSpPr>
            <p:nvPr/>
          </p:nvSpPr>
          <p:spPr bwMode="auto">
            <a:xfrm>
              <a:off x="2064" y="3022"/>
              <a:ext cx="1315"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endParaRPr lang="tr-TR" altLang="tr-TR" sz="3200" dirty="0">
                <a:solidFill>
                  <a:schemeClr val="bg1"/>
                </a:solidFill>
                <a:sym typeface="Webdings" panose="05030102010509060703" pitchFamily="18" charset="2"/>
              </a:endParaRPr>
            </a:p>
            <a:p>
              <a:pPr eaLnBrk="1" hangingPunct="1">
                <a:spcBef>
                  <a:spcPct val="50000"/>
                </a:spcBef>
              </a:pPr>
              <a:endParaRPr lang="tr-TR" altLang="tr-TR" sz="3200" dirty="0">
                <a:solidFill>
                  <a:schemeClr val="bg1"/>
                </a:solidFill>
                <a:sym typeface="Webdings" panose="05030102010509060703" pitchFamily="18" charset="2"/>
              </a:endParaRPr>
            </a:p>
          </p:txBody>
        </p:sp>
        <p:sp>
          <p:nvSpPr>
            <p:cNvPr id="47152" name="Rectangle 22"/>
            <p:cNvSpPr>
              <a:spLocks noChangeArrowheads="1"/>
            </p:cNvSpPr>
            <p:nvPr/>
          </p:nvSpPr>
          <p:spPr bwMode="auto">
            <a:xfrm>
              <a:off x="3094" y="3385"/>
              <a:ext cx="466"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buClr>
                  <a:schemeClr val="folHlink"/>
                </a:buClr>
                <a:buSzPct val="60000"/>
                <a:buFont typeface="Wingdings" panose="05000000000000000000" pitchFamily="2" charset="2"/>
                <a:buNone/>
              </a:pPr>
              <a:r>
                <a:rPr lang="tr-TR" altLang="tr-TR" sz="1200" dirty="0">
                  <a:solidFill>
                    <a:schemeClr val="bg1"/>
                  </a:solidFill>
                </a:rPr>
                <a:t>Nature</a:t>
              </a:r>
            </a:p>
          </p:txBody>
        </p:sp>
        <p:sp>
          <p:nvSpPr>
            <p:cNvPr id="47153" name="Rectangle 21"/>
            <p:cNvSpPr>
              <a:spLocks noChangeArrowheads="1"/>
            </p:cNvSpPr>
            <p:nvPr/>
          </p:nvSpPr>
          <p:spPr bwMode="auto">
            <a:xfrm>
              <a:off x="2524" y="3385"/>
              <a:ext cx="57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buClr>
                  <a:schemeClr val="folHlink"/>
                </a:buClr>
                <a:buSzPct val="60000"/>
                <a:buFont typeface="Wingdings" panose="05000000000000000000" pitchFamily="2" charset="2"/>
                <a:buNone/>
              </a:pPr>
              <a:r>
                <a:rPr lang="tr-TR" altLang="tr-TR" sz="1200" dirty="0" err="1">
                  <a:solidFill>
                    <a:schemeClr val="bg1"/>
                  </a:solidFill>
                </a:rPr>
                <a:t>Capital</a:t>
              </a:r>
              <a:endParaRPr lang="tr-TR" altLang="tr-TR" sz="1200" dirty="0">
                <a:solidFill>
                  <a:schemeClr val="bg1"/>
                </a:solidFill>
              </a:endParaRPr>
            </a:p>
          </p:txBody>
        </p:sp>
        <p:sp>
          <p:nvSpPr>
            <p:cNvPr id="47154" name="Rectangle 20"/>
            <p:cNvSpPr>
              <a:spLocks noChangeArrowheads="1"/>
            </p:cNvSpPr>
            <p:nvPr/>
          </p:nvSpPr>
          <p:spPr bwMode="auto">
            <a:xfrm>
              <a:off x="2109" y="3385"/>
              <a:ext cx="41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buClr>
                  <a:schemeClr val="folHlink"/>
                </a:buClr>
                <a:buSzPct val="60000"/>
                <a:buFont typeface="Wingdings" panose="05000000000000000000" pitchFamily="2" charset="2"/>
                <a:buNone/>
              </a:pPr>
              <a:r>
                <a:rPr lang="tr-TR" altLang="tr-TR" sz="1200" dirty="0" err="1">
                  <a:solidFill>
                    <a:schemeClr val="bg1"/>
                  </a:solidFill>
                </a:rPr>
                <a:t>Labor</a:t>
              </a:r>
              <a:endParaRPr lang="tr-TR" altLang="tr-TR" sz="1200" dirty="0">
                <a:solidFill>
                  <a:schemeClr val="bg1"/>
                </a:solidFill>
              </a:endParaRPr>
            </a:p>
          </p:txBody>
        </p:sp>
        <p:sp>
          <p:nvSpPr>
            <p:cNvPr id="47155" name="Rectangle 19"/>
            <p:cNvSpPr>
              <a:spLocks noChangeArrowheads="1"/>
            </p:cNvSpPr>
            <p:nvPr/>
          </p:nvSpPr>
          <p:spPr bwMode="auto">
            <a:xfrm>
              <a:off x="3094" y="3021"/>
              <a:ext cx="466"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buClr>
                  <a:schemeClr val="folHlink"/>
                </a:buClr>
                <a:buSzPct val="60000"/>
                <a:buFont typeface="Wingdings" panose="05000000000000000000" pitchFamily="2" charset="2"/>
                <a:buNone/>
              </a:pPr>
              <a:r>
                <a:rPr lang="tr-TR" altLang="tr-TR" sz="3200">
                  <a:solidFill>
                    <a:srgbClr val="FFFFCC"/>
                  </a:solidFill>
                  <a:sym typeface="Webdings" panose="05030102010509060703" pitchFamily="18" charset="2"/>
                </a:rPr>
                <a:t></a:t>
              </a:r>
            </a:p>
          </p:txBody>
        </p:sp>
        <p:sp>
          <p:nvSpPr>
            <p:cNvPr id="47156" name="Rectangle 18"/>
            <p:cNvSpPr>
              <a:spLocks noChangeArrowheads="1"/>
            </p:cNvSpPr>
            <p:nvPr/>
          </p:nvSpPr>
          <p:spPr bwMode="auto">
            <a:xfrm>
              <a:off x="2524" y="3021"/>
              <a:ext cx="570"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buClr>
                  <a:schemeClr val="folHlink"/>
                </a:buClr>
                <a:buSzPct val="60000"/>
                <a:buFont typeface="Wingdings" panose="05000000000000000000" pitchFamily="2" charset="2"/>
                <a:buNone/>
              </a:pPr>
              <a:r>
                <a:rPr lang="tr-TR" altLang="tr-TR" sz="3200">
                  <a:solidFill>
                    <a:srgbClr val="FFFFCC"/>
                  </a:solidFill>
                  <a:sym typeface="Webdings" panose="05030102010509060703" pitchFamily="18" charset="2"/>
                </a:rPr>
                <a:t></a:t>
              </a:r>
            </a:p>
          </p:txBody>
        </p:sp>
        <p:sp>
          <p:nvSpPr>
            <p:cNvPr id="47157" name="Rectangle 17"/>
            <p:cNvSpPr>
              <a:spLocks noChangeArrowheads="1"/>
            </p:cNvSpPr>
            <p:nvPr/>
          </p:nvSpPr>
          <p:spPr bwMode="auto">
            <a:xfrm>
              <a:off x="2109" y="3021"/>
              <a:ext cx="415"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20000"/>
                </a:spcBef>
                <a:buClr>
                  <a:schemeClr val="folHlink"/>
                </a:buClr>
                <a:buSzPct val="60000"/>
                <a:buFont typeface="Wingdings" panose="05000000000000000000" pitchFamily="2" charset="2"/>
                <a:buNone/>
              </a:pPr>
              <a:r>
                <a:rPr lang="tr-TR" altLang="tr-TR" sz="3200">
                  <a:solidFill>
                    <a:srgbClr val="FFFFCC"/>
                  </a:solidFill>
                  <a:sym typeface="Webdings" panose="05030102010509060703" pitchFamily="18" charset="2"/>
                </a:rPr>
                <a:t></a:t>
              </a:r>
            </a:p>
          </p:txBody>
        </p:sp>
      </p:grpSp>
    </p:spTree>
    <p:extLst>
      <p:ext uri="{BB962C8B-B14F-4D97-AF65-F5344CB8AC3E}">
        <p14:creationId xmlns:p14="http://schemas.microsoft.com/office/powerpoint/2010/main" val="2664876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Left)">
                                      <p:cBhvr>
                                        <p:cTn id="12" dur="500"/>
                                        <p:tgtEl>
                                          <p:spTgt spid="4"/>
                                        </p:tgtEl>
                                      </p:cBhvr>
                                    </p:animEffect>
                                  </p:childTnLst>
                                </p:cTn>
                              </p:par>
                            </p:childTnLst>
                          </p:cTn>
                        </p:par>
                        <p:par>
                          <p:cTn id="13" fill="hold" nodeType="afterGroup">
                            <p:stCondLst>
                              <p:cond delay="500"/>
                            </p:stCondLst>
                            <p:childTnLst>
                              <p:par>
                                <p:cTn id="14" presetID="1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lide(fromTop)">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slide(fromBottom)">
                                      <p:cBhvr>
                                        <p:cTn id="26" dur="500"/>
                                        <p:tgtEl>
                                          <p:spTgt spid="11"/>
                                        </p:tgtEl>
                                      </p:cBhvr>
                                    </p:animEffect>
                                  </p:childTnLst>
                                </p:cTn>
                              </p:par>
                            </p:childTnLst>
                          </p:cTn>
                        </p:par>
                        <p:par>
                          <p:cTn id="27" fill="hold" nodeType="afterGroup">
                            <p:stCondLst>
                              <p:cond delay="500"/>
                            </p:stCondLst>
                            <p:childTnLst>
                              <p:par>
                                <p:cTn id="28" presetID="1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lide(fromLeft)">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2"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slide(fromRight)">
                                      <p:cBhvr>
                                        <p:cTn id="40" dur="500"/>
                                        <p:tgtEl>
                                          <p:spTgt spid="15"/>
                                        </p:tgtEl>
                                      </p:cBhvr>
                                    </p:animEffect>
                                  </p:childTnLst>
                                </p:cTn>
                              </p:par>
                            </p:childTnLst>
                          </p:cTn>
                        </p:par>
                        <p:par>
                          <p:cTn id="41" fill="hold" nodeType="afterGroup">
                            <p:stCondLst>
                              <p:cond delay="500"/>
                            </p:stCondLst>
                            <p:childTnLst>
                              <p:par>
                                <p:cTn id="42" presetID="12" presetClass="entr" presetSubtype="4"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slide(fromBottom)">
                                      <p:cBhvr>
                                        <p:cTn id="44" dur="500"/>
                                        <p:tgtEl>
                                          <p:spTgt spid="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dissolve">
                                      <p:cBhvr>
                                        <p:cTn id="49" dur="500"/>
                                        <p:tgtEl>
                                          <p:spTgt spid="2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1"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slide(fromTop)">
                                      <p:cBhvr>
                                        <p:cTn id="54" dur="500"/>
                                        <p:tgtEl>
                                          <p:spTgt spid="9"/>
                                        </p:tgtEl>
                                      </p:cBhvr>
                                    </p:animEffect>
                                  </p:childTnLst>
                                </p:cTn>
                              </p:par>
                            </p:childTnLst>
                          </p:cTn>
                        </p:par>
                        <p:par>
                          <p:cTn id="55" fill="hold" nodeType="afterGroup">
                            <p:stCondLst>
                              <p:cond delay="500"/>
                            </p:stCondLst>
                            <p:childTnLst>
                              <p:par>
                                <p:cTn id="56" presetID="12" presetClass="entr" presetSubtype="2"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slide(fromRight)">
                                      <p:cBhvr>
                                        <p:cTn id="58" dur="500"/>
                                        <p:tgtEl>
                                          <p:spTgt spid="1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2" presetClass="entr" presetSubtype="2"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slide(fromRight)">
                                      <p:cBhvr>
                                        <p:cTn id="63" dur="500"/>
                                        <p:tgtEl>
                                          <p:spTgt spid="8"/>
                                        </p:tgtEl>
                                      </p:cBhvr>
                                    </p:animEffect>
                                  </p:childTnLst>
                                </p:cTn>
                              </p:par>
                            </p:childTnLst>
                          </p:cTn>
                        </p:par>
                        <p:par>
                          <p:cTn id="64" fill="hold" nodeType="afterGroup">
                            <p:stCondLst>
                              <p:cond delay="500"/>
                            </p:stCondLst>
                            <p:childTnLst>
                              <p:par>
                                <p:cTn id="65" presetID="12" presetClass="entr" presetSubtype="4"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slide(fromBottom)">
                                      <p:cBhvr>
                                        <p:cTn id="67" dur="500"/>
                                        <p:tgtEl>
                                          <p:spTgt spid="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9431"/>
                                        </p:tgtEl>
                                        <p:attrNameLst>
                                          <p:attrName>style.visibility</p:attrName>
                                        </p:attrNameLst>
                                      </p:cBhvr>
                                      <p:to>
                                        <p:strVal val="visible"/>
                                      </p:to>
                                    </p:set>
                                    <p:animEffect transition="in" filter="slide(fromBottom)">
                                      <p:cBhvr>
                                        <p:cTn id="72" dur="500"/>
                                        <p:tgtEl>
                                          <p:spTgt spid="943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2" presetClass="entr" presetSubtype="1"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slide(fromTop)">
                                      <p:cBhvr>
                                        <p:cTn id="77" dur="500"/>
                                        <p:tgtEl>
                                          <p:spTgt spid="18"/>
                                        </p:tgtEl>
                                      </p:cBhvr>
                                    </p:animEffect>
                                  </p:childTnLst>
                                </p:cTn>
                              </p:par>
                            </p:childTnLst>
                          </p:cTn>
                        </p:par>
                        <p:par>
                          <p:cTn id="78" fill="hold" nodeType="afterGroup">
                            <p:stCondLst>
                              <p:cond delay="500"/>
                            </p:stCondLst>
                            <p:childTnLst>
                              <p:par>
                                <p:cTn id="79" presetID="1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slide(fromRight)">
                                      <p:cBhvr>
                                        <p:cTn id="81" dur="500"/>
                                        <p:tgtEl>
                                          <p:spTgt spid="1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2" presetClass="entr" presetSubtype="4" fill="hold" grpId="0" nodeType="clickEffect">
                                  <p:stCondLst>
                                    <p:cond delay="0"/>
                                  </p:stCondLst>
                                  <p:childTnLst>
                                    <p:set>
                                      <p:cBhvr>
                                        <p:cTn id="85" dur="1" fill="hold">
                                          <p:stCondLst>
                                            <p:cond delay="0"/>
                                          </p:stCondLst>
                                        </p:cTn>
                                        <p:tgtEl>
                                          <p:spTgt spid="9432"/>
                                        </p:tgtEl>
                                        <p:attrNameLst>
                                          <p:attrName>style.visibility</p:attrName>
                                        </p:attrNameLst>
                                      </p:cBhvr>
                                      <p:to>
                                        <p:strVal val="visible"/>
                                      </p:to>
                                    </p:set>
                                    <p:animEffect transition="in" filter="slide(fromBottom)">
                                      <p:cBhvr>
                                        <p:cTn id="86" dur="500"/>
                                        <p:tgtEl>
                                          <p:spTgt spid="943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2" presetClass="entr" presetSubtype="8"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lide(fromLeft)">
                                      <p:cBhvr>
                                        <p:cTn id="91" dur="500"/>
                                        <p:tgtEl>
                                          <p:spTgt spid="5"/>
                                        </p:tgtEl>
                                      </p:cBhvr>
                                    </p:animEffect>
                                  </p:childTnLst>
                                </p:cTn>
                              </p:par>
                            </p:childTnLst>
                          </p:cTn>
                        </p:par>
                        <p:par>
                          <p:cTn id="92" fill="hold" nodeType="afterGroup">
                            <p:stCondLst>
                              <p:cond delay="500"/>
                            </p:stCondLst>
                            <p:childTnLst>
                              <p:par>
                                <p:cTn id="93" presetID="12" presetClass="entr" presetSubtype="1"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lide(fromTop)">
                                      <p:cBhvr>
                                        <p:cTn id="95" dur="500"/>
                                        <p:tgtEl>
                                          <p:spTgt spid="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2" presetClass="entr" presetSubtype="1" fill="hold" grpId="0" nodeType="clickEffect">
                                  <p:stCondLst>
                                    <p:cond delay="0"/>
                                  </p:stCondLst>
                                  <p:childTnLst>
                                    <p:set>
                                      <p:cBhvr>
                                        <p:cTn id="99" dur="1" fill="hold">
                                          <p:stCondLst>
                                            <p:cond delay="0"/>
                                          </p:stCondLst>
                                        </p:cTn>
                                        <p:tgtEl>
                                          <p:spTgt spid="9433"/>
                                        </p:tgtEl>
                                        <p:attrNameLst>
                                          <p:attrName>style.visibility</p:attrName>
                                        </p:attrNameLst>
                                      </p:cBhvr>
                                      <p:to>
                                        <p:strVal val="visible"/>
                                      </p:to>
                                    </p:set>
                                    <p:animEffect transition="in" filter="slide(fromTop)">
                                      <p:cBhvr>
                                        <p:cTn id="100" dur="500"/>
                                        <p:tgtEl>
                                          <p:spTgt spid="9433"/>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2" presetClass="entr" presetSubtype="4"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slide(fromBottom)">
                                      <p:cBhvr>
                                        <p:cTn id="105" dur="500"/>
                                        <p:tgtEl>
                                          <p:spTgt spid="21"/>
                                        </p:tgtEl>
                                      </p:cBhvr>
                                    </p:animEffect>
                                  </p:childTnLst>
                                </p:cTn>
                              </p:par>
                            </p:childTnLst>
                          </p:cTn>
                        </p:par>
                        <p:par>
                          <p:cTn id="106" fill="hold" nodeType="afterGroup">
                            <p:stCondLst>
                              <p:cond delay="500"/>
                            </p:stCondLst>
                            <p:childTnLst>
                              <p:par>
                                <p:cTn id="107" presetID="12" presetClass="entr" presetSubtype="8"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slide(fromLeft)">
                                      <p:cBhvr>
                                        <p:cTn id="109" dur="500"/>
                                        <p:tgtEl>
                                          <p:spTgt spid="20"/>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2" presetClass="entr" presetSubtype="1" fill="hold" grpId="0" nodeType="clickEffect">
                                  <p:stCondLst>
                                    <p:cond delay="0"/>
                                  </p:stCondLst>
                                  <p:childTnLst>
                                    <p:set>
                                      <p:cBhvr>
                                        <p:cTn id="113" dur="1" fill="hold">
                                          <p:stCondLst>
                                            <p:cond delay="0"/>
                                          </p:stCondLst>
                                        </p:cTn>
                                        <p:tgtEl>
                                          <p:spTgt spid="9434"/>
                                        </p:tgtEl>
                                        <p:attrNameLst>
                                          <p:attrName>style.visibility</p:attrName>
                                        </p:attrNameLst>
                                      </p:cBhvr>
                                      <p:to>
                                        <p:strVal val="visible"/>
                                      </p:to>
                                    </p:set>
                                    <p:animEffect transition="in" filter="slide(fromTop)">
                                      <p:cBhvr>
                                        <p:cTn id="114" dur="500"/>
                                        <p:tgtEl>
                                          <p:spTgt spid="9434"/>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9" presetClass="entr" presetSubtype="0" fill="hold" nodeType="clickEffect">
                                  <p:stCondLst>
                                    <p:cond delay="0"/>
                                  </p:stCondLst>
                                  <p:childTnLst>
                                    <p:set>
                                      <p:cBhvr>
                                        <p:cTn id="118" dur="1" fill="hold">
                                          <p:stCondLst>
                                            <p:cond delay="0"/>
                                          </p:stCondLst>
                                        </p:cTn>
                                        <p:tgtEl>
                                          <p:spTgt spid="9435"/>
                                        </p:tgtEl>
                                        <p:attrNameLst>
                                          <p:attrName>style.visibility</p:attrName>
                                        </p:attrNameLst>
                                      </p:cBhvr>
                                      <p:to>
                                        <p:strVal val="visible"/>
                                      </p:to>
                                    </p:set>
                                    <p:animEffect transition="in" filter="dissolve">
                                      <p:cBhvr>
                                        <p:cTn id="119" dur="500"/>
                                        <p:tgtEl>
                                          <p:spTgt spid="9435"/>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9437"/>
                                        </p:tgtEl>
                                        <p:attrNameLst>
                                          <p:attrName>style.visibility</p:attrName>
                                        </p:attrNameLst>
                                      </p:cBhvr>
                                      <p:to>
                                        <p:strVal val="visible"/>
                                      </p:to>
                                    </p:set>
                                    <p:animEffect transition="in" filter="wipe(left)">
                                      <p:cBhvr>
                                        <p:cTn id="124" dur="500"/>
                                        <p:tgtEl>
                                          <p:spTgt spid="9437"/>
                                        </p:tgtEl>
                                      </p:cBhvr>
                                    </p:animEffect>
                                  </p:childTnLst>
                                </p:cTn>
                              </p:par>
                            </p:childTnLst>
                          </p:cTn>
                        </p:par>
                        <p:par>
                          <p:cTn id="125" fill="hold" nodeType="afterGroup">
                            <p:stCondLst>
                              <p:cond delay="500"/>
                            </p:stCondLst>
                            <p:childTnLst>
                              <p:par>
                                <p:cTn id="126" presetID="22" presetClass="entr" presetSubtype="2" fill="hold" grpId="0" nodeType="afterEffect">
                                  <p:stCondLst>
                                    <p:cond delay="0"/>
                                  </p:stCondLst>
                                  <p:childTnLst>
                                    <p:set>
                                      <p:cBhvr>
                                        <p:cTn id="127" dur="1" fill="hold">
                                          <p:stCondLst>
                                            <p:cond delay="0"/>
                                          </p:stCondLst>
                                        </p:cTn>
                                        <p:tgtEl>
                                          <p:spTgt spid="9438"/>
                                        </p:tgtEl>
                                        <p:attrNameLst>
                                          <p:attrName>style.visibility</p:attrName>
                                        </p:attrNameLst>
                                      </p:cBhvr>
                                      <p:to>
                                        <p:strVal val="visible"/>
                                      </p:to>
                                    </p:set>
                                    <p:animEffect transition="in" filter="wipe(right)">
                                      <p:cBhvr>
                                        <p:cTn id="128" dur="500"/>
                                        <p:tgtEl>
                                          <p:spTgt spid="9438"/>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9" presetClass="entr" presetSubtype="0" fill="hold" nodeType="clickEffect">
                                  <p:stCondLst>
                                    <p:cond delay="0"/>
                                  </p:stCondLst>
                                  <p:childTnLst>
                                    <p:set>
                                      <p:cBhvr>
                                        <p:cTn id="132" dur="1" fill="hold">
                                          <p:stCondLst>
                                            <p:cond delay="0"/>
                                          </p:stCondLst>
                                        </p:cTn>
                                        <p:tgtEl>
                                          <p:spTgt spid="9439"/>
                                        </p:tgtEl>
                                        <p:attrNameLst>
                                          <p:attrName>style.visibility</p:attrName>
                                        </p:attrNameLst>
                                      </p:cBhvr>
                                      <p:to>
                                        <p:strVal val="visible"/>
                                      </p:to>
                                    </p:set>
                                    <p:animEffect transition="in" filter="dissolve">
                                      <p:cBhvr>
                                        <p:cTn id="133" dur="500"/>
                                        <p:tgtEl>
                                          <p:spTgt spid="9439"/>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9440"/>
                                        </p:tgtEl>
                                        <p:attrNameLst>
                                          <p:attrName>style.visibility</p:attrName>
                                        </p:attrNameLst>
                                      </p:cBhvr>
                                      <p:to>
                                        <p:strVal val="visible"/>
                                      </p:to>
                                    </p:set>
                                    <p:animEffect transition="in" filter="wipe(down)">
                                      <p:cBhvr>
                                        <p:cTn id="138" dur="500"/>
                                        <p:tgtEl>
                                          <p:spTgt spid="9440"/>
                                        </p:tgtEl>
                                      </p:cBhvr>
                                    </p:animEffect>
                                  </p:childTnLst>
                                </p:cTn>
                              </p:par>
                            </p:childTnLst>
                          </p:cTn>
                        </p:par>
                        <p:par>
                          <p:cTn id="139" fill="hold" nodeType="afterGroup">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9441"/>
                                        </p:tgtEl>
                                        <p:attrNameLst>
                                          <p:attrName>style.visibility</p:attrName>
                                        </p:attrNameLst>
                                      </p:cBhvr>
                                      <p:to>
                                        <p:strVal val="visible"/>
                                      </p:to>
                                    </p:set>
                                    <p:animEffect transition="in" filter="wipe(left)">
                                      <p:cBhvr>
                                        <p:cTn id="142" dur="500"/>
                                        <p:tgtEl>
                                          <p:spTgt spid="9441"/>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9" presetClass="entr" presetSubtype="0" fill="hold" nodeType="clickEffect">
                                  <p:stCondLst>
                                    <p:cond delay="0"/>
                                  </p:stCondLst>
                                  <p:childTnLst>
                                    <p:set>
                                      <p:cBhvr>
                                        <p:cTn id="146" dur="1" fill="hold">
                                          <p:stCondLst>
                                            <p:cond delay="0"/>
                                          </p:stCondLst>
                                        </p:cTn>
                                        <p:tgtEl>
                                          <p:spTgt spid="9443"/>
                                        </p:tgtEl>
                                        <p:attrNameLst>
                                          <p:attrName>style.visibility</p:attrName>
                                        </p:attrNameLst>
                                      </p:cBhvr>
                                      <p:to>
                                        <p:strVal val="visible"/>
                                      </p:to>
                                    </p:set>
                                    <p:animEffect transition="in" filter="dissolve">
                                      <p:cBhvr>
                                        <p:cTn id="147" dur="500"/>
                                        <p:tgtEl>
                                          <p:spTgt spid="9443"/>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9444"/>
                                        </p:tgtEl>
                                        <p:attrNameLst>
                                          <p:attrName>style.visibility</p:attrName>
                                        </p:attrNameLst>
                                      </p:cBhvr>
                                      <p:to>
                                        <p:strVal val="visible"/>
                                      </p:to>
                                    </p:set>
                                    <p:animEffect transition="in" filter="wipe(left)">
                                      <p:cBhvr>
                                        <p:cTn id="152" dur="500"/>
                                        <p:tgtEl>
                                          <p:spTgt spid="9444"/>
                                        </p:tgtEl>
                                      </p:cBhvr>
                                    </p:animEffect>
                                  </p:childTnLst>
                                </p:cTn>
                              </p:par>
                            </p:childTnLst>
                          </p:cTn>
                        </p:par>
                        <p:par>
                          <p:cTn id="153" fill="hold" nodeType="afterGroup">
                            <p:stCondLst>
                              <p:cond delay="500"/>
                            </p:stCondLst>
                            <p:childTnLst>
                              <p:par>
                                <p:cTn id="154" presetID="22" presetClass="entr" presetSubtype="2" fill="hold" grpId="0" nodeType="afterEffect">
                                  <p:stCondLst>
                                    <p:cond delay="0"/>
                                  </p:stCondLst>
                                  <p:childTnLst>
                                    <p:set>
                                      <p:cBhvr>
                                        <p:cTn id="155" dur="1" fill="hold">
                                          <p:stCondLst>
                                            <p:cond delay="0"/>
                                          </p:stCondLst>
                                        </p:cTn>
                                        <p:tgtEl>
                                          <p:spTgt spid="9445"/>
                                        </p:tgtEl>
                                        <p:attrNameLst>
                                          <p:attrName>style.visibility</p:attrName>
                                        </p:attrNameLst>
                                      </p:cBhvr>
                                      <p:to>
                                        <p:strVal val="visible"/>
                                      </p:to>
                                    </p:set>
                                    <p:animEffect transition="in" filter="wipe(right)">
                                      <p:cBhvr>
                                        <p:cTn id="156" dur="500"/>
                                        <p:tgtEl>
                                          <p:spTgt spid="9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4" grpId="0"/>
      <p:bldP spid="9431" grpId="0"/>
      <p:bldP spid="9432" grpId="0"/>
      <p:bldP spid="9433" grpId="0"/>
      <p:bldP spid="9437" grpId="0" animBg="1"/>
      <p:bldP spid="9438" grpId="0" animBg="1"/>
      <p:bldP spid="9440" grpId="0" animBg="1"/>
      <p:bldP spid="9441" grpId="0" animBg="1"/>
      <p:bldP spid="9444" grpId="0" animBg="1"/>
      <p:bldP spid="94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524000" y="1341438"/>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 altLang="tr-TR" b="1" u="sng" dirty="0">
                <a:solidFill>
                  <a:schemeClr val="folHlink"/>
                </a:solidFill>
              </a:rPr>
              <a:t>National income calculations are made in three ways:</a:t>
            </a:r>
            <a:endParaRPr lang="tr-TR" altLang="tr-TR" dirty="0"/>
          </a:p>
        </p:txBody>
      </p:sp>
      <p:sp>
        <p:nvSpPr>
          <p:cNvPr id="61443" name="Text Box 3"/>
          <p:cNvSpPr txBox="1">
            <a:spLocks noChangeArrowheads="1"/>
          </p:cNvSpPr>
          <p:nvPr/>
        </p:nvSpPr>
        <p:spPr bwMode="auto">
          <a:xfrm>
            <a:off x="1524000" y="2008189"/>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b="1" dirty="0" err="1"/>
              <a:t>Production</a:t>
            </a:r>
            <a:r>
              <a:rPr lang="tr-TR" altLang="tr-TR" b="1" dirty="0"/>
              <a:t> </a:t>
            </a:r>
            <a:r>
              <a:rPr lang="tr-TR" altLang="tr-TR" b="1" dirty="0" err="1"/>
              <a:t>way</a:t>
            </a:r>
            <a:r>
              <a:rPr lang="tr-TR" altLang="tr-TR" b="1" dirty="0"/>
              <a:t>: </a:t>
            </a:r>
            <a:r>
              <a:rPr lang="en" altLang="tr-TR" dirty="0"/>
              <a:t>This method is the sum of the various goods and services produced in enterprises by multiplying their own prices within a year.</a:t>
            </a:r>
            <a:r>
              <a:rPr lang="tr-TR" altLang="tr-TR" dirty="0"/>
              <a:t> </a:t>
            </a:r>
            <a:r>
              <a:rPr lang="en" altLang="tr-TR" dirty="0"/>
              <a:t>This value also gives the Gross National Product. </a:t>
            </a:r>
            <a:r>
              <a:rPr lang="en" altLang="tr-TR" b="1" dirty="0"/>
              <a:t>The Net Gross National Product is calculated by subtracting the wear and aging shares from the gross national product.</a:t>
            </a:r>
            <a:endParaRPr lang="tr-TR" altLang="tr-TR" dirty="0"/>
          </a:p>
        </p:txBody>
      </p:sp>
      <p:sp>
        <p:nvSpPr>
          <p:cNvPr id="61444" name="Text Box 4"/>
          <p:cNvSpPr txBox="1">
            <a:spLocks noChangeArrowheads="1"/>
          </p:cNvSpPr>
          <p:nvPr/>
        </p:nvSpPr>
        <p:spPr bwMode="auto">
          <a:xfrm>
            <a:off x="1524000" y="3500438"/>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b="1" dirty="0" err="1"/>
              <a:t>Incomes</a:t>
            </a:r>
            <a:r>
              <a:rPr lang="tr-TR" altLang="tr-TR" b="1" dirty="0"/>
              <a:t> </a:t>
            </a:r>
            <a:r>
              <a:rPr lang="tr-TR" altLang="tr-TR" b="1" dirty="0" err="1"/>
              <a:t>way</a:t>
            </a:r>
            <a:r>
              <a:rPr lang="tr-TR" altLang="tr-TR" b="1" dirty="0"/>
              <a:t>: </a:t>
            </a:r>
            <a:r>
              <a:rPr lang="en" altLang="tr-TR" dirty="0"/>
              <a:t>In this method, the income (profit, wage, interest, rent) of the production factors involved in economic activity is summed. The result is defined as National Income.</a:t>
            </a:r>
            <a:endParaRPr lang="tr-TR" altLang="tr-TR" dirty="0"/>
          </a:p>
        </p:txBody>
      </p:sp>
      <p:sp>
        <p:nvSpPr>
          <p:cNvPr id="61445" name="Text Box 5"/>
          <p:cNvSpPr txBox="1">
            <a:spLocks noChangeArrowheads="1"/>
          </p:cNvSpPr>
          <p:nvPr/>
        </p:nvSpPr>
        <p:spPr bwMode="auto">
          <a:xfrm>
            <a:off x="1524000" y="4443414"/>
            <a:ext cx="914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tr-TR" altLang="tr-TR" b="1" dirty="0" err="1"/>
              <a:t>Expenses</a:t>
            </a:r>
            <a:r>
              <a:rPr lang="tr-TR" altLang="tr-TR" b="1" dirty="0"/>
              <a:t> </a:t>
            </a:r>
            <a:r>
              <a:rPr lang="tr-TR" altLang="tr-TR" b="1" dirty="0" err="1"/>
              <a:t>way</a:t>
            </a:r>
            <a:r>
              <a:rPr lang="tr-TR" altLang="tr-TR" b="1" dirty="0"/>
              <a:t>: </a:t>
            </a:r>
            <a:r>
              <a:rPr lang="en" altLang="tr-TR" dirty="0"/>
              <a:t>It is calculated by summing the consumption and investment expenditures made by the private sector and public sector within a year. This result is defined as National Expenditure.</a:t>
            </a:r>
            <a:endParaRPr lang="tr-TR" altLang="tr-TR" dirty="0"/>
          </a:p>
        </p:txBody>
      </p:sp>
      <p:sp>
        <p:nvSpPr>
          <p:cNvPr id="61446" name="Text Box 6"/>
          <p:cNvSpPr txBox="1">
            <a:spLocks noChangeArrowheads="1"/>
          </p:cNvSpPr>
          <p:nvPr/>
        </p:nvSpPr>
        <p:spPr bwMode="auto">
          <a:xfrm>
            <a:off x="1524000" y="5661025"/>
            <a:ext cx="9144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 altLang="tr-TR" dirty="0"/>
              <a:t>National Income, National Product, National Expenditure; it is nothing but the determination of the flows of goods and services in three different points in an economy.</a:t>
            </a:r>
            <a:r>
              <a:rPr lang="tr-TR" altLang="tr-TR" dirty="0"/>
              <a:t> </a:t>
            </a:r>
            <a:r>
              <a:rPr lang="tr-TR" altLang="tr-TR" dirty="0" err="1"/>
              <a:t>Therefore</a:t>
            </a:r>
            <a:r>
              <a:rPr lang="tr-TR" altLang="tr-TR" dirty="0"/>
              <a:t>, </a:t>
            </a:r>
            <a:r>
              <a:rPr lang="tr-TR" altLang="tr-TR" dirty="0" err="1"/>
              <a:t>they</a:t>
            </a:r>
            <a:r>
              <a:rPr lang="tr-TR" altLang="tr-TR" dirty="0"/>
              <a:t> </a:t>
            </a:r>
            <a:r>
              <a:rPr lang="tr-TR" altLang="tr-TR" dirty="0" err="1"/>
              <a:t>are</a:t>
            </a:r>
            <a:r>
              <a:rPr lang="tr-TR" altLang="tr-TR" dirty="0"/>
              <a:t> </a:t>
            </a:r>
            <a:r>
              <a:rPr lang="tr-TR" altLang="tr-TR" dirty="0" err="1"/>
              <a:t>equal</a:t>
            </a:r>
            <a:r>
              <a:rPr lang="tr-TR" altLang="tr-TR" dirty="0"/>
              <a:t>.</a:t>
            </a:r>
          </a:p>
        </p:txBody>
      </p:sp>
      <p:sp>
        <p:nvSpPr>
          <p:cNvPr id="61447" name="Line 7"/>
          <p:cNvSpPr>
            <a:spLocks noChangeShapeType="1"/>
          </p:cNvSpPr>
          <p:nvPr/>
        </p:nvSpPr>
        <p:spPr bwMode="auto">
          <a:xfrm>
            <a:off x="1524000" y="3357563"/>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1448" name="Line 8"/>
          <p:cNvSpPr>
            <a:spLocks noChangeShapeType="1"/>
          </p:cNvSpPr>
          <p:nvPr/>
        </p:nvSpPr>
        <p:spPr bwMode="auto">
          <a:xfrm>
            <a:off x="1524000" y="4423768"/>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1449" name="Line 9"/>
          <p:cNvSpPr>
            <a:spLocks noChangeShapeType="1"/>
          </p:cNvSpPr>
          <p:nvPr/>
        </p:nvSpPr>
        <p:spPr bwMode="auto">
          <a:xfrm>
            <a:off x="1524000" y="5516563"/>
            <a:ext cx="3455988"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3863386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slide(fromTop)">
                                      <p:cBhvr>
                                        <p:cTn id="7" dur="5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61443"/>
                                        </p:tgtEl>
                                        <p:attrNameLst>
                                          <p:attrName>style.visibility</p:attrName>
                                        </p:attrNameLst>
                                      </p:cBhvr>
                                      <p:to>
                                        <p:strVal val="visible"/>
                                      </p:to>
                                    </p:set>
                                    <p:animEffect transition="in" filter="slide(fromTop)">
                                      <p:cBhvr>
                                        <p:cTn id="12" dur="500"/>
                                        <p:tgtEl>
                                          <p:spTgt spid="61443"/>
                                        </p:tgtEl>
                                      </p:cBhvr>
                                    </p:animEffect>
                                  </p:childTnLst>
                                </p:cTn>
                              </p:par>
                            </p:childTnLst>
                          </p:cTn>
                        </p:par>
                        <p:par>
                          <p:cTn id="13" fill="hold" nodeType="afterGroup">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61447"/>
                                        </p:tgtEl>
                                        <p:attrNameLst>
                                          <p:attrName>style.visibility</p:attrName>
                                        </p:attrNameLst>
                                      </p:cBhvr>
                                      <p:to>
                                        <p:strVal val="visible"/>
                                      </p:to>
                                    </p:set>
                                    <p:animEffect transition="in" filter="slide(fromLeft)">
                                      <p:cBhvr>
                                        <p:cTn id="16" dur="500"/>
                                        <p:tgtEl>
                                          <p:spTgt spid="614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61444"/>
                                        </p:tgtEl>
                                        <p:attrNameLst>
                                          <p:attrName>style.visibility</p:attrName>
                                        </p:attrNameLst>
                                      </p:cBhvr>
                                      <p:to>
                                        <p:strVal val="visible"/>
                                      </p:to>
                                    </p:set>
                                    <p:animEffect transition="in" filter="slide(fromTop)">
                                      <p:cBhvr>
                                        <p:cTn id="21" dur="500"/>
                                        <p:tgtEl>
                                          <p:spTgt spid="61444"/>
                                        </p:tgtEl>
                                      </p:cBhvr>
                                    </p:animEffect>
                                  </p:childTnLst>
                                </p:cTn>
                              </p:par>
                            </p:childTnLst>
                          </p:cTn>
                        </p:par>
                        <p:par>
                          <p:cTn id="22" fill="hold" nodeType="afterGroup">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61448"/>
                                        </p:tgtEl>
                                        <p:attrNameLst>
                                          <p:attrName>style.visibility</p:attrName>
                                        </p:attrNameLst>
                                      </p:cBhvr>
                                      <p:to>
                                        <p:strVal val="visible"/>
                                      </p:to>
                                    </p:set>
                                    <p:animEffect transition="in" filter="slide(fromLeft)">
                                      <p:cBhvr>
                                        <p:cTn id="25" dur="500"/>
                                        <p:tgtEl>
                                          <p:spTgt spid="6144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61445"/>
                                        </p:tgtEl>
                                        <p:attrNameLst>
                                          <p:attrName>style.visibility</p:attrName>
                                        </p:attrNameLst>
                                      </p:cBhvr>
                                      <p:to>
                                        <p:strVal val="visible"/>
                                      </p:to>
                                    </p:set>
                                    <p:animEffect transition="in" filter="slide(fromTop)">
                                      <p:cBhvr>
                                        <p:cTn id="30" dur="500"/>
                                        <p:tgtEl>
                                          <p:spTgt spid="61445"/>
                                        </p:tgtEl>
                                      </p:cBhvr>
                                    </p:animEffect>
                                  </p:childTnLst>
                                </p:cTn>
                              </p:par>
                            </p:childTnLst>
                          </p:cTn>
                        </p:par>
                        <p:par>
                          <p:cTn id="31" fill="hold" nodeType="afterGroup">
                            <p:stCondLst>
                              <p:cond delay="500"/>
                            </p:stCondLst>
                            <p:childTnLst>
                              <p:par>
                                <p:cTn id="32" presetID="12" presetClass="entr" presetSubtype="8" fill="hold" grpId="0" nodeType="afterEffect">
                                  <p:stCondLst>
                                    <p:cond delay="0"/>
                                  </p:stCondLst>
                                  <p:childTnLst>
                                    <p:set>
                                      <p:cBhvr>
                                        <p:cTn id="33" dur="1" fill="hold">
                                          <p:stCondLst>
                                            <p:cond delay="0"/>
                                          </p:stCondLst>
                                        </p:cTn>
                                        <p:tgtEl>
                                          <p:spTgt spid="61449"/>
                                        </p:tgtEl>
                                        <p:attrNameLst>
                                          <p:attrName>style.visibility</p:attrName>
                                        </p:attrNameLst>
                                      </p:cBhvr>
                                      <p:to>
                                        <p:strVal val="visible"/>
                                      </p:to>
                                    </p:set>
                                    <p:animEffect transition="in" filter="slide(fromLeft)">
                                      <p:cBhvr>
                                        <p:cTn id="34" dur="500"/>
                                        <p:tgtEl>
                                          <p:spTgt spid="614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61446"/>
                                        </p:tgtEl>
                                        <p:attrNameLst>
                                          <p:attrName>style.visibility</p:attrName>
                                        </p:attrNameLst>
                                      </p:cBhvr>
                                      <p:to>
                                        <p:strVal val="visible"/>
                                      </p:to>
                                    </p:set>
                                    <p:animEffect transition="in" filter="slide(fromTop)">
                                      <p:cBhvr>
                                        <p:cTn id="39" dur="500"/>
                                        <p:tgtEl>
                                          <p:spTgt spid="61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autoUpdateAnimBg="0"/>
      <p:bldP spid="61444" grpId="0" autoUpdateAnimBg="0"/>
      <p:bldP spid="61445" grpId="0" autoUpdateAnimBg="0"/>
      <p:bldP spid="61446" grpId="0" autoUpdateAnimBg="0"/>
      <p:bldP spid="61447" grpId="0" animBg="1"/>
      <p:bldP spid="61448" grpId="0" animBg="1"/>
      <p:bldP spid="61449"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1733</Words>
  <Application>Microsoft Office PowerPoint</Application>
  <PresentationFormat>Geniş ekran</PresentationFormat>
  <Paragraphs>307</Paragraphs>
  <Slides>27</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27</vt:i4>
      </vt:variant>
    </vt:vector>
  </HeadingPairs>
  <TitlesOfParts>
    <vt:vector size="37" baseType="lpstr">
      <vt:lpstr>Arial</vt:lpstr>
      <vt:lpstr>Arial Tur</vt:lpstr>
      <vt:lpstr>Calibri</vt:lpstr>
      <vt:lpstr>Calibri Light</vt:lpstr>
      <vt:lpstr>Tahoma</vt:lpstr>
      <vt:lpstr>Times New Roman</vt:lpstr>
      <vt:lpstr>Verdana</vt:lpstr>
      <vt:lpstr>Webdings</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Gini Coefficient and Calculation</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Arzu Gökdai</dc:creator>
  <cp:lastModifiedBy>Arzu Gökdai</cp:lastModifiedBy>
  <cp:revision>6</cp:revision>
  <dcterms:created xsi:type="dcterms:W3CDTF">2019-10-05T20:05:03Z</dcterms:created>
  <dcterms:modified xsi:type="dcterms:W3CDTF">2019-10-07T14:16:31Z</dcterms:modified>
</cp:coreProperties>
</file>