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9734F-7BD7-4B50-8F12-0F829F3E8D6B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1FAB0-2CE6-4308-B300-A5C20FEE27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4363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9734F-7BD7-4B50-8F12-0F829F3E8D6B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1FAB0-2CE6-4308-B300-A5C20FEE27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69056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9734F-7BD7-4B50-8F12-0F829F3E8D6B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1FAB0-2CE6-4308-B300-A5C20FEE27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4092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9734F-7BD7-4B50-8F12-0F829F3E8D6B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1FAB0-2CE6-4308-B300-A5C20FEE27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6977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9734F-7BD7-4B50-8F12-0F829F3E8D6B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1FAB0-2CE6-4308-B300-A5C20FEE27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1514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9734F-7BD7-4B50-8F12-0F829F3E8D6B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1FAB0-2CE6-4308-B300-A5C20FEE27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8673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9734F-7BD7-4B50-8F12-0F829F3E8D6B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1FAB0-2CE6-4308-B300-A5C20FEE27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791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9734F-7BD7-4B50-8F12-0F829F3E8D6B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1FAB0-2CE6-4308-B300-A5C20FEE27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1302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9734F-7BD7-4B50-8F12-0F829F3E8D6B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1FAB0-2CE6-4308-B300-A5C20FEE27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6422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9734F-7BD7-4B50-8F12-0F829F3E8D6B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1FAB0-2CE6-4308-B300-A5C20FEE27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2133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9734F-7BD7-4B50-8F12-0F829F3E8D6B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1FAB0-2CE6-4308-B300-A5C20FEE27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7483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39734F-7BD7-4B50-8F12-0F829F3E8D6B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71FAB0-2CE6-4308-B300-A5C20FEE27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7916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1919288" y="1341439"/>
            <a:ext cx="6553200" cy="5183187"/>
          </a:xfrm>
        </p:spPr>
        <p:txBody>
          <a:bodyPr/>
          <a:lstStyle/>
          <a:p>
            <a:pPr algn="just"/>
            <a:r>
              <a:rPr lang="tr-TR" altLang="tr-TR" sz="2000"/>
              <a:t>The progressive secretion of </a:t>
            </a:r>
            <a:r>
              <a:rPr lang="tr-TR" altLang="tr-TR" sz="2000" b="1"/>
              <a:t>FSH,</a:t>
            </a:r>
            <a:r>
              <a:rPr lang="tr-TR" altLang="tr-TR" sz="2000"/>
              <a:t> causes the </a:t>
            </a:r>
            <a:r>
              <a:rPr lang="tr-TR" altLang="tr-TR" sz="2000" b="1"/>
              <a:t>estrogen </a:t>
            </a:r>
            <a:r>
              <a:rPr lang="tr-TR" altLang="tr-TR" sz="2000"/>
              <a:t>secreted by </a:t>
            </a:r>
            <a:r>
              <a:rPr lang="tr-TR" altLang="tr-TR" sz="2000" b="1"/>
              <a:t>theka interna </a:t>
            </a:r>
            <a:r>
              <a:rPr lang="tr-TR" altLang="tr-TR" sz="2000"/>
              <a:t>and </a:t>
            </a:r>
            <a:r>
              <a:rPr lang="tr-TR" altLang="tr-TR" sz="2000" b="1"/>
              <a:t>membrana granulosa </a:t>
            </a:r>
            <a:r>
              <a:rPr lang="tr-TR" altLang="tr-TR" sz="2000"/>
              <a:t>of follicles to increase progressively.</a:t>
            </a:r>
          </a:p>
          <a:p>
            <a:pPr algn="just"/>
            <a:r>
              <a:rPr lang="tr-TR" altLang="tr-TR" sz="2000"/>
              <a:t>When the </a:t>
            </a:r>
            <a:r>
              <a:rPr lang="tr-TR" altLang="tr-TR" sz="2000" b="1"/>
              <a:t>estrogen </a:t>
            </a:r>
            <a:r>
              <a:rPr lang="tr-TR" altLang="tr-TR" sz="2000"/>
              <a:t>hormone reaches a specific level in blood, it causes a positive feedback on </a:t>
            </a:r>
            <a:r>
              <a:rPr lang="tr-TR" altLang="tr-TR" sz="2000" b="1"/>
              <a:t>adenohypophysis, </a:t>
            </a:r>
            <a:r>
              <a:rPr lang="tr-TR" altLang="tr-TR" sz="2000"/>
              <a:t>while causing a negative feedback on </a:t>
            </a:r>
            <a:r>
              <a:rPr lang="tr-TR" altLang="tr-TR" sz="2000" b="1"/>
              <a:t>hypothalamus.</a:t>
            </a:r>
            <a:endParaRPr lang="tr-TR" altLang="tr-TR" sz="2000"/>
          </a:p>
          <a:p>
            <a:pPr algn="just"/>
            <a:r>
              <a:rPr lang="tr-TR" altLang="tr-TR" sz="2000"/>
              <a:t>While stimulating </a:t>
            </a:r>
            <a:r>
              <a:rPr lang="tr-TR" altLang="tr-TR" sz="2000" b="1"/>
              <a:t>LH </a:t>
            </a:r>
            <a:r>
              <a:rPr lang="tr-TR" altLang="tr-TR" sz="2000"/>
              <a:t>hormone secretion from the gonadotropic complex, it also prevents </a:t>
            </a:r>
            <a:r>
              <a:rPr lang="tr-TR" altLang="tr-TR" sz="2000" b="1"/>
              <a:t>FSH-RH </a:t>
            </a:r>
            <a:r>
              <a:rPr lang="tr-TR" altLang="tr-TR" sz="2000"/>
              <a:t>secretion from hypothalamus. Thus as FSH secretion decreases; the LH which is secreted in increasing proportions in the gonadotropic complex affects the </a:t>
            </a:r>
            <a:r>
              <a:rPr lang="tr-TR" altLang="tr-TR" sz="2000" b="1"/>
              <a:t>Graaf folicle </a:t>
            </a:r>
            <a:r>
              <a:rPr lang="tr-TR" altLang="tr-TR" sz="2000"/>
              <a:t>and causes </a:t>
            </a:r>
            <a:r>
              <a:rPr lang="tr-TR" altLang="tr-TR" sz="2000" b="1"/>
              <a:t>ovulation </a:t>
            </a:r>
            <a:r>
              <a:rPr lang="tr-TR" altLang="tr-TR" sz="2000"/>
              <a:t>to occur.</a:t>
            </a:r>
          </a:p>
          <a:p>
            <a:pPr algn="just"/>
            <a:endParaRPr lang="tr-TR" altLang="tr-TR" sz="2000"/>
          </a:p>
        </p:txBody>
      </p:sp>
      <p:sp>
        <p:nvSpPr>
          <p:cNvPr id="39939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Feedback Mechanism</a:t>
            </a: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961229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1847851" y="1341438"/>
            <a:ext cx="6551613" cy="5111750"/>
          </a:xfrm>
        </p:spPr>
        <p:txBody>
          <a:bodyPr/>
          <a:lstStyle/>
          <a:p>
            <a:pPr algn="just"/>
            <a:r>
              <a:rPr lang="tr-TR" altLang="tr-TR" sz="2000"/>
              <a:t>In the concavity formed after the Graaf folicle eruption, a synergy of </a:t>
            </a:r>
            <a:r>
              <a:rPr lang="tr-TR" altLang="tr-TR" sz="2000" b="1"/>
              <a:t>LH </a:t>
            </a:r>
            <a:r>
              <a:rPr lang="tr-TR" altLang="tr-TR" sz="2000"/>
              <a:t>and </a:t>
            </a:r>
            <a:r>
              <a:rPr lang="tr-TR" altLang="tr-TR" sz="2000" b="1"/>
              <a:t>LTH (prolactin) </a:t>
            </a:r>
            <a:r>
              <a:rPr lang="tr-TR" altLang="tr-TR" sz="2000"/>
              <a:t>occurs causing </a:t>
            </a:r>
            <a:r>
              <a:rPr lang="tr-TR" altLang="tr-TR" sz="2000" b="1"/>
              <a:t>corpus luteum periodicum</a:t>
            </a:r>
            <a:r>
              <a:rPr lang="tr-TR" altLang="tr-TR" sz="2000"/>
              <a:t> to form; this new composed structure starts to secrete </a:t>
            </a:r>
            <a:r>
              <a:rPr lang="tr-TR" altLang="tr-TR" sz="2000" b="1"/>
              <a:t>progesterone.</a:t>
            </a:r>
            <a:endParaRPr lang="tr-TR" altLang="tr-TR" sz="2000"/>
          </a:p>
          <a:p>
            <a:pPr algn="just"/>
            <a:r>
              <a:rPr lang="tr-TR" altLang="tr-TR" sz="2000"/>
              <a:t>The secreted </a:t>
            </a:r>
            <a:r>
              <a:rPr lang="tr-TR" altLang="tr-TR" sz="2000" b="1"/>
              <a:t>progesterone, </a:t>
            </a:r>
            <a:r>
              <a:rPr lang="tr-TR" altLang="tr-TR" sz="2000"/>
              <a:t>causes a </a:t>
            </a:r>
            <a:r>
              <a:rPr lang="tr-TR" altLang="tr-TR" sz="2000" b="1"/>
              <a:t>negative </a:t>
            </a:r>
            <a:r>
              <a:rPr lang="tr-TR" altLang="tr-TR" sz="2000"/>
              <a:t>feedback on </a:t>
            </a:r>
            <a:r>
              <a:rPr lang="tr-TR" altLang="tr-TR" sz="2000" b="1"/>
              <a:t>adenohypophysis </a:t>
            </a:r>
            <a:r>
              <a:rPr lang="tr-TR" altLang="tr-TR" sz="2000"/>
              <a:t>while causing a </a:t>
            </a:r>
            <a:r>
              <a:rPr lang="tr-TR" altLang="tr-TR" sz="2000" b="1"/>
              <a:t>positive </a:t>
            </a:r>
            <a:r>
              <a:rPr lang="tr-TR" altLang="tr-TR" sz="2000"/>
              <a:t>feedback on </a:t>
            </a:r>
            <a:r>
              <a:rPr lang="tr-TR" altLang="tr-TR" sz="2000" b="1"/>
              <a:t>hypothalamus</a:t>
            </a:r>
            <a:r>
              <a:rPr lang="tr-TR" altLang="tr-TR" sz="2000"/>
              <a:t> and stopping FSH secretion in gonadotrapic complex, prevents new follicle formation and development.</a:t>
            </a:r>
          </a:p>
          <a:p>
            <a:pPr algn="just"/>
            <a:r>
              <a:rPr lang="tr-TR" altLang="tr-TR" sz="2000"/>
              <a:t>Because of the </a:t>
            </a:r>
            <a:r>
              <a:rPr lang="tr-TR" altLang="tr-TR" sz="2000" b="1"/>
              <a:t>progesterone </a:t>
            </a:r>
            <a:r>
              <a:rPr lang="tr-TR" altLang="tr-TR" sz="2000"/>
              <a:t>secretion decrease resulting from the luteolysis of </a:t>
            </a:r>
            <a:r>
              <a:rPr lang="tr-TR" altLang="tr-TR" sz="2000" b="1"/>
              <a:t>corpus luteum periodicum, </a:t>
            </a:r>
            <a:r>
              <a:rPr lang="tr-TR" altLang="tr-TR" sz="2000"/>
              <a:t>the </a:t>
            </a:r>
            <a:r>
              <a:rPr lang="tr-TR" altLang="tr-TR" sz="2000" b="1"/>
              <a:t>negative feedback </a:t>
            </a:r>
            <a:r>
              <a:rPr lang="tr-TR" altLang="tr-TR" sz="2000"/>
              <a:t>on </a:t>
            </a:r>
            <a:r>
              <a:rPr lang="tr-TR" altLang="tr-TR" sz="2000" b="1"/>
              <a:t>adenohypophysis </a:t>
            </a:r>
            <a:r>
              <a:rPr lang="tr-TR" altLang="tr-TR" sz="2000"/>
              <a:t>will be removed; resulting in </a:t>
            </a:r>
            <a:r>
              <a:rPr lang="tr-TR" altLang="tr-TR" sz="2000" b="1"/>
              <a:t>FSH </a:t>
            </a:r>
            <a:r>
              <a:rPr lang="tr-TR" altLang="tr-TR" sz="2000"/>
              <a:t>secretion and increase in follicular development.</a:t>
            </a:r>
          </a:p>
        </p:txBody>
      </p:sp>
      <p:sp>
        <p:nvSpPr>
          <p:cNvPr id="40963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Feedback Mechanism</a:t>
            </a: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452109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201</Words>
  <Application>Microsoft Office PowerPoint</Application>
  <PresentationFormat>Geniş ekran</PresentationFormat>
  <Paragraphs>8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Teması</vt:lpstr>
      <vt:lpstr>Feedback Mechanism</vt:lpstr>
      <vt:lpstr>Feedback Mechanism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Feedback Mechanism</dc:title>
  <dc:creator>Tuna</dc:creator>
  <cp:lastModifiedBy>Tuna</cp:lastModifiedBy>
  <cp:revision>1</cp:revision>
  <dcterms:created xsi:type="dcterms:W3CDTF">2021-05-18T12:24:45Z</dcterms:created>
  <dcterms:modified xsi:type="dcterms:W3CDTF">2021-05-18T12:24:48Z</dcterms:modified>
</cp:coreProperties>
</file>