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36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90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09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97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51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673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9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30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42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1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48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9734F-7BD7-4B50-8F12-0F829F3E8D6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1FAB0-2CE6-4308-B300-A5C20FEE27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91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919288" y="1341439"/>
            <a:ext cx="6553200" cy="5183187"/>
          </a:xfrm>
        </p:spPr>
        <p:txBody>
          <a:bodyPr/>
          <a:lstStyle/>
          <a:p>
            <a:pPr algn="just"/>
            <a:r>
              <a:rPr lang="tr-TR" altLang="tr-TR" sz="2000"/>
              <a:t>The progressive secretion of </a:t>
            </a:r>
            <a:r>
              <a:rPr lang="tr-TR" altLang="tr-TR" sz="2000" b="1"/>
              <a:t>FSH,</a:t>
            </a:r>
            <a:r>
              <a:rPr lang="tr-TR" altLang="tr-TR" sz="2000"/>
              <a:t> causes the </a:t>
            </a:r>
            <a:r>
              <a:rPr lang="tr-TR" altLang="tr-TR" sz="2000" b="1"/>
              <a:t>estrogen </a:t>
            </a:r>
            <a:r>
              <a:rPr lang="tr-TR" altLang="tr-TR" sz="2000"/>
              <a:t>secreted by </a:t>
            </a:r>
            <a:r>
              <a:rPr lang="tr-TR" altLang="tr-TR" sz="2000" b="1"/>
              <a:t>theka interna </a:t>
            </a:r>
            <a:r>
              <a:rPr lang="tr-TR" altLang="tr-TR" sz="2000"/>
              <a:t>and </a:t>
            </a:r>
            <a:r>
              <a:rPr lang="tr-TR" altLang="tr-TR" sz="2000" b="1"/>
              <a:t>membrana granulosa </a:t>
            </a:r>
            <a:r>
              <a:rPr lang="tr-TR" altLang="tr-TR" sz="2000"/>
              <a:t>of follicles to increase progressively.</a:t>
            </a:r>
          </a:p>
          <a:p>
            <a:pPr algn="just"/>
            <a:r>
              <a:rPr lang="tr-TR" altLang="tr-TR" sz="2000"/>
              <a:t>When the </a:t>
            </a:r>
            <a:r>
              <a:rPr lang="tr-TR" altLang="tr-TR" sz="2000" b="1"/>
              <a:t>estrogen </a:t>
            </a:r>
            <a:r>
              <a:rPr lang="tr-TR" altLang="tr-TR" sz="2000"/>
              <a:t>hormone reaches a specific level in blood, it causes a positive feedback on </a:t>
            </a:r>
            <a:r>
              <a:rPr lang="tr-TR" altLang="tr-TR" sz="2000" b="1"/>
              <a:t>adenohypophysis, </a:t>
            </a:r>
            <a:r>
              <a:rPr lang="tr-TR" altLang="tr-TR" sz="2000"/>
              <a:t>while causing a negative feedback on </a:t>
            </a:r>
            <a:r>
              <a:rPr lang="tr-TR" altLang="tr-TR" sz="2000" b="1"/>
              <a:t>hypothalamus.</a:t>
            </a:r>
            <a:endParaRPr lang="tr-TR" altLang="tr-TR" sz="2000"/>
          </a:p>
          <a:p>
            <a:pPr algn="just"/>
            <a:r>
              <a:rPr lang="tr-TR" altLang="tr-TR" sz="2000"/>
              <a:t>While stimulating </a:t>
            </a:r>
            <a:r>
              <a:rPr lang="tr-TR" altLang="tr-TR" sz="2000" b="1"/>
              <a:t>LH </a:t>
            </a:r>
            <a:r>
              <a:rPr lang="tr-TR" altLang="tr-TR" sz="2000"/>
              <a:t>hormone secretion from the gonadotropic complex, it also prevents </a:t>
            </a:r>
            <a:r>
              <a:rPr lang="tr-TR" altLang="tr-TR" sz="2000" b="1"/>
              <a:t>FSH-RH </a:t>
            </a:r>
            <a:r>
              <a:rPr lang="tr-TR" altLang="tr-TR" sz="2000"/>
              <a:t>secretion from hypothalamus. Thus as FSH secretion decreases; the LH which is secreted in increasing proportions in the gonadotropic complex affects the </a:t>
            </a:r>
            <a:r>
              <a:rPr lang="tr-TR" altLang="tr-TR" sz="2000" b="1"/>
              <a:t>Graaf folicle </a:t>
            </a:r>
            <a:r>
              <a:rPr lang="tr-TR" altLang="tr-TR" sz="2000"/>
              <a:t>and causes </a:t>
            </a:r>
            <a:r>
              <a:rPr lang="tr-TR" altLang="tr-TR" sz="2000" b="1"/>
              <a:t>ovulation </a:t>
            </a:r>
            <a:r>
              <a:rPr lang="tr-TR" altLang="tr-TR" sz="2000"/>
              <a:t>to occur.</a:t>
            </a:r>
          </a:p>
          <a:p>
            <a:pPr algn="just"/>
            <a:endParaRPr lang="tr-TR" altLang="tr-TR" sz="2000"/>
          </a:p>
        </p:txBody>
      </p:sp>
      <p:sp>
        <p:nvSpPr>
          <p:cNvPr id="3993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Mechanism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96122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847851" y="1341438"/>
            <a:ext cx="6551613" cy="5111750"/>
          </a:xfrm>
        </p:spPr>
        <p:txBody>
          <a:bodyPr/>
          <a:lstStyle/>
          <a:p>
            <a:pPr algn="just"/>
            <a:r>
              <a:rPr lang="tr-TR" altLang="tr-TR" sz="2000"/>
              <a:t>In the concavity formed after the Graaf folicle eruption, a synergy of </a:t>
            </a:r>
            <a:r>
              <a:rPr lang="tr-TR" altLang="tr-TR" sz="2000" b="1"/>
              <a:t>LH </a:t>
            </a:r>
            <a:r>
              <a:rPr lang="tr-TR" altLang="tr-TR" sz="2000"/>
              <a:t>and </a:t>
            </a:r>
            <a:r>
              <a:rPr lang="tr-TR" altLang="tr-TR" sz="2000" b="1"/>
              <a:t>LTH (prolactin) </a:t>
            </a:r>
            <a:r>
              <a:rPr lang="tr-TR" altLang="tr-TR" sz="2000"/>
              <a:t>occurs causing </a:t>
            </a:r>
            <a:r>
              <a:rPr lang="tr-TR" altLang="tr-TR" sz="2000" b="1"/>
              <a:t>corpus luteum periodicum</a:t>
            </a:r>
            <a:r>
              <a:rPr lang="tr-TR" altLang="tr-TR" sz="2000"/>
              <a:t> to form; this new composed structure starts to secrete </a:t>
            </a:r>
            <a:r>
              <a:rPr lang="tr-TR" altLang="tr-TR" sz="2000" b="1"/>
              <a:t>progesterone.</a:t>
            </a:r>
            <a:endParaRPr lang="tr-TR" altLang="tr-TR" sz="2000"/>
          </a:p>
          <a:p>
            <a:pPr algn="just"/>
            <a:r>
              <a:rPr lang="tr-TR" altLang="tr-TR" sz="2000"/>
              <a:t>The secreted </a:t>
            </a:r>
            <a:r>
              <a:rPr lang="tr-TR" altLang="tr-TR" sz="2000" b="1"/>
              <a:t>progesterone, </a:t>
            </a:r>
            <a:r>
              <a:rPr lang="tr-TR" altLang="tr-TR" sz="2000"/>
              <a:t>causes a </a:t>
            </a:r>
            <a:r>
              <a:rPr lang="tr-TR" altLang="tr-TR" sz="2000" b="1"/>
              <a:t>negative </a:t>
            </a:r>
            <a:r>
              <a:rPr lang="tr-TR" altLang="tr-TR" sz="2000"/>
              <a:t>feedback on </a:t>
            </a:r>
            <a:r>
              <a:rPr lang="tr-TR" altLang="tr-TR" sz="2000" b="1"/>
              <a:t>adenohypophysis </a:t>
            </a:r>
            <a:r>
              <a:rPr lang="tr-TR" altLang="tr-TR" sz="2000"/>
              <a:t>while causing a </a:t>
            </a:r>
            <a:r>
              <a:rPr lang="tr-TR" altLang="tr-TR" sz="2000" b="1"/>
              <a:t>positive </a:t>
            </a:r>
            <a:r>
              <a:rPr lang="tr-TR" altLang="tr-TR" sz="2000"/>
              <a:t>feedback on </a:t>
            </a:r>
            <a:r>
              <a:rPr lang="tr-TR" altLang="tr-TR" sz="2000" b="1"/>
              <a:t>hypothalamus</a:t>
            </a:r>
            <a:r>
              <a:rPr lang="tr-TR" altLang="tr-TR" sz="2000"/>
              <a:t> and stopping FSH secretion in gonadotrapic complex, prevents new follicle formation and development.</a:t>
            </a:r>
          </a:p>
          <a:p>
            <a:pPr algn="just"/>
            <a:r>
              <a:rPr lang="tr-TR" altLang="tr-TR" sz="2000"/>
              <a:t>Because of the </a:t>
            </a:r>
            <a:r>
              <a:rPr lang="tr-TR" altLang="tr-TR" sz="2000" b="1"/>
              <a:t>progesterone </a:t>
            </a:r>
            <a:r>
              <a:rPr lang="tr-TR" altLang="tr-TR" sz="2000"/>
              <a:t>secretion decrease resulting from the luteolysis of </a:t>
            </a:r>
            <a:r>
              <a:rPr lang="tr-TR" altLang="tr-TR" sz="2000" b="1"/>
              <a:t>corpus luteum periodicum, </a:t>
            </a:r>
            <a:r>
              <a:rPr lang="tr-TR" altLang="tr-TR" sz="2000"/>
              <a:t>the </a:t>
            </a:r>
            <a:r>
              <a:rPr lang="tr-TR" altLang="tr-TR" sz="2000" b="1"/>
              <a:t>negative feedback </a:t>
            </a:r>
            <a:r>
              <a:rPr lang="tr-TR" altLang="tr-TR" sz="2000"/>
              <a:t>on </a:t>
            </a:r>
            <a:r>
              <a:rPr lang="tr-TR" altLang="tr-TR" sz="2000" b="1"/>
              <a:t>adenohypophysis </a:t>
            </a:r>
            <a:r>
              <a:rPr lang="tr-TR" altLang="tr-TR" sz="2000"/>
              <a:t>will be removed; resulting in </a:t>
            </a:r>
            <a:r>
              <a:rPr lang="tr-TR" altLang="tr-TR" sz="2000" b="1"/>
              <a:t>FSH </a:t>
            </a:r>
            <a:r>
              <a:rPr lang="tr-TR" altLang="tr-TR" sz="2000"/>
              <a:t>secretion and increase in follicular development.</a:t>
            </a:r>
          </a:p>
        </p:txBody>
      </p:sp>
      <p:sp>
        <p:nvSpPr>
          <p:cNvPr id="4096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Feedback Mechanism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521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Geniş ekran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Feedback Mechanism</vt:lpstr>
      <vt:lpstr>Feedback Mechanism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Tuna</cp:lastModifiedBy>
  <cp:revision>1</cp:revision>
  <dcterms:created xsi:type="dcterms:W3CDTF">2021-05-18T12:24:45Z</dcterms:created>
  <dcterms:modified xsi:type="dcterms:W3CDTF">2021-05-18T12:24:48Z</dcterms:modified>
</cp:coreProperties>
</file>