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19" r:id="rId2"/>
    <p:sldId id="278" r:id="rId3"/>
    <p:sldId id="279" r:id="rId4"/>
    <p:sldId id="280" r:id="rId5"/>
    <p:sldId id="283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88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360042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81319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888520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1">
                <a:solidFill>
                  <a:srgbClr val="FFE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DejaVu Sans Mono"/>
                <a:cs typeface="DejaVu Sans Mono"/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54974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21144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20863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891625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56864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82612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59052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6230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9073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623894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979A7E7C-B3FB-3E48-95B5-6A5A14E7837C}"/>
              </a:ext>
            </a:extLst>
          </p:cNvPr>
          <p:cNvSpPr txBox="1">
            <a:spLocks/>
          </p:cNvSpPr>
          <p:nvPr/>
        </p:nvSpPr>
        <p:spPr>
          <a:xfrm>
            <a:off x="3233420" y="1972705"/>
            <a:ext cx="6520180" cy="443711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7530" marR="5080" indent="-1814830">
              <a:lnSpc>
                <a:spcPct val="100000"/>
              </a:lnSpc>
              <a:spcBef>
                <a:spcPts val="100"/>
              </a:spcBef>
            </a:pPr>
            <a:r>
              <a:rPr lang="tr-TR" sz="2800" spc="-5" dirty="0">
                <a:solidFill>
                  <a:prstClr val="white"/>
                </a:solidFill>
                <a:latin typeface="DejaVu Sans"/>
                <a:cs typeface="DejaVu Sans"/>
              </a:rPr>
              <a:t>MOLECULAR BASIS</a:t>
            </a:r>
            <a:r>
              <a:rPr lang="tr-TR" sz="2800" spc="-90" dirty="0">
                <a:solidFill>
                  <a:prstClr val="white"/>
                </a:solidFill>
                <a:latin typeface="DejaVu Sans"/>
                <a:cs typeface="DejaVu Sans"/>
              </a:rPr>
              <a:t> </a:t>
            </a:r>
            <a:r>
              <a:rPr lang="tr-TR" sz="2800" spc="-5" dirty="0">
                <a:solidFill>
                  <a:prstClr val="white"/>
                </a:solidFill>
                <a:latin typeface="DejaVu Sans"/>
                <a:cs typeface="DejaVu Sans"/>
              </a:rPr>
              <a:t>OF  </a:t>
            </a:r>
            <a:r>
              <a:rPr lang="tr-TR" sz="2800" i="1" spc="-10" dirty="0">
                <a:solidFill>
                  <a:prstClr val="white"/>
                </a:solidFill>
                <a:latin typeface="DejaVu Sans"/>
                <a:cs typeface="DejaVu Sans"/>
              </a:rPr>
              <a:t>CANCER -III</a:t>
            </a:r>
            <a:endParaRPr lang="tr-TR" sz="2800" dirty="0">
              <a:solidFill>
                <a:prstClr val="white"/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502136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819400" y="2053589"/>
            <a:ext cx="6705600" cy="1732526"/>
          </a:xfrm>
          <a:prstGeom prst="rect">
            <a:avLst/>
          </a:prstGeom>
          <a:noFill/>
        </p:spPr>
        <p:txBody>
          <a:bodyPr vert="horz" wrap="square" lIns="0" tIns="46990" rIns="0" bIns="0" rtlCol="0">
            <a:spAutoFit/>
          </a:bodyPr>
          <a:lstStyle/>
          <a:p>
            <a:pPr marL="88900" defTabSz="457200">
              <a:spcBef>
                <a:spcPts val="370"/>
              </a:spcBef>
            </a:pPr>
            <a:r>
              <a:rPr sz="3600" spc="-5" dirty="0">
                <a:solidFill>
                  <a:srgbClr val="FFFF00"/>
                </a:solidFill>
                <a:latin typeface="Times New Roman"/>
                <a:cs typeface="Times New Roman"/>
              </a:rPr>
              <a:t>Cancer: </a:t>
            </a:r>
            <a:r>
              <a:rPr sz="3600" spc="-10" dirty="0">
                <a:solidFill>
                  <a:srgbClr val="FFFF00"/>
                </a:solidFill>
                <a:latin typeface="Times New Roman"/>
                <a:cs typeface="Times New Roman"/>
              </a:rPr>
              <a:t>Genome</a:t>
            </a:r>
            <a:r>
              <a:rPr sz="36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FFFF00"/>
                </a:solidFill>
                <a:latin typeface="Times New Roman"/>
                <a:cs typeface="Times New Roman"/>
              </a:rPr>
              <a:t>Disease</a:t>
            </a:r>
            <a:endParaRPr sz="3600" dirty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defTabSz="457200">
              <a:spcBef>
                <a:spcPts val="5"/>
              </a:spcBef>
            </a:pPr>
            <a:endParaRPr sz="3750" dirty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 defTabSz="457200"/>
            <a:r>
              <a:rPr sz="3600" spc="-5" dirty="0">
                <a:solidFill>
                  <a:srgbClr val="FFFF00"/>
                </a:solidFill>
                <a:latin typeface="Times New Roman"/>
                <a:cs typeface="Times New Roman"/>
              </a:rPr>
              <a:t>Epigenetic</a:t>
            </a:r>
            <a:r>
              <a:rPr sz="36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FF00"/>
                </a:solidFill>
                <a:latin typeface="Times New Roman"/>
                <a:cs typeface="Times New Roman"/>
              </a:rPr>
              <a:t>effects</a:t>
            </a:r>
            <a:endParaRPr sz="360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9326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797" y="2061959"/>
            <a:ext cx="8852535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CCFFFF"/>
                </a:solidFill>
                <a:latin typeface="Times New Roman"/>
                <a:cs typeface="Times New Roman"/>
              </a:rPr>
              <a:t>Genetic and </a:t>
            </a:r>
            <a:r>
              <a:rPr spc="-5" dirty="0">
                <a:solidFill>
                  <a:srgbClr val="FF1342"/>
                </a:solidFill>
                <a:latin typeface="Times New Roman"/>
                <a:cs typeface="Times New Roman"/>
              </a:rPr>
              <a:t>Epigenetic </a:t>
            </a:r>
            <a:r>
              <a:rPr spc="-5" dirty="0">
                <a:solidFill>
                  <a:srgbClr val="CCFFFF"/>
                </a:solidFill>
                <a:latin typeface="Times New Roman"/>
                <a:cs typeface="Times New Roman"/>
              </a:rPr>
              <a:t>Silencing </a:t>
            </a:r>
            <a:r>
              <a:rPr b="0" i="0" dirty="0">
                <a:solidFill>
                  <a:srgbClr val="CCFFFF"/>
                </a:solidFill>
                <a:latin typeface="Times New Roman"/>
                <a:cs typeface="Times New Roman"/>
              </a:rPr>
              <a:t>of </a:t>
            </a:r>
            <a:r>
              <a:rPr spc="-10" dirty="0">
                <a:solidFill>
                  <a:srgbClr val="CCFFFF"/>
                </a:solidFill>
                <a:latin typeface="Times New Roman"/>
                <a:cs typeface="Times New Roman"/>
              </a:rPr>
              <a:t>Tumor </a:t>
            </a:r>
            <a:r>
              <a:rPr spc="-5" dirty="0">
                <a:solidFill>
                  <a:srgbClr val="CCFFFF"/>
                </a:solidFill>
                <a:latin typeface="Times New Roman"/>
                <a:cs typeface="Times New Roman"/>
              </a:rPr>
              <a:t>Suppressor</a:t>
            </a:r>
            <a:r>
              <a:rPr spc="20" dirty="0">
                <a:solidFill>
                  <a:srgbClr val="CC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CCFFFF"/>
                </a:solidFill>
                <a:latin typeface="Times New Roman"/>
                <a:cs typeface="Times New Roman"/>
              </a:rPr>
              <a:t>Genes</a:t>
            </a:r>
          </a:p>
        </p:txBody>
      </p:sp>
    </p:spTree>
    <p:extLst>
      <p:ext uri="{BB962C8B-B14F-4D97-AF65-F5344CB8AC3E}">
        <p14:creationId xmlns:p14="http://schemas.microsoft.com/office/powerpoint/2010/main" val="2040176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38400" y="1384300"/>
            <a:ext cx="7424420" cy="4937760"/>
            <a:chOff x="914400" y="1384300"/>
            <a:chExt cx="7424420" cy="4937760"/>
          </a:xfrm>
          <a:solidFill>
            <a:schemeClr val="bg1"/>
          </a:solidFill>
        </p:grpSpPr>
        <p:sp>
          <p:nvSpPr>
            <p:cNvPr id="3" name="object 3"/>
            <p:cNvSpPr/>
            <p:nvPr/>
          </p:nvSpPr>
          <p:spPr>
            <a:xfrm>
              <a:off x="914400" y="1384300"/>
              <a:ext cx="7424420" cy="4937760"/>
            </a:xfrm>
            <a:custGeom>
              <a:avLst/>
              <a:gdLst/>
              <a:ahLst/>
              <a:cxnLst/>
              <a:rect l="l" t="t" r="r" b="b"/>
              <a:pathLst>
                <a:path w="7424420" h="4937760">
                  <a:moveTo>
                    <a:pt x="7424420" y="0"/>
                  </a:moveTo>
                  <a:lnTo>
                    <a:pt x="0" y="0"/>
                  </a:lnTo>
                  <a:lnTo>
                    <a:pt x="0" y="4937760"/>
                  </a:lnTo>
                  <a:lnTo>
                    <a:pt x="7424420" y="4937760"/>
                  </a:lnTo>
                  <a:lnTo>
                    <a:pt x="742442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pPr defTabSz="457200"/>
              <a:endParaRPr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1069340" y="1487169"/>
              <a:ext cx="7115809" cy="4732020"/>
            </a:xfrm>
            <a:custGeom>
              <a:avLst/>
              <a:gdLst/>
              <a:ahLst/>
              <a:cxnLst/>
              <a:rect l="l" t="t" r="r" b="b"/>
              <a:pathLst>
                <a:path w="7115809" h="4732020">
                  <a:moveTo>
                    <a:pt x="7115810" y="0"/>
                  </a:moveTo>
                  <a:lnTo>
                    <a:pt x="0" y="0"/>
                  </a:lnTo>
                  <a:lnTo>
                    <a:pt x="0" y="237490"/>
                  </a:lnTo>
                  <a:lnTo>
                    <a:pt x="0" y="4732020"/>
                  </a:lnTo>
                  <a:lnTo>
                    <a:pt x="7115810" y="4732020"/>
                  </a:lnTo>
                  <a:lnTo>
                    <a:pt x="7115810" y="237490"/>
                  </a:lnTo>
                  <a:lnTo>
                    <a:pt x="711581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pPr defTabSz="457200"/>
              <a:endParaRPr dirty="0">
                <a:solidFill>
                  <a:srgbClr val="FFFF00"/>
                </a:solidFill>
                <a:latin typeface="Calibri" panose="020F0502020204030204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1069339" y="1487170"/>
              <a:ext cx="7115809" cy="4732020"/>
            </a:xfrm>
            <a:custGeom>
              <a:avLst/>
              <a:gdLst/>
              <a:ahLst/>
              <a:cxnLst/>
              <a:rect l="l" t="t" r="r" b="b"/>
              <a:pathLst>
                <a:path w="7115809" h="4732020">
                  <a:moveTo>
                    <a:pt x="0" y="4732020"/>
                  </a:moveTo>
                  <a:lnTo>
                    <a:pt x="7115809" y="4732020"/>
                  </a:lnTo>
                  <a:lnTo>
                    <a:pt x="7115809" y="0"/>
                  </a:lnTo>
                  <a:lnTo>
                    <a:pt x="0" y="0"/>
                  </a:lnTo>
                  <a:lnTo>
                    <a:pt x="0" y="4732020"/>
                  </a:lnTo>
                  <a:close/>
                </a:path>
              </a:pathLst>
            </a:custGeom>
            <a:grpFill/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defTabSz="457200"/>
              <a:endParaRPr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3002279" y="2772410"/>
              <a:ext cx="2941320" cy="1955800"/>
            </a:xfrm>
            <a:custGeom>
              <a:avLst/>
              <a:gdLst/>
              <a:ahLst/>
              <a:cxnLst/>
              <a:rect l="l" t="t" r="r" b="b"/>
              <a:pathLst>
                <a:path w="2941320" h="1955800">
                  <a:moveTo>
                    <a:pt x="0" y="0"/>
                  </a:moveTo>
                  <a:lnTo>
                    <a:pt x="2941320" y="1955800"/>
                  </a:lnTo>
                </a:path>
                <a:path w="2941320" h="1955800">
                  <a:moveTo>
                    <a:pt x="2941320" y="0"/>
                  </a:moveTo>
                  <a:lnTo>
                    <a:pt x="0" y="1955800"/>
                  </a:lnTo>
                </a:path>
              </a:pathLst>
            </a:custGeom>
            <a:grpFill/>
            <a:ln w="3175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pPr defTabSz="457200"/>
              <a:endParaRPr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429000" y="1888489"/>
            <a:ext cx="1219200" cy="47833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 marR="107950" defTabSz="457200">
              <a:spcBef>
                <a:spcPts val="370"/>
              </a:spcBef>
            </a:pPr>
            <a:r>
              <a:rPr sz="1400" b="1" spc="5" dirty="0">
                <a:solidFill>
                  <a:prstClr val="white"/>
                </a:solidFill>
                <a:latin typeface="Times New Roman"/>
                <a:cs typeface="Times New Roman"/>
              </a:rPr>
              <a:t>Ca</a:t>
            </a: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r</a:t>
            </a:r>
            <a:r>
              <a:rPr sz="1400" b="1" spc="5" dirty="0">
                <a:solidFill>
                  <a:prstClr val="white"/>
                </a:solidFill>
                <a:latin typeface="Times New Roman"/>
                <a:cs typeface="Times New Roman"/>
              </a:rPr>
              <a:t>c</a:t>
            </a: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i</a:t>
            </a: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n</a:t>
            </a:r>
            <a:r>
              <a:rPr sz="1400" b="1" spc="5" dirty="0">
                <a:solidFill>
                  <a:prstClr val="white"/>
                </a:solidFill>
                <a:latin typeface="Times New Roman"/>
                <a:cs typeface="Times New Roman"/>
              </a:rPr>
              <a:t>og</a:t>
            </a: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en</a:t>
            </a:r>
            <a:r>
              <a:rPr sz="1400" b="1" spc="10" dirty="0">
                <a:solidFill>
                  <a:prstClr val="white"/>
                </a:solidFill>
                <a:latin typeface="Times New Roman"/>
                <a:cs typeface="Times New Roman"/>
              </a:rPr>
              <a:t>i</a:t>
            </a: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c  </a:t>
            </a: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chemicals</a:t>
            </a:r>
            <a:endParaRPr sz="1400" dirty="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943600" y="1447800"/>
            <a:ext cx="457200" cy="276860"/>
          </a:xfrm>
          <a:custGeom>
            <a:avLst/>
            <a:gdLst/>
            <a:ahLst/>
            <a:cxnLst/>
            <a:rect l="l" t="t" r="r" b="b"/>
            <a:pathLst>
              <a:path w="457200" h="276860">
                <a:moveTo>
                  <a:pt x="0" y="0"/>
                </a:moveTo>
                <a:lnTo>
                  <a:pt x="457200" y="0"/>
                </a:lnTo>
                <a:lnTo>
                  <a:pt x="457200" y="276860"/>
                </a:lnTo>
                <a:lnTo>
                  <a:pt x="0" y="27686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457200"/>
            <a:endParaRPr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66435" y="1762756"/>
            <a:ext cx="245110" cy="19749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 defTabSz="457200">
              <a:spcBef>
                <a:spcPts val="100"/>
              </a:spcBef>
            </a:pPr>
            <a:r>
              <a:rPr sz="1200" b="1" spc="-10" dirty="0">
                <a:solidFill>
                  <a:prstClr val="white"/>
                </a:solidFill>
                <a:latin typeface="Times New Roman"/>
                <a:cs typeface="Times New Roman"/>
              </a:rPr>
              <a:t>U</a:t>
            </a:r>
            <a:r>
              <a:rPr sz="1200" b="1" dirty="0">
                <a:solidFill>
                  <a:prstClr val="white"/>
                </a:solidFill>
                <a:latin typeface="Times New Roman"/>
                <a:cs typeface="Times New Roman"/>
              </a:rPr>
              <a:t>V</a:t>
            </a:r>
            <a:endParaRPr sz="1200" dirty="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315200" y="1828800"/>
            <a:ext cx="1981200" cy="26289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 defTabSz="457200">
              <a:spcBef>
                <a:spcPts val="370"/>
              </a:spcBef>
            </a:pP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Replication</a:t>
            </a:r>
            <a:r>
              <a:rPr sz="1400" b="1" spc="-20" dirty="0">
                <a:solidFill>
                  <a:prstClr val="white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Errors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20000" y="2362200"/>
            <a:ext cx="1219200" cy="26289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6990" rIns="0" bIns="0" rtlCol="0">
            <a:spAutoFit/>
          </a:bodyPr>
          <a:lstStyle/>
          <a:p>
            <a:pPr marL="88900" defTabSz="457200">
              <a:spcBef>
                <a:spcPts val="370"/>
              </a:spcBef>
            </a:pP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Radiation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67600" y="3048000"/>
            <a:ext cx="990600" cy="26289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 defTabSz="457200">
              <a:spcBef>
                <a:spcPts val="370"/>
              </a:spcBef>
            </a:pP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Viruses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162800" y="3733800"/>
            <a:ext cx="2362200" cy="734060"/>
          </a:xfrm>
          <a:custGeom>
            <a:avLst/>
            <a:gdLst/>
            <a:ahLst/>
            <a:cxnLst/>
            <a:rect l="l" t="t" r="r" b="b"/>
            <a:pathLst>
              <a:path w="2362200" h="734060">
                <a:moveTo>
                  <a:pt x="0" y="0"/>
                </a:moveTo>
                <a:lnTo>
                  <a:pt x="2362200" y="0"/>
                </a:lnTo>
                <a:lnTo>
                  <a:pt x="2362200" y="734060"/>
                </a:lnTo>
                <a:lnTo>
                  <a:pt x="0" y="73406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457200"/>
            <a:endParaRPr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62800" y="3733801"/>
            <a:ext cx="2362200" cy="694421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7625" rIns="0" bIns="0" rtlCol="0">
            <a:spAutoFit/>
          </a:bodyPr>
          <a:lstStyle/>
          <a:p>
            <a:pPr marL="90170" marR="392430" defTabSz="457200">
              <a:lnSpc>
                <a:spcPct val="99700"/>
              </a:lnSpc>
              <a:spcBef>
                <a:spcPts val="375"/>
              </a:spcBef>
            </a:pP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Rearrangements  </a:t>
            </a: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(translocation,</a:t>
            </a:r>
            <a:r>
              <a:rPr sz="1400" b="1" spc="-75" dirty="0">
                <a:solidFill>
                  <a:prstClr val="white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deletions,  amplifications)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52800" y="3886200"/>
            <a:ext cx="1600200" cy="26289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 defTabSz="457200">
              <a:spcBef>
                <a:spcPts val="370"/>
              </a:spcBef>
            </a:pP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Point</a:t>
            </a:r>
            <a:r>
              <a:rPr sz="1400" b="1" spc="-10" dirty="0">
                <a:solidFill>
                  <a:prstClr val="white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mutations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419600" y="4495800"/>
            <a:ext cx="4038600" cy="520700"/>
          </a:xfrm>
          <a:custGeom>
            <a:avLst/>
            <a:gdLst/>
            <a:ahLst/>
            <a:cxnLst/>
            <a:rect l="l" t="t" r="r" b="b"/>
            <a:pathLst>
              <a:path w="4038600" h="520700">
                <a:moveTo>
                  <a:pt x="0" y="0"/>
                </a:moveTo>
                <a:lnTo>
                  <a:pt x="4038600" y="0"/>
                </a:lnTo>
                <a:lnTo>
                  <a:pt x="4038600" y="520700"/>
                </a:lnTo>
                <a:lnTo>
                  <a:pt x="0" y="5207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457200"/>
            <a:endParaRPr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19600" y="4495801"/>
            <a:ext cx="4038600" cy="478721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54610" rIns="0" bIns="0" rtlCol="0">
            <a:spAutoFit/>
          </a:bodyPr>
          <a:lstStyle/>
          <a:p>
            <a:pPr marL="88900" marR="142240" defTabSz="457200">
              <a:lnSpc>
                <a:spcPts val="1670"/>
              </a:lnSpc>
              <a:spcBef>
                <a:spcPts val="430"/>
              </a:spcBef>
            </a:pP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Alters DNA of genes controlling cell proliferation.  (Proliferation </a:t>
            </a: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becomes</a:t>
            </a:r>
            <a:r>
              <a:rPr sz="1400" b="1" spc="-10" dirty="0">
                <a:solidFill>
                  <a:prstClr val="white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abnormal)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895600" y="3048000"/>
            <a:ext cx="1828800" cy="26289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 defTabSz="457200">
              <a:spcBef>
                <a:spcPts val="370"/>
              </a:spcBef>
            </a:pPr>
            <a:r>
              <a:rPr sz="1400" b="1" spc="-5" dirty="0">
                <a:solidFill>
                  <a:prstClr val="white"/>
                </a:solidFill>
                <a:latin typeface="Times New Roman"/>
                <a:cs typeface="Times New Roman"/>
              </a:rPr>
              <a:t>Normal </a:t>
            </a: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cell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10200" y="3352800"/>
            <a:ext cx="1600200" cy="26289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 defTabSz="457200">
              <a:spcBef>
                <a:spcPts val="370"/>
              </a:spcBef>
            </a:pP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Damaged</a:t>
            </a:r>
            <a:r>
              <a:rPr sz="1400" b="1" spc="-25" dirty="0">
                <a:solidFill>
                  <a:prstClr val="white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prstClr val="white"/>
                </a:solidFill>
                <a:latin typeface="Times New Roman"/>
                <a:cs typeface="Times New Roman"/>
              </a:rPr>
              <a:t>DNA</a:t>
            </a:r>
            <a:endParaRPr sz="1400" dirty="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677670" y="476250"/>
            <a:ext cx="8815070" cy="48260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00"/>
                </a:solidFill>
                <a:latin typeface="Times New Roman"/>
                <a:cs typeface="Times New Roman"/>
              </a:rPr>
              <a:t>THE CAUSES OF GENOMIC CHANGES </a:t>
            </a:r>
            <a:r>
              <a:rPr sz="3000" dirty="0">
                <a:solidFill>
                  <a:srgbClr val="FFFF00"/>
                </a:solidFill>
                <a:latin typeface="Times New Roman"/>
                <a:cs typeface="Times New Roman"/>
              </a:rPr>
              <a:t>IN</a:t>
            </a:r>
            <a:r>
              <a:rPr sz="3000" spc="3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00"/>
                </a:solidFill>
                <a:latin typeface="Times New Roman"/>
                <a:cs typeface="Times New Roman"/>
              </a:rPr>
              <a:t>CANCER</a:t>
            </a:r>
            <a:endParaRPr sz="300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defTabSz="457200">
              <a:lnSpc>
                <a:spcPts val="2810"/>
              </a:lnSpc>
            </a:pPr>
            <a:fld id="{81D60167-4931-47E6-BA6A-407CBD079E47}" type="slidenum">
              <a:rPr spc="-5" dirty="0">
                <a:solidFill>
                  <a:prstClr val="white">
                    <a:tint val="75000"/>
                  </a:prstClr>
                </a:solidFill>
                <a:latin typeface="Calibri" panose="020F0502020204030204"/>
              </a:rPr>
              <a:pPr marL="38100" defTabSz="457200">
                <a:lnSpc>
                  <a:spcPts val="2810"/>
                </a:lnSpc>
              </a:pPr>
              <a:t>4</a:t>
            </a:fld>
            <a:endParaRPr spc="-5" dirty="0">
              <a:solidFill>
                <a:prstClr val="white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9692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7870" y="2777491"/>
            <a:ext cx="6490970" cy="2205091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4330" marR="5080" indent="-341630" defTabSz="457200">
              <a:lnSpc>
                <a:spcPts val="3829"/>
              </a:lnSpc>
              <a:spcBef>
                <a:spcPts val="235"/>
              </a:spcBef>
              <a:buClr>
                <a:srgbClr val="FFE600"/>
              </a:buClr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solidFill>
                  <a:srgbClr val="FFE600"/>
                </a:solidFill>
                <a:latin typeface="Times New Roman"/>
                <a:cs typeface="Times New Roman"/>
              </a:rPr>
              <a:t>Approximately </a:t>
            </a:r>
            <a:r>
              <a:rPr sz="3200" dirty="0">
                <a:solidFill>
                  <a:srgbClr val="FFE600"/>
                </a:solidFill>
                <a:latin typeface="Times New Roman"/>
                <a:cs typeface="Times New Roman"/>
              </a:rPr>
              <a:t>90-95% of </a:t>
            </a:r>
            <a:r>
              <a:rPr sz="3200" spc="-5" dirty="0">
                <a:solidFill>
                  <a:srgbClr val="FFE600"/>
                </a:solidFill>
                <a:latin typeface="Times New Roman"/>
                <a:cs typeface="Times New Roman"/>
              </a:rPr>
              <a:t>all </a:t>
            </a:r>
            <a:r>
              <a:rPr sz="3200" dirty="0">
                <a:solidFill>
                  <a:srgbClr val="FFE600"/>
                </a:solidFill>
                <a:latin typeface="Times New Roman"/>
                <a:cs typeface="Times New Roman"/>
              </a:rPr>
              <a:t>cancers  </a:t>
            </a:r>
            <a:r>
              <a:rPr sz="3200" spc="-5" dirty="0">
                <a:solidFill>
                  <a:srgbClr val="FFE600"/>
                </a:solidFill>
                <a:latin typeface="Times New Roman"/>
                <a:cs typeface="Times New Roman"/>
              </a:rPr>
              <a:t>are</a:t>
            </a:r>
            <a:r>
              <a:rPr sz="3200" spc="5" dirty="0">
                <a:solidFill>
                  <a:srgbClr val="FFE6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E600"/>
                </a:solidFill>
                <a:latin typeface="Times New Roman"/>
                <a:cs typeface="Times New Roman"/>
              </a:rPr>
              <a:t>sporadic.</a:t>
            </a:r>
            <a:endParaRPr sz="3200">
              <a:solidFill>
                <a:prstClr val="white"/>
              </a:solidFill>
              <a:latin typeface="Times New Roman"/>
              <a:cs typeface="Times New Roman"/>
            </a:endParaRPr>
          </a:p>
          <a:p>
            <a:pPr defTabSz="457200">
              <a:spcBef>
                <a:spcPts val="25"/>
              </a:spcBef>
              <a:buClr>
                <a:srgbClr val="FFE600"/>
              </a:buClr>
              <a:buFont typeface="Times New Roman"/>
              <a:buChar char="•"/>
            </a:pPr>
            <a:endParaRPr sz="4600">
              <a:solidFill>
                <a:prstClr val="white"/>
              </a:solidFill>
              <a:latin typeface="Times New Roman"/>
              <a:cs typeface="Times New Roman"/>
            </a:endParaRPr>
          </a:p>
          <a:p>
            <a:pPr marL="354330" indent="-341630" defTabSz="457200">
              <a:buFontTx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solidFill>
                  <a:srgbClr val="FFE600"/>
                </a:solidFill>
                <a:latin typeface="Times New Roman"/>
                <a:cs typeface="Times New Roman"/>
              </a:rPr>
              <a:t>5-10% </a:t>
            </a:r>
            <a:r>
              <a:rPr sz="3200" spc="-5" dirty="0">
                <a:solidFill>
                  <a:srgbClr val="FFE600"/>
                </a:solidFill>
                <a:latin typeface="Times New Roman"/>
                <a:cs typeface="Times New Roman"/>
              </a:rPr>
              <a:t>are</a:t>
            </a:r>
            <a:r>
              <a:rPr sz="3200" spc="5" dirty="0">
                <a:solidFill>
                  <a:srgbClr val="FFE6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E600"/>
                </a:solidFill>
                <a:latin typeface="Times New Roman"/>
                <a:cs typeface="Times New Roman"/>
              </a:rPr>
              <a:t>inherited.</a:t>
            </a:r>
            <a:endParaRPr sz="32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81400" y="838200"/>
            <a:ext cx="4191000" cy="143510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marL="89535" marR="353060">
              <a:lnSpc>
                <a:spcPct val="100000"/>
              </a:lnSpc>
              <a:spcBef>
                <a:spcPts val="360"/>
              </a:spcBef>
            </a:pPr>
            <a:r>
              <a:rPr spc="-5" dirty="0">
                <a:solidFill>
                  <a:srgbClr val="0066FF"/>
                </a:solidFill>
                <a:latin typeface="Times New Roman"/>
                <a:cs typeface="Times New Roman"/>
              </a:rPr>
              <a:t>CANCER</a:t>
            </a:r>
            <a:r>
              <a:rPr spc="-95" dirty="0">
                <a:solidFill>
                  <a:srgbClr val="0066FF"/>
                </a:solidFill>
                <a:latin typeface="Times New Roman"/>
                <a:cs typeface="Times New Roman"/>
              </a:rPr>
              <a:t> </a:t>
            </a:r>
            <a:r>
              <a:rPr spc="-5" dirty="0">
                <a:solidFill>
                  <a:srgbClr val="0066FF"/>
                </a:solidFill>
                <a:latin typeface="Times New Roman"/>
                <a:cs typeface="Times New Roman"/>
              </a:rPr>
              <a:t>AND  GENETICS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defTabSz="457200">
              <a:lnSpc>
                <a:spcPts val="2810"/>
              </a:lnSpc>
            </a:pPr>
            <a:fld id="{81D60167-4931-47E6-BA6A-407CBD079E47}" type="slidenum">
              <a:rPr spc="-5" dirty="0">
                <a:solidFill>
                  <a:prstClr val="white">
                    <a:tint val="75000"/>
                  </a:prstClr>
                </a:solidFill>
                <a:latin typeface="Calibri" panose="020F0502020204030204"/>
              </a:rPr>
              <a:pPr marL="38100" defTabSz="457200">
                <a:lnSpc>
                  <a:spcPts val="2810"/>
                </a:lnSpc>
              </a:pPr>
              <a:t>5</a:t>
            </a:fld>
            <a:endParaRPr spc="-5" dirty="0">
              <a:solidFill>
                <a:prstClr val="white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047361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80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DejaVu Sans</vt:lpstr>
      <vt:lpstr>DejaVu Sans Mono</vt:lpstr>
      <vt:lpstr>Times New Roman</vt:lpstr>
      <vt:lpstr>1_Office Theme</vt:lpstr>
      <vt:lpstr>PowerPoint Presentation</vt:lpstr>
      <vt:lpstr>PowerPoint Presentation</vt:lpstr>
      <vt:lpstr>Genetic and Epigenetic Silencing of Tumor Suppressor Genes</vt:lpstr>
      <vt:lpstr>THE CAUSES OF GENOMIC CHANGES IN CANCER</vt:lpstr>
      <vt:lpstr>CANCER AND  GENETICS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2020-03-20T15:35:48Z</dcterms:created>
  <dcterms:modified xsi:type="dcterms:W3CDTF">2020-03-20T16:10:42Z</dcterms:modified>
</cp:coreProperties>
</file>