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SAĞLIĞI GELİŞTİRME BİLDİRGELERİ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2114992" y="1778040"/>
            <a:ext cx="7848872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Sağlık bildirgeleri birçok devletin ve örgütün bir araya gelerek sağlık sorunlarına ortak çözüm arayışlarının bir sonucu olarak doğan, bir çoğu uluslararası anlaşma niteliğine sahip olan belgelerdir. </a:t>
            </a:r>
            <a:endParaRPr lang="tr-TR" sz="2400" dirty="0" smtClean="0"/>
          </a:p>
          <a:p>
            <a:endParaRPr lang="tr-TR" sz="2400" dirty="0" smtClean="0"/>
          </a:p>
        </p:txBody>
      </p:sp>
      <p:pic>
        <p:nvPicPr>
          <p:cNvPr id="31747" name="Picture 3" descr="C:\Users\Nesibe\AppData\Local\Microsoft\Windows\Temporary Internet Files\Content.IE5\19YCGCBZ\MC900230410[1].wm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76120" y="3717032"/>
            <a:ext cx="2741691" cy="2162269"/>
          </a:xfrm>
          <a:prstGeom prst="rect">
            <a:avLst/>
          </a:prstGeom>
          <a:noFill/>
        </p:spPr>
      </p:pic>
      <p:pic>
        <p:nvPicPr>
          <p:cNvPr id="31748" name="Picture 4" descr="C:\Users\Nesibe\AppData\Local\Microsoft\Windows\Temporary Internet Files\Content.IE5\PY1V9CMC\MC9000905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3861048"/>
            <a:ext cx="3043473" cy="2533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Amsterdam Bildirgesi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2063552" y="1412776"/>
            <a:ext cx="828092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30 Mart 1994 tarihinde Avrupa Hasta Hakları Bildirgesi (Amsterdam Bildirgesi) ve Eylül 1995’te de Dünya Tabipleri Birliği Hasta Bildirgesi (</a:t>
            </a:r>
            <a:r>
              <a:rPr lang="tr-TR" sz="2400" dirty="0" err="1" smtClean="0"/>
              <a:t>Bali</a:t>
            </a:r>
            <a:r>
              <a:rPr lang="tr-TR" sz="2400" dirty="0" smtClean="0"/>
              <a:t> Bildirgesi) yayımlanmıştır.</a:t>
            </a:r>
            <a:endParaRPr lang="tr-TR" sz="2400" dirty="0" smtClean="0"/>
          </a:p>
          <a:p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Onay başlığı altında, herhangi bir tıbbi girişimin hastanın</a:t>
            </a:r>
            <a:endParaRPr lang="tr-TR" sz="2400" dirty="0" smtClean="0"/>
          </a:p>
          <a:p>
            <a:r>
              <a:rPr lang="tr-TR" sz="2400" dirty="0" smtClean="0"/>
              <a:t>bilgilendirilmiş onayının alınması koşuluyla gerçekleştirilebileceği,</a:t>
            </a:r>
            <a:endParaRPr lang="tr-TR" sz="2400" dirty="0" smtClean="0"/>
          </a:p>
          <a:p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Mahremiyet ve özel hayat, </a:t>
            </a:r>
            <a:endParaRPr lang="tr-TR" sz="2400" dirty="0" smtClean="0"/>
          </a:p>
          <a:p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Bakım ve tedavi ,</a:t>
            </a:r>
            <a:endParaRPr lang="tr-TR" sz="2400" dirty="0" smtClean="0"/>
          </a:p>
          <a:p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H</a:t>
            </a:r>
            <a:r>
              <a:rPr lang="tr-TR" sz="2400" dirty="0" smtClean="0"/>
              <a:t>akların kullanımı sırasında yaşanacak anlaşmazlıklarda hastanın mahkemelere başvurma hakkı.</a:t>
            </a:r>
            <a:endParaRPr lang="tr-TR" sz="2400" dirty="0" smtClean="0"/>
          </a:p>
          <a:p>
            <a:endParaRPr lang="tr-TR" sz="2400" dirty="0"/>
          </a:p>
        </p:txBody>
      </p:sp>
      <p:pic>
        <p:nvPicPr>
          <p:cNvPr id="24577" name="Picture 1" descr="C:\Users\Nesibe\AppData\Local\Microsoft\Windows\Temporary Internet Files\Content.IE5\E8XMRYQN\MP900427865[1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68008" y="3861048"/>
            <a:ext cx="4032448" cy="1412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</a:t>
            </a:r>
            <a:r>
              <a:rPr lang="tr-TR" dirty="0" err="1" smtClean="0"/>
              <a:t>Bali</a:t>
            </a:r>
            <a:r>
              <a:rPr lang="tr-TR" dirty="0" smtClean="0"/>
              <a:t> Bildirgesi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1775520" y="1340768"/>
            <a:ext cx="8568952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Dünya Tabipleri Birliği Hasta Hakları Bildirgesi (</a:t>
            </a:r>
            <a:r>
              <a:rPr lang="tr-TR" sz="2400" dirty="0" err="1" smtClean="0"/>
              <a:t>Bali</a:t>
            </a:r>
            <a:r>
              <a:rPr lang="tr-TR" sz="2400" dirty="0" smtClean="0"/>
              <a:t> Bildirgesi), 1995 yılının Eylül ayında Endonezya’nın </a:t>
            </a:r>
            <a:r>
              <a:rPr lang="tr-TR" sz="2400" dirty="0" err="1" smtClean="0"/>
              <a:t>Bali</a:t>
            </a:r>
            <a:r>
              <a:rPr lang="tr-TR" sz="2400" dirty="0" smtClean="0"/>
              <a:t> kentinde yayımlanmıştır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Bildirgede; hastanın kaliteli tıbbi bakım hakkı; seçim yapma özgürlüğü; kendi kaderini belirleme hakkı;</a:t>
            </a:r>
            <a:endParaRPr lang="tr-TR" sz="2400" dirty="0" smtClean="0"/>
          </a:p>
          <a:p>
            <a:r>
              <a:rPr lang="tr-TR" sz="2400" dirty="0" smtClean="0"/>
              <a:t>bilgilendirme hakkı; gizlilik hakkı; sağlık eğitimi hakkı; onur hakkı; dini destek hakkı vs.</a:t>
            </a:r>
            <a:endParaRPr lang="tr-TR" sz="2400" dirty="0" smtClean="0"/>
          </a:p>
          <a:p>
            <a:r>
              <a:rPr lang="tr-TR" sz="2400" dirty="0" smtClean="0"/>
              <a:t>hasta hakları üzerinde durulmuştur.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Bu bildirgede, herkesin kendi sağlık durumlarından kendilerinin sorumlu olduklarının vurgulanması gereği dile getirilmektedir .</a:t>
            </a:r>
            <a:endParaRPr lang="tr-TR" sz="2400" dirty="0" smtClean="0"/>
          </a:p>
          <a:p>
            <a:endParaRPr lang="tr-TR" sz="2400" dirty="0" smtClean="0"/>
          </a:p>
          <a:p>
            <a:endParaRPr lang="tr-TR" sz="2400" dirty="0"/>
          </a:p>
        </p:txBody>
      </p:sp>
      <p:pic>
        <p:nvPicPr>
          <p:cNvPr id="22529" name="Picture 1" descr="C:\Users\Nesibe\AppData\Local\Microsoft\Windows\Temporary Internet Files\Content.IE5\PY1V9CMC\MP900438711[1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00256" y="5508104"/>
            <a:ext cx="2015845" cy="1349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Kopenhag Bildirgesi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2063552" y="1484784"/>
            <a:ext cx="792088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5-9 Aralık 1994 tarihleri arasında Kopenhag’da toplanan DSÖ Avrupa Bölgesi üye hükümetleri temsilcileri, Sağlık Politikaları ile ilgili Kopenhag Bildirgesi’ni yayımlamışlardır.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/>
              <a:t>E</a:t>
            </a:r>
            <a:r>
              <a:rPr lang="tr-TR" sz="2400" dirty="0" smtClean="0"/>
              <a:t>şitsizlik, bulaşıcı hastalıkların yayılması,</a:t>
            </a:r>
            <a:endParaRPr lang="tr-TR" sz="2400" dirty="0" smtClean="0"/>
          </a:p>
          <a:p>
            <a:r>
              <a:rPr lang="tr-TR" sz="2400" dirty="0" smtClean="0"/>
              <a:t>Çernobil kazasının sonuçları, Aral Denizi havzasının genişletilmesi, göçmen ve mültecilerin sayısının artarak Avrupa’nın refahı düşük bölgelerine yönelmeleriyle birlikte ortaya çıkan sağlık sorunları ele alınmıştır. </a:t>
            </a:r>
            <a:endParaRPr lang="tr-TR" sz="2400" dirty="0" smtClean="0"/>
          </a:p>
          <a:p>
            <a:r>
              <a:rPr lang="tr-TR" sz="2400" dirty="0" smtClean="0"/>
              <a:t>Herkese Sağlık Hedefleri ve Politikaları doğrultusunda, çalışmalarını en çok ihtiyaç duyan insanlara ve ülkelere yönlendireceklerine ilişkin söz verilmiştir. </a:t>
            </a:r>
            <a:endParaRPr lang="tr-T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Jakarta</a:t>
            </a:r>
            <a:r>
              <a:rPr lang="tr-TR" dirty="0" smtClean="0"/>
              <a:t> Bildirgesi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1847528" y="1556792"/>
            <a:ext cx="8424936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Endonezya’nın başkenti </a:t>
            </a:r>
            <a:r>
              <a:rPr lang="tr-TR" sz="2400" dirty="0" err="1" smtClean="0"/>
              <a:t>Jakarta’da</a:t>
            </a:r>
            <a:r>
              <a:rPr lang="tr-TR" sz="2400" dirty="0" smtClean="0"/>
              <a:t> 21-25 Temmuz 1997 tarihinde</a:t>
            </a:r>
            <a:endParaRPr lang="tr-TR" sz="2400" dirty="0" smtClean="0"/>
          </a:p>
          <a:p>
            <a:r>
              <a:rPr lang="tr-TR" sz="2400" dirty="0" smtClean="0"/>
              <a:t>düzenlenen, Sağlığı Geliştirme Konulu Dördüncü Uluslararası Konferans’ta kabul edilmiş ve imzalanmıştır.</a:t>
            </a:r>
            <a:endParaRPr lang="tr-TR" sz="2400" dirty="0" smtClean="0"/>
          </a:p>
          <a:p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Sağlığı geliştirmek ve iyi bir sağlık düzeyine sahip olmak değerli ve paha biçilemez bir yatırımdır,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</a:t>
            </a:r>
            <a:r>
              <a:rPr lang="tr-TR" sz="2400" dirty="0" smtClean="0"/>
              <a:t>ağlık için ön koşullar vardır, bunlar;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FF0000"/>
                </a:solidFill>
              </a:rPr>
              <a:t>barış, barınma, eğitim, sosyal güvenlik,beslenme, gelir düzeyi </a:t>
            </a:r>
            <a:endParaRPr lang="tr-TR" sz="24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gibi birçok unsur sayılmıştır.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Yoksulluk sağlık için en büyük tehdit olarak ifade edilmektedir.</a:t>
            </a:r>
            <a:endParaRPr lang="tr-TR" sz="24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991544" y="1859340"/>
            <a:ext cx="8208912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Ottowa şartında belirtilen; </a:t>
            </a:r>
            <a:endParaRPr lang="tr-TR" sz="2400" b="1" dirty="0" smtClean="0"/>
          </a:p>
          <a:p>
            <a:endParaRPr lang="tr-TR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Sağlıklı halk politikası oluşturma,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D</a:t>
            </a:r>
            <a:r>
              <a:rPr lang="tr-TR" sz="2400" dirty="0" smtClean="0"/>
              <a:t>estekleyici çevreler yaratma,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T</a:t>
            </a:r>
            <a:r>
              <a:rPr lang="tr-TR" sz="2400" dirty="0" smtClean="0"/>
              <a:t>opluluk eylemlerini güçlendirme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</a:t>
            </a:r>
            <a:r>
              <a:rPr lang="tr-TR" sz="2400" dirty="0" smtClean="0"/>
              <a:t>ağlık hizmetlerini yeniden yönlendirme gibi</a:t>
            </a:r>
            <a:endParaRPr lang="tr-TR" sz="2400" dirty="0" smtClean="0"/>
          </a:p>
          <a:p>
            <a:r>
              <a:rPr lang="tr-TR" sz="2400" dirty="0" smtClean="0"/>
              <a:t>başlıkların elde edilmesi sağlığın geliştirilmesinde temel teşkil etmektedir vurgusu yapılmıştır.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Sağlıkla ilgili ortaya çıkan tehditlere karşı yeni eylem planları belirleme zorunluluğu söz konusudur</a:t>
            </a:r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Jakarta</a:t>
            </a:r>
            <a:r>
              <a:rPr lang="tr-TR" dirty="0" smtClean="0"/>
              <a:t> Bildirgesi</a:t>
            </a:r>
            <a:endParaRPr lang="tr-TR" dirty="0"/>
          </a:p>
        </p:txBody>
      </p:sp>
      <p:pic>
        <p:nvPicPr>
          <p:cNvPr id="13313" name="Picture 1" descr="C:\Users\Nesibe\AppData\Local\Microsoft\Windows\Temporary Internet Files\Content.IE5\E8XMRYQN\MC900441822[1].wm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84232" y="1268760"/>
            <a:ext cx="1638300" cy="188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Nesibe\AppData\Local\Microsoft\Windows\Temporary Internet Files\Content.IE5\PPF33F5W\MP900446562[1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687324" y="0"/>
            <a:ext cx="1980676" cy="256490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135560" y="1412776"/>
            <a:ext cx="8064896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Diğer bildirgelerden farklı olarak şu konular üzerinde de durulmuştur:</a:t>
            </a:r>
            <a:endParaRPr lang="tr-TR" sz="2400" dirty="0" smtClean="0"/>
          </a:p>
          <a:p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Sağlığa yönelik sosyal sorumluluğun geliştirilmesi,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Sağlığın gelişimi için yatırımların artırılması,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Sağlık için ortaklıkların geliştirilmesi, sağlamlaştırılması ve sürdürülmesi,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Toplumun kapasitesinin arttırılması ve bireyin güçlendirilmesi,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Sağlığın geliştirilmesi için gerekli olan alt yapının kurulması.</a:t>
            </a:r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Jakarta</a:t>
            </a:r>
            <a:r>
              <a:rPr lang="tr-TR" dirty="0" smtClean="0"/>
              <a:t> Bildirgesi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</a:t>
            </a:r>
            <a:r>
              <a:rPr lang="tr-TR" dirty="0" err="1" smtClean="0"/>
              <a:t>Ljubljana</a:t>
            </a:r>
            <a:r>
              <a:rPr lang="tr-TR" dirty="0" smtClean="0"/>
              <a:t> Bildirgesi (1996)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1847528" y="1412776"/>
            <a:ext cx="7992888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Sağlık reformları, insan onuru, hakkaniyet, dayanışma ve meslek ahlakı kurallarına dayandırılmalıdır.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Her önemli sağlık reformu, sağlığın kazanılması konusunda kesin hedeflerle ilişkilendirilmelidir.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 Sağlığın iyileştirilmesi ve korunması tüm toplumun temel ilgi alanı olmalıdır.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 Sağlık reformları, demokratik süreç içinde vatandaşların sağlık ve sağlık hizmetlerinden beklentilerini hesaba katarak, ihtiyaçlarını göz önünde tutmalıdır.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Her sağlık reformu, maliyet-etkinliği dahil olmak üzere, sunulan sağlık hizmetlerinde kalitenin sürekli geliştirilmesini amaçlamalı ve bunun için kesin bir stratejiyi de içermelidir.</a:t>
            </a:r>
            <a:endParaRPr lang="tr-TR" sz="2400" dirty="0" smtClean="0"/>
          </a:p>
          <a:p>
            <a:endParaRPr lang="tr-T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</a:t>
            </a:r>
            <a:r>
              <a:rPr lang="tr-TR" dirty="0" err="1" smtClean="0"/>
              <a:t>Dubrovnik</a:t>
            </a:r>
            <a:r>
              <a:rPr lang="tr-TR" dirty="0" smtClean="0"/>
              <a:t> Sözleşmesi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1703512" y="1484784"/>
            <a:ext cx="8352928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2 Eylül 2001 tarihinde Hırvatistan’da imzalanmıştır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b="1" dirty="0" smtClean="0"/>
              <a:t>Güneydoğu Avrupa’daki Sağlık Hizmetlerinden Yararlanamayan Nüfusların Sağlık İhtiyaçlarının Karşılanması </a:t>
            </a:r>
            <a:r>
              <a:rPr lang="tr-TR" sz="2400" dirty="0" smtClean="0"/>
              <a:t>başlığına dayanan bu sözleşmeye, Arnavutluk, Bulgaristan, Hırvatistan, Romanya ve Yugoslavya gibi ülkeler kendi aralarında bir takım hedeflerin belirlenmesi ve elde edilmesi konusunda taahhütte bulunmuşlardır.</a:t>
            </a:r>
            <a:endParaRPr lang="tr-TR" sz="2400" dirty="0" smtClean="0"/>
          </a:p>
          <a:p>
            <a:r>
              <a:rPr lang="tr-TR" sz="2400" dirty="0" smtClean="0"/>
              <a:t> </a:t>
            </a:r>
            <a:endParaRPr lang="tr-TR" sz="2400" dirty="0"/>
          </a:p>
        </p:txBody>
      </p:sp>
      <p:pic>
        <p:nvPicPr>
          <p:cNvPr id="18434" name="Picture 2" descr="C:\Users\Nesibe\AppData\Local\Microsoft\Windows\Temporary Internet Files\Content.IE5\19YCGCBZ\MP900401459[1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328248" y="3736848"/>
            <a:ext cx="2081784" cy="3121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991544" y="1225689"/>
            <a:ext cx="8280920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Vatandaşlara uygun, elde edilebilir ve yüksek kalitede sağlık hizmeti sunmak ve ulaşılabilirliğini sağlamak,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Toplum ruh sağlığı hizmetlerini güçlendirmek ve bu yolla sosyal birleşmeyi kuvvetlendirmek,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Kan ve kan ürünleri konusunda güvenilirlik sağlamak,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Ü</a:t>
            </a:r>
            <a:r>
              <a:rPr lang="tr-TR" sz="2400" dirty="0" smtClean="0"/>
              <a:t>cretsiz sunulan entegre acil sağlık bakım servislerini güçlendirmek,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B</a:t>
            </a:r>
            <a:r>
              <a:rPr lang="tr-TR" sz="2400" dirty="0" smtClean="0"/>
              <a:t>ulaşıcı hastalıkların gözetimi ve kontrolünü sağlamak,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Elde edilebilir ve güvenilir beslenme kaynaklarının oluşturulmasını sağlamak.</a:t>
            </a:r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179705"/>
            <a:r>
              <a:rPr lang="tr-TR" dirty="0" smtClean="0"/>
              <a:t>	</a:t>
            </a:r>
            <a:r>
              <a:rPr lang="tr-TR" dirty="0" err="1" smtClean="0"/>
              <a:t>Dubrovnik</a:t>
            </a:r>
            <a:r>
              <a:rPr lang="tr-TR" dirty="0" smtClean="0"/>
              <a:t> Sözleşmesi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Bangkok Konferansı: </a:t>
            </a: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2207568" y="2136339"/>
            <a:ext cx="8003232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2005 yılında Bangkok’ta toplanan 6. Küresel Sağlığın Geliştirilmesi Konferansı sonunda şu kararlara varılmıştır.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Sağlığın </a:t>
            </a:r>
            <a:r>
              <a:rPr lang="tr-TR" sz="2400" dirty="0"/>
              <a:t>geliştirilmesi için dört temel nokta</a:t>
            </a:r>
            <a:r>
              <a:rPr lang="tr-TR" sz="2400" dirty="0" smtClean="0"/>
              <a:t>;</a:t>
            </a:r>
            <a:endParaRPr lang="tr-T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Küresel </a:t>
            </a:r>
            <a:r>
              <a:rPr lang="tr-TR" sz="2400" dirty="0"/>
              <a:t>gelişim gündeminin merkezinde yer almalı</a:t>
            </a:r>
            <a:r>
              <a:rPr lang="tr-TR" sz="2400" dirty="0" smtClean="0"/>
              <a:t>,</a:t>
            </a:r>
            <a:endParaRPr lang="tr-T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Sağlığın </a:t>
            </a:r>
            <a:r>
              <a:rPr lang="tr-TR" sz="2400" dirty="0"/>
              <a:t>geliştirilmesi hükümetlerin esas yükümlülüğü haline gelmeli, </a:t>
            </a:r>
            <a:endParaRPr lang="tr-T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Sağlığın </a:t>
            </a:r>
            <a:r>
              <a:rPr lang="tr-TR" sz="2400" dirty="0"/>
              <a:t>geliştirilmesi sivil toplumların ve toplulukların odak noktası olmalı</a:t>
            </a:r>
            <a:r>
              <a:rPr lang="tr-TR" sz="2400" dirty="0" smtClean="0"/>
              <a:t>,</a:t>
            </a:r>
            <a:endParaRPr lang="tr-T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Müşterek </a:t>
            </a:r>
            <a:r>
              <a:rPr lang="tr-TR" sz="2400" dirty="0"/>
              <a:t>uygulamaları gerekli kılmalıdır</a:t>
            </a:r>
            <a:endParaRPr lang="tr-T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991544" y="1582341"/>
            <a:ext cx="8208912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1977 yılında toplanan DSÖ 30. Genel Kurulu’nda</a:t>
            </a:r>
            <a:endParaRPr lang="tr-TR" sz="2400" dirty="0" smtClean="0"/>
          </a:p>
          <a:p>
            <a:r>
              <a:rPr lang="tr-TR" sz="2400" dirty="0" smtClean="0"/>
              <a:t>belirlenen “herkese sağlık” hedeflerini belirlemiştir. </a:t>
            </a:r>
            <a:endParaRPr lang="tr-TR" sz="2400" dirty="0" smtClean="0"/>
          </a:p>
          <a:p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 6-12 Eylül 1978 tarihleri arasında, Kazakistan’ın Alma-Ata kentinde, Temel Sağlık Hizmetleri Uluslararası Konferansı düzenlenmiş, 134 ülke ve 67 uluslararası örgüt temsilcisinin onay verdiği, uluslararası sağlık anlaşması niteliğindeki Alma-Ata Bildirgesi yayınlanmıştır. </a:t>
            </a:r>
            <a:endParaRPr lang="tr-TR" sz="2400" dirty="0" smtClean="0"/>
          </a:p>
          <a:p>
            <a:endParaRPr lang="tr-TR" sz="2400" dirty="0" smtClean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Alma-Ata Bildirgesi</a:t>
            </a:r>
            <a:endParaRPr lang="tr-TR" dirty="0"/>
          </a:p>
        </p:txBody>
      </p:sp>
      <p:pic>
        <p:nvPicPr>
          <p:cNvPr id="15361" name="Picture 1" descr="C:\Users\Nesibe\AppData\Local\Microsoft\Windows\Temporary Internet Files\Content.IE5\19YCGCBZ\MC900405836[1].wm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00256" y="332656"/>
            <a:ext cx="1955800" cy="127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Tallinn Şartı: </a:t>
            </a: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2135560" y="1628800"/>
            <a:ext cx="792088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2008 </a:t>
            </a:r>
            <a:r>
              <a:rPr lang="tr-TR" sz="2800" dirty="0"/>
              <a:t>yılında Estonya’da gerçekleştirilen ve sağlık sistemlerinin güçlendirilmesi için stratejik çerçeve ve kılavuz oluşturulmasını amaçlayan toplantıdır.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DSÖ’nün </a:t>
            </a:r>
            <a:r>
              <a:rPr lang="tr-TR" sz="2800" dirty="0"/>
              <a:t>son dönem çıkan raporlarının tümünün ortak noktalarının olduğu özellikle sağlık hizmetlerinin özelleştirilmesine yönelik yeni müdahaleler içermekte olduğundan raporların ayrıntılı incelenmesi söz konusu olmuştur</a:t>
            </a:r>
            <a:endParaRPr lang="tr-T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Malta Belgesi: </a:t>
            </a: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1978326" y="1595021"/>
            <a:ext cx="8229600" cy="4831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DSÖ </a:t>
            </a:r>
            <a:r>
              <a:rPr lang="tr-TR" sz="2800" dirty="0"/>
              <a:t>Avrupa Bölgesi Komitesinin 62. oturumu 2012 yılında Malta’da yapılmştır. </a:t>
            </a:r>
            <a:endParaRPr lang="tr-TR" sz="2800" dirty="0" smtClean="0"/>
          </a:p>
          <a:p>
            <a:r>
              <a:rPr lang="tr-TR" sz="2800" dirty="0" smtClean="0"/>
              <a:t>DSÖ </a:t>
            </a:r>
            <a:r>
              <a:rPr lang="tr-TR" sz="2800" dirty="0"/>
              <a:t>bölgesindeki 53 üye devlet yeni ortak bir politika çerçevesi olan Sağlık 2020 üzerinde anlaşmaya varmışlardır.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b="1" dirty="0" smtClean="0"/>
              <a:t>Ortak </a:t>
            </a:r>
            <a:r>
              <a:rPr lang="tr-TR" sz="2800" b="1" dirty="0"/>
              <a:t>hedefleri; </a:t>
            </a:r>
            <a:r>
              <a:rPr lang="tr-TR" sz="2800" dirty="0"/>
              <a:t>insanların sağlık ve esenliğini önemli ölçüde artırmak, sağlık alanındaki eşitsizlikleri azaltmak, halk sağlığını güçlendirmek ve evrensel, eşitlikçi, sürdürülebilir, yüksek kaliteli ve insan odaklı sağlık sistemlerinin oluşmasını sağlamaktır</a:t>
            </a:r>
            <a:endParaRPr lang="tr-T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Nesibe\AppData\Local\Microsoft\Windows\Temporary Internet Files\Content.IE5\PY1V9CMC\MP900423103[1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0" y="260648"/>
            <a:ext cx="2303911" cy="220486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063552" y="2708920"/>
            <a:ext cx="8136904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Sağlık ve kalkınmada görevli olan tüm birimlerin yanı sıra tüm dünya toplumlarının, insanların sağlıklarının korunması ve daha iyi duruma getirilmesi konusunda üzerlerine düşen görevleri belirleyen bir öneriler paketidir.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Bildirge’de 2000 yılı sağlık düzeyi, bir hedef olarak belirlenmiş ve kalkınmanın bir parçası olarak bu hedefe ulaşmanın anahtarının da temel sağlık hizmeti olduğu vurgulanmıştır. </a:t>
            </a:r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070418" y="620688"/>
            <a:ext cx="8229600" cy="1143000"/>
          </a:xfrm>
        </p:spPr>
        <p:txBody>
          <a:bodyPr/>
          <a:lstStyle/>
          <a:p>
            <a:r>
              <a:rPr lang="tr-TR" dirty="0" smtClean="0"/>
              <a:t>Alma-Ata Bildirgesi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Lizbon Bildirgesi(1981)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2135560" y="1340768"/>
            <a:ext cx="7920880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Dünya Tabipler Birliği tarafından yayımlanan Lizbon Bildirgesi (Hasta Hakları Bildirgesi), altı maddeden oluşmaktadır. </a:t>
            </a:r>
            <a:endParaRPr lang="tr-T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Hasta, hekimini özgürce seçme hakkına sahiptir. Hasta, bir dış baskı altında kalmadan özgürce çalışabilen bir hekim tarafından bakılma hakkına sahiptir.</a:t>
            </a:r>
            <a:endParaRPr lang="tr-T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Hasta, yeterli ölçüde bilgilendirildikten sonra tedaviyi kabul ya da ret etme hakkına sahiptir.</a:t>
            </a:r>
            <a:endParaRPr lang="tr-T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Hasta, kendisiyle ilgili tüm tıbbi ve kişisel bilgilerin gizliliğine gereken saygıyı göstermesini hekiminden bekleme hakkına sahiptir.</a:t>
            </a:r>
            <a:endParaRPr lang="tr-T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Hasta, onurlu bir biçimde ölme hakkına sahiptir.</a:t>
            </a:r>
            <a:endParaRPr lang="tr-T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Hasta, dini temsilci de dahil olmak üzere, ruhsal ve manevi yönden teselli edilmeyi</a:t>
            </a:r>
            <a:endParaRPr lang="tr-T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isteme ya da reddetme hakkına sahiptir.</a:t>
            </a:r>
            <a:endParaRPr lang="tr-TR" sz="2400" dirty="0" smtClean="0"/>
          </a:p>
          <a:p>
            <a:endParaRPr lang="tr-T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Ottowa Şartı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1847528" y="1196752"/>
            <a:ext cx="8352928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17-21 Kasım 1986 tarihleri arasında Kanada’nın Ottowa kentinde toplanan, 1. Uluslar arası Sağlığı Geliştirme Konferansı’nın sonucunda </a:t>
            </a:r>
            <a:r>
              <a:rPr lang="tr-TR" sz="2400" b="1" dirty="0" smtClean="0"/>
              <a:t>Sağlığı Geliştirme Ottowa Şartı </a:t>
            </a:r>
            <a:r>
              <a:rPr lang="tr-TR" sz="2400" dirty="0" smtClean="0"/>
              <a:t>yayımlanmıştır.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 Sağlık için ön koşullar belirlenmiştir;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Barış,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Barınma,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Eğitim,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Gelir,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Tutarlı Bir Eko-sistem,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Sürdürülebilir Kaynaklar,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Sosyal Adalet ve Eşitlik  olarak  ön koşullar sıralanmıştır.</a:t>
            </a:r>
            <a:endParaRPr lang="tr-TR" sz="2400" dirty="0"/>
          </a:p>
        </p:txBody>
      </p:sp>
      <p:pic>
        <p:nvPicPr>
          <p:cNvPr id="29698" name="Picture 2" descr="C:\Users\Nesibe\AppData\Local\Microsoft\Windows\Temporary Internet Files\Content.IE5\19YCGCBZ\MP900405338[1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88088" y="2348880"/>
            <a:ext cx="3200400" cy="302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063552" y="1582341"/>
            <a:ext cx="8280920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Sağlığı geliştirme amaç 1- </a:t>
            </a:r>
            <a:r>
              <a:rPr lang="tr-TR" sz="2400" dirty="0" smtClean="0"/>
              <a:t>Sağlığı destekleyerek, politik, ekonomik, çevresel, davranışsal ve biyolojik faktörlerin sağlığa yararlı kılınmasıdır.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b="1" dirty="0" smtClean="0">
                <a:solidFill>
                  <a:srgbClr val="FF0000"/>
                </a:solidFill>
              </a:rPr>
              <a:t>Sağlığı geliştirme amaç 2- </a:t>
            </a:r>
            <a:r>
              <a:rPr lang="tr-TR" sz="2400" dirty="0" err="1" smtClean="0"/>
              <a:t>Varolan</a:t>
            </a:r>
            <a:r>
              <a:rPr lang="tr-TR" sz="2400" dirty="0" smtClean="0"/>
              <a:t> sağlık koşullarındaki farklılıkları gidermek ve tüm insanlara eşit olanaklar ve kaynaklar sağlamaktır.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b="1" dirty="0" smtClean="0">
                <a:solidFill>
                  <a:srgbClr val="FF0000"/>
                </a:solidFill>
              </a:rPr>
              <a:t>Sağlığı geliştirme amaç 3- </a:t>
            </a:r>
            <a:r>
              <a:rPr lang="tr-TR" sz="2400" dirty="0" smtClean="0"/>
              <a:t>Hükümetlerle, sağlık ve diğer sosyal ve ekonomik sektörleri, hükümet dışı organizasyonları, gönüllü organizasyonları, yerel yönetimleri, medyayı ortak bir payda da</a:t>
            </a:r>
            <a:endParaRPr lang="tr-TR" sz="2400" dirty="0" smtClean="0"/>
          </a:p>
          <a:p>
            <a:r>
              <a:rPr lang="tr-TR" sz="2400" dirty="0" smtClean="0"/>
              <a:t>uzlaştırmaktır.</a:t>
            </a:r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Ottowa Şartı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063552" y="1484784"/>
            <a:ext cx="8136904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Sağlığı geliştirme eylem araçları;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</a:t>
            </a:r>
            <a:r>
              <a:rPr lang="tr-TR" sz="2400" dirty="0" smtClean="0"/>
              <a:t>ağlıklı halk politikası oluşturma,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D</a:t>
            </a:r>
            <a:r>
              <a:rPr lang="tr-TR" sz="2400" dirty="0" smtClean="0"/>
              <a:t>estekleyici çevreler oluşturma,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Topluluk eylemlerinin güçlendirilmesi,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K</a:t>
            </a:r>
            <a:r>
              <a:rPr lang="tr-TR" sz="2400" dirty="0" smtClean="0"/>
              <a:t>işisel yeteneklerin geliştirilmesi 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</a:t>
            </a:r>
            <a:r>
              <a:rPr lang="tr-TR" sz="2400" dirty="0" smtClean="0"/>
              <a:t>ağlık hizmetlerinin yeniden yönlendirilmesidir.</a:t>
            </a:r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Ottowa Şartı</a:t>
            </a:r>
            <a:endParaRPr lang="tr-TR" dirty="0"/>
          </a:p>
        </p:txBody>
      </p:sp>
      <p:pic>
        <p:nvPicPr>
          <p:cNvPr id="27649" name="Picture 1" descr="C:\Users\Nesibe\AppData\Local\Microsoft\Windows\Temporary Internet Files\Content.IE5\E8XMRYQN\MP900442450[1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92144" y="1340768"/>
            <a:ext cx="281225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Adelaide</a:t>
            </a:r>
            <a:r>
              <a:rPr lang="tr-TR" dirty="0" smtClean="0"/>
              <a:t> Tavsiyeleri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2207568" y="1556792"/>
            <a:ext cx="7848872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2. Uluslararası Sağlığı Geliştirme Konferansı 5-9 Nisan 1988 tarihleri arasında Avustralya’nın </a:t>
            </a:r>
            <a:r>
              <a:rPr lang="tr-TR" sz="2400" dirty="0" err="1" smtClean="0"/>
              <a:t>Adelaide</a:t>
            </a:r>
            <a:r>
              <a:rPr lang="tr-TR" sz="2400" dirty="0" smtClean="0"/>
              <a:t> kentinde yapılmıştır.</a:t>
            </a:r>
            <a:endParaRPr lang="tr-TR" sz="2400" dirty="0" smtClean="0"/>
          </a:p>
          <a:p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Sağlıklı Halk Politikası eylemi,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</a:t>
            </a:r>
            <a:r>
              <a:rPr lang="tr-TR" sz="2400" dirty="0" smtClean="0"/>
              <a:t>ağlıklı halk politikası stratejileri,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</a:t>
            </a:r>
            <a:r>
              <a:rPr lang="tr-TR" sz="2400" dirty="0" smtClean="0"/>
              <a:t>ağlık alanındaki eşitsizliklerin giderilmesi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                    İle ilgili tavsiyeler yayımlanmıştır.</a:t>
            </a:r>
            <a:endParaRPr lang="tr-TR" sz="2400" dirty="0" smtClean="0"/>
          </a:p>
          <a:p>
            <a:endParaRPr lang="tr-TR" sz="2400" dirty="0" smtClean="0"/>
          </a:p>
          <a:p>
            <a:endParaRPr lang="tr-TR" sz="2400" dirty="0"/>
          </a:p>
        </p:txBody>
      </p:sp>
      <p:pic>
        <p:nvPicPr>
          <p:cNvPr id="26625" name="Picture 1" descr="C:\Users\Nesibe\AppData\Local\Microsoft\Windows\Temporary Internet Files\Content.IE5\E8XMRYQN\MP900439334[1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96200" y="2492896"/>
            <a:ext cx="2520280" cy="2934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775520" y="1772816"/>
            <a:ext cx="8136904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Eylem politikası kapsamında hemen ilgilenilmesi gereken; </a:t>
            </a:r>
            <a:endParaRPr lang="tr-TR" sz="2400" dirty="0" smtClean="0"/>
          </a:p>
          <a:p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K</a:t>
            </a:r>
            <a:r>
              <a:rPr lang="tr-TR" sz="2400" dirty="0" smtClean="0"/>
              <a:t>adın sağlığı ile ilgili sağlık hizmetlerin desteklenmesi,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G</a:t>
            </a:r>
            <a:r>
              <a:rPr lang="tr-TR" sz="2400" dirty="0" smtClean="0"/>
              <a:t>ıda ve beslenme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T</a:t>
            </a:r>
            <a:r>
              <a:rPr lang="tr-TR" sz="2400" dirty="0" smtClean="0"/>
              <a:t>ütün ve alkol </a:t>
            </a:r>
            <a:r>
              <a:rPr lang="tr-TR" sz="2400" dirty="0" smtClean="0"/>
              <a:t>kullanımı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Destekleyici ortamların oluşturulması </a:t>
            </a:r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Adelaide</a:t>
            </a:r>
            <a:r>
              <a:rPr lang="tr-TR" dirty="0" smtClean="0"/>
              <a:t> Tavsiyeleri</a:t>
            </a:r>
            <a:endParaRPr lang="tr-TR" dirty="0"/>
          </a:p>
        </p:txBody>
      </p:sp>
      <p:pic>
        <p:nvPicPr>
          <p:cNvPr id="25603" name="Picture 3" descr="C:\Users\Nesibe\AppData\Local\Microsoft\Windows\Temporary Internet Files\Content.IE5\PY1V9CMC\MC900406408[1].wm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00256" y="260648"/>
            <a:ext cx="1895475" cy="1628775"/>
          </a:xfrm>
          <a:prstGeom prst="rect">
            <a:avLst/>
          </a:prstGeom>
          <a:noFill/>
        </p:spPr>
      </p:pic>
      <p:pic>
        <p:nvPicPr>
          <p:cNvPr id="25604" name="Picture 4" descr="C:\Users\Nesibe\AppData\Local\Microsoft\Windows\Temporary Internet Files\Content.IE5\PPF33F5W\MC9000159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2924944"/>
            <a:ext cx="1892808" cy="1511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8994</Words>
  <Application>WPS Presentation</Application>
  <PresentationFormat>Widescreen</PresentationFormat>
  <Paragraphs>217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/>
      <vt:lpstr>Arial Unicode MS</vt:lpstr>
      <vt:lpstr>Calibri Light</vt:lpstr>
      <vt:lpstr>Calibri</vt:lpstr>
      <vt:lpstr>Microsoft YaHei</vt:lpstr>
      <vt:lpstr>Office Theme</vt:lpstr>
      <vt:lpstr>SAĞLIĞI GELİŞTİRME BİLDİRGELERİ</vt:lpstr>
      <vt:lpstr>Alma-Ata Bildirgesi</vt:lpstr>
      <vt:lpstr>Alma-Ata Bildirgesi</vt:lpstr>
      <vt:lpstr>Lizbon Bildirgesi(1981)</vt:lpstr>
      <vt:lpstr> Ottowa Şartı</vt:lpstr>
      <vt:lpstr> Ottowa Şartı</vt:lpstr>
      <vt:lpstr> Ottowa Şartı</vt:lpstr>
      <vt:lpstr>Adelaide Tavsiyeleri</vt:lpstr>
      <vt:lpstr>Adelaide Tavsiyeleri</vt:lpstr>
      <vt:lpstr>Amsterdam Bildirgesi</vt:lpstr>
      <vt:lpstr>	Bali Bildirgesi</vt:lpstr>
      <vt:lpstr>Kopenhag Bildirgesi</vt:lpstr>
      <vt:lpstr>Jakarta Bildirgesi</vt:lpstr>
      <vt:lpstr>Jakarta Bildirgesi</vt:lpstr>
      <vt:lpstr>Jakarta Bildirgesi</vt:lpstr>
      <vt:lpstr>	Ljubljana Bildirgesi (1996)</vt:lpstr>
      <vt:lpstr>	Dubrovnik Sözleşmesi</vt:lpstr>
      <vt:lpstr>	Dubrovnik Sözleşmesi</vt:lpstr>
      <vt:lpstr>Bangkok Konferansı: </vt:lpstr>
      <vt:lpstr>Tallinn Şartı: </vt:lpstr>
      <vt:lpstr>Malta Belgesi: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SAĞLIĞI GELİŞTİRME BİLDİRGELERİ</dc:title>
  <dc:creator>LENOVO</dc:creator>
  <cp:lastModifiedBy>Nesibe Uzel Yar</cp:lastModifiedBy>
  <cp:revision>1</cp:revision>
  <dcterms:created xsi:type="dcterms:W3CDTF">2020-02-06T14:34:26Z</dcterms:created>
  <dcterms:modified xsi:type="dcterms:W3CDTF">2020-02-06T14:34:26Z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1033-11.2.0.8341</vt:lpwstr>
  </property>
</Properties>
</file>