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5"/>
  </p:notesMasterIdLst>
  <p:sldIdLst>
    <p:sldId id="256" r:id="rId4"/>
    <p:sldId id="257" r:id="rId5"/>
    <p:sldId id="258" r:id="rId6"/>
    <p:sldId id="259" r:id="rId7"/>
    <p:sldId id="260" r:id="rId8"/>
    <p:sldId id="261" r:id="rId9"/>
    <p:sldId id="262" r:id="rId10"/>
    <p:sldId id="263" r:id="rId11"/>
    <p:sldId id="264" r:id="rId12"/>
    <p:sldId id="265" r:id="rId13"/>
    <p:sldId id="314" r:id="rId14"/>
    <p:sldId id="316" r:id="rId15"/>
    <p:sldId id="317" r:id="rId16"/>
    <p:sldId id="315" r:id="rId17"/>
    <p:sldId id="266" r:id="rId18"/>
    <p:sldId id="267" r:id="rId19"/>
    <p:sldId id="268" r:id="rId20"/>
    <p:sldId id="269" r:id="rId21"/>
    <p:sldId id="270" r:id="rId22"/>
    <p:sldId id="312" r:id="rId23"/>
    <p:sldId id="271" r:id="rId24"/>
    <p:sldId id="272" r:id="rId25"/>
    <p:sldId id="273" r:id="rId26"/>
    <p:sldId id="274" r:id="rId27"/>
    <p:sldId id="275" r:id="rId28"/>
    <p:sldId id="276" r:id="rId29"/>
    <p:sldId id="277" r:id="rId30"/>
    <p:sldId id="278" r:id="rId31"/>
    <p:sldId id="279" r:id="rId32"/>
    <p:sldId id="280" r:id="rId33"/>
    <p:sldId id="282" r:id="rId34"/>
    <p:sldId id="283" r:id="rId35"/>
    <p:sldId id="284" r:id="rId36"/>
    <p:sldId id="285" r:id="rId37"/>
    <p:sldId id="286" r:id="rId38"/>
    <p:sldId id="287" r:id="rId39"/>
    <p:sldId id="288" r:id="rId40"/>
    <p:sldId id="313"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7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A5320-8445-4200-8540-07AF96C813E1}" type="datetimeFigureOut">
              <a:rPr lang="tr-TR" smtClean="0"/>
              <a:pPr/>
              <a:t>30.09.2025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FF780-A243-4278-9D88-8F4DAA938915}" type="slidenum">
              <a:rPr lang="tr-TR" smtClean="0"/>
              <a:pPr/>
              <a:t>‹#›</a:t>
            </a:fld>
            <a:endParaRPr lang="tr-TR"/>
          </a:p>
        </p:txBody>
      </p:sp>
    </p:spTree>
    <p:extLst>
      <p:ext uri="{BB962C8B-B14F-4D97-AF65-F5344CB8AC3E}">
        <p14:creationId xmlns:p14="http://schemas.microsoft.com/office/powerpoint/2010/main" val="247654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1</a:t>
            </a:fld>
            <a:endParaRPr lang="tr-TR"/>
          </a:p>
        </p:txBody>
      </p:sp>
    </p:spTree>
    <p:extLst>
      <p:ext uri="{BB962C8B-B14F-4D97-AF65-F5344CB8AC3E}">
        <p14:creationId xmlns:p14="http://schemas.microsoft.com/office/powerpoint/2010/main" val="361255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10</a:t>
            </a:fld>
            <a:endParaRPr lang="tr-TR"/>
          </a:p>
        </p:txBody>
      </p:sp>
    </p:spTree>
    <p:extLst>
      <p:ext uri="{BB962C8B-B14F-4D97-AF65-F5344CB8AC3E}">
        <p14:creationId xmlns:p14="http://schemas.microsoft.com/office/powerpoint/2010/main" val="49077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15</a:t>
            </a:fld>
            <a:endParaRPr lang="tr-TR"/>
          </a:p>
        </p:txBody>
      </p:sp>
    </p:spTree>
    <p:extLst>
      <p:ext uri="{BB962C8B-B14F-4D97-AF65-F5344CB8AC3E}">
        <p14:creationId xmlns:p14="http://schemas.microsoft.com/office/powerpoint/2010/main" val="179104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16</a:t>
            </a:fld>
            <a:endParaRPr lang="tr-TR"/>
          </a:p>
        </p:txBody>
      </p:sp>
    </p:spTree>
    <p:extLst>
      <p:ext uri="{BB962C8B-B14F-4D97-AF65-F5344CB8AC3E}">
        <p14:creationId xmlns:p14="http://schemas.microsoft.com/office/powerpoint/2010/main" val="177736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17</a:t>
            </a:fld>
            <a:endParaRPr lang="tr-TR"/>
          </a:p>
        </p:txBody>
      </p:sp>
    </p:spTree>
    <p:extLst>
      <p:ext uri="{BB962C8B-B14F-4D97-AF65-F5344CB8AC3E}">
        <p14:creationId xmlns:p14="http://schemas.microsoft.com/office/powerpoint/2010/main" val="624764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18</a:t>
            </a:fld>
            <a:endParaRPr lang="tr-TR"/>
          </a:p>
        </p:txBody>
      </p:sp>
    </p:spTree>
    <p:extLst>
      <p:ext uri="{BB962C8B-B14F-4D97-AF65-F5344CB8AC3E}">
        <p14:creationId xmlns:p14="http://schemas.microsoft.com/office/powerpoint/2010/main" val="231349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19</a:t>
            </a:fld>
            <a:endParaRPr lang="tr-TR"/>
          </a:p>
        </p:txBody>
      </p:sp>
    </p:spTree>
    <p:extLst>
      <p:ext uri="{BB962C8B-B14F-4D97-AF65-F5344CB8AC3E}">
        <p14:creationId xmlns:p14="http://schemas.microsoft.com/office/powerpoint/2010/main" val="806200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21</a:t>
            </a:fld>
            <a:endParaRPr lang="tr-TR"/>
          </a:p>
        </p:txBody>
      </p:sp>
    </p:spTree>
    <p:extLst>
      <p:ext uri="{BB962C8B-B14F-4D97-AF65-F5344CB8AC3E}">
        <p14:creationId xmlns:p14="http://schemas.microsoft.com/office/powerpoint/2010/main" val="3549011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22</a:t>
            </a:fld>
            <a:endParaRPr lang="tr-TR"/>
          </a:p>
        </p:txBody>
      </p:sp>
    </p:spTree>
    <p:extLst>
      <p:ext uri="{BB962C8B-B14F-4D97-AF65-F5344CB8AC3E}">
        <p14:creationId xmlns:p14="http://schemas.microsoft.com/office/powerpoint/2010/main" val="410136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23</a:t>
            </a:fld>
            <a:endParaRPr lang="tr-TR"/>
          </a:p>
        </p:txBody>
      </p:sp>
    </p:spTree>
    <p:extLst>
      <p:ext uri="{BB962C8B-B14F-4D97-AF65-F5344CB8AC3E}">
        <p14:creationId xmlns:p14="http://schemas.microsoft.com/office/powerpoint/2010/main" val="381666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24</a:t>
            </a:fld>
            <a:endParaRPr lang="tr-TR"/>
          </a:p>
        </p:txBody>
      </p:sp>
    </p:spTree>
    <p:extLst>
      <p:ext uri="{BB962C8B-B14F-4D97-AF65-F5344CB8AC3E}">
        <p14:creationId xmlns:p14="http://schemas.microsoft.com/office/powerpoint/2010/main" val="155486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a:t>
            </a:fld>
            <a:endParaRPr lang="tr-TR"/>
          </a:p>
        </p:txBody>
      </p:sp>
    </p:spTree>
    <p:extLst>
      <p:ext uri="{BB962C8B-B14F-4D97-AF65-F5344CB8AC3E}">
        <p14:creationId xmlns:p14="http://schemas.microsoft.com/office/powerpoint/2010/main" val="285439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25</a:t>
            </a:fld>
            <a:endParaRPr lang="tr-TR"/>
          </a:p>
        </p:txBody>
      </p:sp>
    </p:spTree>
    <p:extLst>
      <p:ext uri="{BB962C8B-B14F-4D97-AF65-F5344CB8AC3E}">
        <p14:creationId xmlns:p14="http://schemas.microsoft.com/office/powerpoint/2010/main" val="609404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26</a:t>
            </a:fld>
            <a:endParaRPr lang="tr-TR"/>
          </a:p>
        </p:txBody>
      </p:sp>
    </p:spTree>
    <p:extLst>
      <p:ext uri="{BB962C8B-B14F-4D97-AF65-F5344CB8AC3E}">
        <p14:creationId xmlns:p14="http://schemas.microsoft.com/office/powerpoint/2010/main" val="2677374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27</a:t>
            </a:fld>
            <a:endParaRPr lang="tr-TR"/>
          </a:p>
        </p:txBody>
      </p:sp>
    </p:spTree>
    <p:extLst>
      <p:ext uri="{BB962C8B-B14F-4D97-AF65-F5344CB8AC3E}">
        <p14:creationId xmlns:p14="http://schemas.microsoft.com/office/powerpoint/2010/main" val="2966816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28</a:t>
            </a:fld>
            <a:endParaRPr lang="tr-TR"/>
          </a:p>
        </p:txBody>
      </p:sp>
    </p:spTree>
    <p:extLst>
      <p:ext uri="{BB962C8B-B14F-4D97-AF65-F5344CB8AC3E}">
        <p14:creationId xmlns:p14="http://schemas.microsoft.com/office/powerpoint/2010/main" val="296481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29</a:t>
            </a:fld>
            <a:endParaRPr lang="tr-TR"/>
          </a:p>
        </p:txBody>
      </p:sp>
    </p:spTree>
    <p:extLst>
      <p:ext uri="{BB962C8B-B14F-4D97-AF65-F5344CB8AC3E}">
        <p14:creationId xmlns:p14="http://schemas.microsoft.com/office/powerpoint/2010/main" val="2905573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30</a:t>
            </a:fld>
            <a:endParaRPr lang="tr-TR"/>
          </a:p>
        </p:txBody>
      </p:sp>
    </p:spTree>
    <p:extLst>
      <p:ext uri="{BB962C8B-B14F-4D97-AF65-F5344CB8AC3E}">
        <p14:creationId xmlns:p14="http://schemas.microsoft.com/office/powerpoint/2010/main" val="3701918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318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p>
        </p:txBody>
      </p:sp>
      <p:sp>
        <p:nvSpPr>
          <p:cNvPr id="931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CBD2D6-4891-4C94-8A12-6A48C56E9CAC}" type="slidenum">
              <a:rPr lang="tr-TR" smtClean="0"/>
              <a:pPr/>
              <a:t>31</a:t>
            </a:fld>
            <a:endParaRPr lang="tr-TR"/>
          </a:p>
        </p:txBody>
      </p:sp>
    </p:spTree>
    <p:extLst>
      <p:ext uri="{BB962C8B-B14F-4D97-AF65-F5344CB8AC3E}">
        <p14:creationId xmlns:p14="http://schemas.microsoft.com/office/powerpoint/2010/main" val="1030861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421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p>
        </p:txBody>
      </p:sp>
      <p:sp>
        <p:nvSpPr>
          <p:cNvPr id="9421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DE9DC1-20AC-467E-B4EE-581CB8C08378}" type="slidenum">
              <a:rPr lang="tr-TR" smtClean="0"/>
              <a:pPr/>
              <a:t>32</a:t>
            </a:fld>
            <a:endParaRPr lang="tr-TR"/>
          </a:p>
        </p:txBody>
      </p:sp>
    </p:spTree>
    <p:extLst>
      <p:ext uri="{BB962C8B-B14F-4D97-AF65-F5344CB8AC3E}">
        <p14:creationId xmlns:p14="http://schemas.microsoft.com/office/powerpoint/2010/main" val="531884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52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p>
        </p:txBody>
      </p:sp>
      <p:sp>
        <p:nvSpPr>
          <p:cNvPr id="952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AE36F0-E80B-4CB6-9E3F-F751A09E6BD7}" type="slidenum">
              <a:rPr lang="tr-TR" smtClean="0"/>
              <a:pPr/>
              <a:t>33</a:t>
            </a:fld>
            <a:endParaRPr lang="tr-TR"/>
          </a:p>
        </p:txBody>
      </p:sp>
    </p:spTree>
    <p:extLst>
      <p:ext uri="{BB962C8B-B14F-4D97-AF65-F5344CB8AC3E}">
        <p14:creationId xmlns:p14="http://schemas.microsoft.com/office/powerpoint/2010/main" val="216746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a:p>
        </p:txBody>
      </p:sp>
      <p:sp>
        <p:nvSpPr>
          <p:cNvPr id="4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1CE9E8-E76A-46A0-83C1-B08B4244FB5F}" type="slidenum">
              <a:rPr lang="tr-TR">
                <a:solidFill>
                  <a:prstClr val="black"/>
                </a:solidFill>
              </a:rPr>
              <a:pPr>
                <a:spcBef>
                  <a:spcPct val="0"/>
                </a:spcBef>
              </a:pPr>
              <a:t>34</a:t>
            </a:fld>
            <a:endParaRPr lang="tr-TR">
              <a:solidFill>
                <a:prstClr val="black"/>
              </a:solidFill>
            </a:endParaRPr>
          </a:p>
        </p:txBody>
      </p:sp>
    </p:spTree>
    <p:extLst>
      <p:ext uri="{BB962C8B-B14F-4D97-AF65-F5344CB8AC3E}">
        <p14:creationId xmlns:p14="http://schemas.microsoft.com/office/powerpoint/2010/main" val="284631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3</a:t>
            </a:fld>
            <a:endParaRPr lang="tr-TR"/>
          </a:p>
        </p:txBody>
      </p:sp>
    </p:spTree>
    <p:extLst>
      <p:ext uri="{BB962C8B-B14F-4D97-AF65-F5344CB8AC3E}">
        <p14:creationId xmlns:p14="http://schemas.microsoft.com/office/powerpoint/2010/main" val="3766197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61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5A0DB8-2094-490C-A165-0A1C008483ED}" type="slidenum">
              <a:rPr lang="tr-TR">
                <a:solidFill>
                  <a:prstClr val="black"/>
                </a:solidFill>
              </a:rPr>
              <a:pPr>
                <a:spcBef>
                  <a:spcPct val="0"/>
                </a:spcBef>
              </a:pPr>
              <a:t>35</a:t>
            </a:fld>
            <a:endParaRPr lang="tr-TR">
              <a:solidFill>
                <a:prstClr val="black"/>
              </a:solidFill>
            </a:endParaRPr>
          </a:p>
        </p:txBody>
      </p:sp>
    </p:spTree>
    <p:extLst>
      <p:ext uri="{BB962C8B-B14F-4D97-AF65-F5344CB8AC3E}">
        <p14:creationId xmlns:p14="http://schemas.microsoft.com/office/powerpoint/2010/main" val="3582851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81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9766F3-D322-4607-886A-7EDACCE4993E}" type="slidenum">
              <a:rPr lang="tr-TR">
                <a:solidFill>
                  <a:prstClr val="black"/>
                </a:solidFill>
              </a:rPr>
              <a:pPr>
                <a:spcBef>
                  <a:spcPct val="0"/>
                </a:spcBef>
              </a:pPr>
              <a:t>36</a:t>
            </a:fld>
            <a:endParaRPr lang="tr-TR">
              <a:solidFill>
                <a:prstClr val="black"/>
              </a:solidFill>
            </a:endParaRPr>
          </a:p>
        </p:txBody>
      </p:sp>
    </p:spTree>
    <p:extLst>
      <p:ext uri="{BB962C8B-B14F-4D97-AF65-F5344CB8AC3E}">
        <p14:creationId xmlns:p14="http://schemas.microsoft.com/office/powerpoint/2010/main" val="3932687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102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960D3F-497A-4BB9-9E00-1FAABC5743BD}" type="slidenum">
              <a:rPr lang="tr-TR">
                <a:solidFill>
                  <a:prstClr val="black"/>
                </a:solidFill>
              </a:rPr>
              <a:pPr>
                <a:spcBef>
                  <a:spcPct val="0"/>
                </a:spcBef>
              </a:pPr>
              <a:t>37</a:t>
            </a:fld>
            <a:endParaRPr lang="tr-TR">
              <a:solidFill>
                <a:prstClr val="black"/>
              </a:solidFill>
            </a:endParaRPr>
          </a:p>
        </p:txBody>
      </p:sp>
    </p:spTree>
    <p:extLst>
      <p:ext uri="{BB962C8B-B14F-4D97-AF65-F5344CB8AC3E}">
        <p14:creationId xmlns:p14="http://schemas.microsoft.com/office/powerpoint/2010/main" val="4247595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122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C20FFB-F388-492E-92D5-5BA478F222FE}" type="slidenum">
              <a:rPr lang="tr-TR">
                <a:solidFill>
                  <a:prstClr val="black"/>
                </a:solidFill>
              </a:rPr>
              <a:pPr>
                <a:spcBef>
                  <a:spcPct val="0"/>
                </a:spcBef>
              </a:pPr>
              <a:t>39</a:t>
            </a:fld>
            <a:endParaRPr lang="tr-TR">
              <a:solidFill>
                <a:prstClr val="black"/>
              </a:solidFill>
            </a:endParaRPr>
          </a:p>
        </p:txBody>
      </p:sp>
    </p:spTree>
    <p:extLst>
      <p:ext uri="{BB962C8B-B14F-4D97-AF65-F5344CB8AC3E}">
        <p14:creationId xmlns:p14="http://schemas.microsoft.com/office/powerpoint/2010/main" val="1024080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1434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F647B5-D5C8-44C3-AE38-4ACF89DE9C3F}" type="slidenum">
              <a:rPr lang="tr-TR">
                <a:solidFill>
                  <a:prstClr val="black"/>
                </a:solidFill>
              </a:rPr>
              <a:pPr>
                <a:spcBef>
                  <a:spcPct val="0"/>
                </a:spcBef>
              </a:pPr>
              <a:t>40</a:t>
            </a:fld>
            <a:endParaRPr lang="tr-TR">
              <a:solidFill>
                <a:prstClr val="black"/>
              </a:solidFill>
            </a:endParaRPr>
          </a:p>
        </p:txBody>
      </p:sp>
    </p:spTree>
    <p:extLst>
      <p:ext uri="{BB962C8B-B14F-4D97-AF65-F5344CB8AC3E}">
        <p14:creationId xmlns:p14="http://schemas.microsoft.com/office/powerpoint/2010/main" val="2833124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1638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B2B83F-E689-4BFB-8A5C-990111BAC6EB}" type="slidenum">
              <a:rPr lang="tr-TR">
                <a:solidFill>
                  <a:prstClr val="black"/>
                </a:solidFill>
              </a:rPr>
              <a:pPr>
                <a:spcBef>
                  <a:spcPct val="0"/>
                </a:spcBef>
              </a:pPr>
              <a:t>41</a:t>
            </a:fld>
            <a:endParaRPr lang="tr-TR">
              <a:solidFill>
                <a:prstClr val="black"/>
              </a:solidFill>
            </a:endParaRPr>
          </a:p>
        </p:txBody>
      </p:sp>
    </p:spTree>
    <p:extLst>
      <p:ext uri="{BB962C8B-B14F-4D97-AF65-F5344CB8AC3E}">
        <p14:creationId xmlns:p14="http://schemas.microsoft.com/office/powerpoint/2010/main" val="2562538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1843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6CE363-F7E1-46B4-B2CF-19A3D741B71B}" type="slidenum">
              <a:rPr lang="tr-TR">
                <a:solidFill>
                  <a:prstClr val="black"/>
                </a:solidFill>
              </a:rPr>
              <a:pPr>
                <a:spcBef>
                  <a:spcPct val="0"/>
                </a:spcBef>
              </a:pPr>
              <a:t>42</a:t>
            </a:fld>
            <a:endParaRPr lang="tr-TR">
              <a:solidFill>
                <a:prstClr val="black"/>
              </a:solidFill>
            </a:endParaRPr>
          </a:p>
        </p:txBody>
      </p:sp>
    </p:spTree>
    <p:extLst>
      <p:ext uri="{BB962C8B-B14F-4D97-AF65-F5344CB8AC3E}">
        <p14:creationId xmlns:p14="http://schemas.microsoft.com/office/powerpoint/2010/main" val="4235419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204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D9511A-FA85-4586-942C-54387E7F98C3}" type="slidenum">
              <a:rPr lang="tr-TR">
                <a:solidFill>
                  <a:prstClr val="black"/>
                </a:solidFill>
              </a:rPr>
              <a:pPr>
                <a:spcBef>
                  <a:spcPct val="0"/>
                </a:spcBef>
              </a:pPr>
              <a:t>43</a:t>
            </a:fld>
            <a:endParaRPr lang="tr-TR">
              <a:solidFill>
                <a:prstClr val="black"/>
              </a:solidFill>
            </a:endParaRPr>
          </a:p>
        </p:txBody>
      </p:sp>
    </p:spTree>
    <p:extLst>
      <p:ext uri="{BB962C8B-B14F-4D97-AF65-F5344CB8AC3E}">
        <p14:creationId xmlns:p14="http://schemas.microsoft.com/office/powerpoint/2010/main" val="2438441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225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8A19FD-4612-411F-AB12-7C26C02DD2B5}" type="slidenum">
              <a:rPr lang="tr-TR">
                <a:solidFill>
                  <a:prstClr val="black"/>
                </a:solidFill>
              </a:rPr>
              <a:pPr>
                <a:spcBef>
                  <a:spcPct val="0"/>
                </a:spcBef>
              </a:pPr>
              <a:t>44</a:t>
            </a:fld>
            <a:endParaRPr lang="tr-TR">
              <a:solidFill>
                <a:prstClr val="black"/>
              </a:solidFill>
            </a:endParaRPr>
          </a:p>
        </p:txBody>
      </p:sp>
    </p:spTree>
    <p:extLst>
      <p:ext uri="{BB962C8B-B14F-4D97-AF65-F5344CB8AC3E}">
        <p14:creationId xmlns:p14="http://schemas.microsoft.com/office/powerpoint/2010/main" val="2718112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245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7BE153-BF4B-4A8B-8233-70C370CFFA37}" type="slidenum">
              <a:rPr lang="tr-TR">
                <a:solidFill>
                  <a:prstClr val="black"/>
                </a:solidFill>
              </a:rPr>
              <a:pPr>
                <a:spcBef>
                  <a:spcPct val="0"/>
                </a:spcBef>
              </a:pPr>
              <a:t>45</a:t>
            </a:fld>
            <a:endParaRPr lang="tr-TR">
              <a:solidFill>
                <a:prstClr val="black"/>
              </a:solidFill>
            </a:endParaRPr>
          </a:p>
        </p:txBody>
      </p:sp>
    </p:spTree>
    <p:extLst>
      <p:ext uri="{BB962C8B-B14F-4D97-AF65-F5344CB8AC3E}">
        <p14:creationId xmlns:p14="http://schemas.microsoft.com/office/powerpoint/2010/main" val="27478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4</a:t>
            </a:fld>
            <a:endParaRPr lang="tr-TR"/>
          </a:p>
        </p:txBody>
      </p:sp>
    </p:spTree>
    <p:extLst>
      <p:ext uri="{BB962C8B-B14F-4D97-AF65-F5344CB8AC3E}">
        <p14:creationId xmlns:p14="http://schemas.microsoft.com/office/powerpoint/2010/main" val="4264270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2662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364737-F913-4F3B-85B5-9D4AACF95188}" type="slidenum">
              <a:rPr lang="tr-TR">
                <a:solidFill>
                  <a:prstClr val="black"/>
                </a:solidFill>
              </a:rPr>
              <a:pPr>
                <a:spcBef>
                  <a:spcPct val="0"/>
                </a:spcBef>
              </a:pPr>
              <a:t>46</a:t>
            </a:fld>
            <a:endParaRPr lang="tr-TR">
              <a:solidFill>
                <a:prstClr val="black"/>
              </a:solidFill>
            </a:endParaRPr>
          </a:p>
        </p:txBody>
      </p:sp>
    </p:spTree>
    <p:extLst>
      <p:ext uri="{BB962C8B-B14F-4D97-AF65-F5344CB8AC3E}">
        <p14:creationId xmlns:p14="http://schemas.microsoft.com/office/powerpoint/2010/main" val="529570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286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20EA1A-7710-4EEC-B5F9-952B41C2E9B9}" type="slidenum">
              <a:rPr lang="tr-TR">
                <a:solidFill>
                  <a:prstClr val="black"/>
                </a:solidFill>
              </a:rPr>
              <a:pPr>
                <a:spcBef>
                  <a:spcPct val="0"/>
                </a:spcBef>
              </a:pPr>
              <a:t>47</a:t>
            </a:fld>
            <a:endParaRPr lang="tr-TR">
              <a:solidFill>
                <a:prstClr val="black"/>
              </a:solidFill>
            </a:endParaRPr>
          </a:p>
        </p:txBody>
      </p:sp>
    </p:spTree>
    <p:extLst>
      <p:ext uri="{BB962C8B-B14F-4D97-AF65-F5344CB8AC3E}">
        <p14:creationId xmlns:p14="http://schemas.microsoft.com/office/powerpoint/2010/main" val="1226505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307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E4D0B5-8B98-46B9-915F-BD4E0B89022C}" type="slidenum">
              <a:rPr lang="tr-TR">
                <a:solidFill>
                  <a:prstClr val="black"/>
                </a:solidFill>
              </a:rPr>
              <a:pPr>
                <a:spcBef>
                  <a:spcPct val="0"/>
                </a:spcBef>
              </a:pPr>
              <a:t>48</a:t>
            </a:fld>
            <a:endParaRPr lang="tr-TR">
              <a:solidFill>
                <a:prstClr val="black"/>
              </a:solidFill>
            </a:endParaRPr>
          </a:p>
        </p:txBody>
      </p:sp>
    </p:spTree>
    <p:extLst>
      <p:ext uri="{BB962C8B-B14F-4D97-AF65-F5344CB8AC3E}">
        <p14:creationId xmlns:p14="http://schemas.microsoft.com/office/powerpoint/2010/main" val="4136498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327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7384E0-18F2-476E-9BCE-35DFF299AAE9}" type="slidenum">
              <a:rPr lang="tr-TR">
                <a:solidFill>
                  <a:prstClr val="black"/>
                </a:solidFill>
              </a:rPr>
              <a:pPr>
                <a:spcBef>
                  <a:spcPct val="0"/>
                </a:spcBef>
              </a:pPr>
              <a:t>49</a:t>
            </a:fld>
            <a:endParaRPr lang="tr-TR">
              <a:solidFill>
                <a:prstClr val="black"/>
              </a:solidFill>
            </a:endParaRPr>
          </a:p>
        </p:txBody>
      </p:sp>
    </p:spTree>
    <p:extLst>
      <p:ext uri="{BB962C8B-B14F-4D97-AF65-F5344CB8AC3E}">
        <p14:creationId xmlns:p14="http://schemas.microsoft.com/office/powerpoint/2010/main" val="1894890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348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88F1EA-F692-44BD-B659-82A6972086FE}" type="slidenum">
              <a:rPr lang="tr-TR">
                <a:solidFill>
                  <a:prstClr val="black"/>
                </a:solidFill>
              </a:rPr>
              <a:pPr>
                <a:spcBef>
                  <a:spcPct val="0"/>
                </a:spcBef>
              </a:pPr>
              <a:t>50</a:t>
            </a:fld>
            <a:endParaRPr lang="tr-TR">
              <a:solidFill>
                <a:prstClr val="black"/>
              </a:solidFill>
            </a:endParaRPr>
          </a:p>
        </p:txBody>
      </p:sp>
    </p:spTree>
    <p:extLst>
      <p:ext uri="{BB962C8B-B14F-4D97-AF65-F5344CB8AC3E}">
        <p14:creationId xmlns:p14="http://schemas.microsoft.com/office/powerpoint/2010/main" val="794363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368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0246D1-210B-4355-AC5B-0D09B884BBAD}" type="slidenum">
              <a:rPr lang="tr-TR">
                <a:solidFill>
                  <a:prstClr val="black"/>
                </a:solidFill>
              </a:rPr>
              <a:pPr>
                <a:spcBef>
                  <a:spcPct val="0"/>
                </a:spcBef>
              </a:pPr>
              <a:t>51</a:t>
            </a:fld>
            <a:endParaRPr lang="tr-TR">
              <a:solidFill>
                <a:prstClr val="black"/>
              </a:solidFill>
            </a:endParaRPr>
          </a:p>
        </p:txBody>
      </p:sp>
    </p:spTree>
    <p:extLst>
      <p:ext uri="{BB962C8B-B14F-4D97-AF65-F5344CB8AC3E}">
        <p14:creationId xmlns:p14="http://schemas.microsoft.com/office/powerpoint/2010/main" val="3291384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389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A03E85-BEAF-4976-A37E-6B655C14EEEB}" type="slidenum">
              <a:rPr lang="tr-TR">
                <a:solidFill>
                  <a:prstClr val="black"/>
                </a:solidFill>
              </a:rPr>
              <a:pPr>
                <a:spcBef>
                  <a:spcPct val="0"/>
                </a:spcBef>
              </a:pPr>
              <a:t>52</a:t>
            </a:fld>
            <a:endParaRPr lang="tr-TR">
              <a:solidFill>
                <a:prstClr val="black"/>
              </a:solidFill>
            </a:endParaRPr>
          </a:p>
        </p:txBody>
      </p:sp>
    </p:spTree>
    <p:extLst>
      <p:ext uri="{BB962C8B-B14F-4D97-AF65-F5344CB8AC3E}">
        <p14:creationId xmlns:p14="http://schemas.microsoft.com/office/powerpoint/2010/main" val="3546538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48EEA9-29FD-4958-93AC-5D70002AD3A1}" type="slidenum">
              <a:rPr lang="tr-TR">
                <a:solidFill>
                  <a:prstClr val="black"/>
                </a:solidFill>
              </a:rPr>
              <a:pPr>
                <a:spcBef>
                  <a:spcPct val="0"/>
                </a:spcBef>
              </a:pPr>
              <a:t>53</a:t>
            </a:fld>
            <a:endParaRPr lang="tr-TR">
              <a:solidFill>
                <a:prstClr val="black"/>
              </a:solidFill>
            </a:endParaRPr>
          </a:p>
        </p:txBody>
      </p:sp>
    </p:spTree>
    <p:extLst>
      <p:ext uri="{BB962C8B-B14F-4D97-AF65-F5344CB8AC3E}">
        <p14:creationId xmlns:p14="http://schemas.microsoft.com/office/powerpoint/2010/main" val="103532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430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315BE9-B21E-4F0A-A6BA-3F16022F1B30}" type="slidenum">
              <a:rPr lang="tr-TR">
                <a:solidFill>
                  <a:prstClr val="black"/>
                </a:solidFill>
              </a:rPr>
              <a:pPr>
                <a:spcBef>
                  <a:spcPct val="0"/>
                </a:spcBef>
              </a:pPr>
              <a:t>54</a:t>
            </a:fld>
            <a:endParaRPr lang="tr-TR">
              <a:solidFill>
                <a:prstClr val="black"/>
              </a:solidFill>
            </a:endParaRPr>
          </a:p>
        </p:txBody>
      </p:sp>
    </p:spTree>
    <p:extLst>
      <p:ext uri="{BB962C8B-B14F-4D97-AF65-F5344CB8AC3E}">
        <p14:creationId xmlns:p14="http://schemas.microsoft.com/office/powerpoint/2010/main" val="2020933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450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56B4D3-EC9D-4FF6-B7E7-E3D3DD3FD8A4}" type="slidenum">
              <a:rPr lang="tr-TR">
                <a:solidFill>
                  <a:prstClr val="black"/>
                </a:solidFill>
              </a:rPr>
              <a:pPr>
                <a:spcBef>
                  <a:spcPct val="0"/>
                </a:spcBef>
              </a:pPr>
              <a:t>55</a:t>
            </a:fld>
            <a:endParaRPr lang="tr-TR">
              <a:solidFill>
                <a:prstClr val="black"/>
              </a:solidFill>
            </a:endParaRPr>
          </a:p>
        </p:txBody>
      </p:sp>
    </p:spTree>
    <p:extLst>
      <p:ext uri="{BB962C8B-B14F-4D97-AF65-F5344CB8AC3E}">
        <p14:creationId xmlns:p14="http://schemas.microsoft.com/office/powerpoint/2010/main" val="168162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5</a:t>
            </a:fld>
            <a:endParaRPr lang="tr-TR"/>
          </a:p>
        </p:txBody>
      </p:sp>
    </p:spTree>
    <p:extLst>
      <p:ext uri="{BB962C8B-B14F-4D97-AF65-F5344CB8AC3E}">
        <p14:creationId xmlns:p14="http://schemas.microsoft.com/office/powerpoint/2010/main" val="4008517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471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8093DF-4502-439D-ABD9-8FA4938F15EC}" type="slidenum">
              <a:rPr lang="tr-TR">
                <a:solidFill>
                  <a:prstClr val="black"/>
                </a:solidFill>
              </a:rPr>
              <a:pPr>
                <a:spcBef>
                  <a:spcPct val="0"/>
                </a:spcBef>
              </a:pPr>
              <a:t>56</a:t>
            </a:fld>
            <a:endParaRPr lang="tr-TR">
              <a:solidFill>
                <a:prstClr val="black"/>
              </a:solidFill>
            </a:endParaRPr>
          </a:p>
        </p:txBody>
      </p:sp>
    </p:spTree>
    <p:extLst>
      <p:ext uri="{BB962C8B-B14F-4D97-AF65-F5344CB8AC3E}">
        <p14:creationId xmlns:p14="http://schemas.microsoft.com/office/powerpoint/2010/main" val="2456741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491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FF099F-92D5-46C1-97DF-90C3700E1E81}" type="slidenum">
              <a:rPr lang="tr-TR">
                <a:solidFill>
                  <a:prstClr val="black"/>
                </a:solidFill>
              </a:rPr>
              <a:pPr>
                <a:spcBef>
                  <a:spcPct val="0"/>
                </a:spcBef>
              </a:pPr>
              <a:t>57</a:t>
            </a:fld>
            <a:endParaRPr lang="tr-TR">
              <a:solidFill>
                <a:prstClr val="black"/>
              </a:solidFill>
            </a:endParaRPr>
          </a:p>
        </p:txBody>
      </p:sp>
    </p:spTree>
    <p:extLst>
      <p:ext uri="{BB962C8B-B14F-4D97-AF65-F5344CB8AC3E}">
        <p14:creationId xmlns:p14="http://schemas.microsoft.com/office/powerpoint/2010/main" val="3988065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512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688B8F-F31C-4A15-872F-DAF9BA12D60D}" type="slidenum">
              <a:rPr lang="tr-TR">
                <a:solidFill>
                  <a:prstClr val="black"/>
                </a:solidFill>
              </a:rPr>
              <a:pPr>
                <a:spcBef>
                  <a:spcPct val="0"/>
                </a:spcBef>
              </a:pPr>
              <a:t>58</a:t>
            </a:fld>
            <a:endParaRPr lang="tr-TR">
              <a:solidFill>
                <a:prstClr val="black"/>
              </a:solidFill>
            </a:endParaRPr>
          </a:p>
        </p:txBody>
      </p:sp>
    </p:spTree>
    <p:extLst>
      <p:ext uri="{BB962C8B-B14F-4D97-AF65-F5344CB8AC3E}">
        <p14:creationId xmlns:p14="http://schemas.microsoft.com/office/powerpoint/2010/main" val="2398804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532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4A58EA-6B13-4A64-A78D-0686B4F4533E}" type="slidenum">
              <a:rPr lang="tr-TR">
                <a:solidFill>
                  <a:prstClr val="black"/>
                </a:solidFill>
              </a:rPr>
              <a:pPr>
                <a:spcBef>
                  <a:spcPct val="0"/>
                </a:spcBef>
              </a:pPr>
              <a:t>59</a:t>
            </a:fld>
            <a:endParaRPr lang="tr-TR">
              <a:solidFill>
                <a:prstClr val="black"/>
              </a:solidFill>
            </a:endParaRPr>
          </a:p>
        </p:txBody>
      </p:sp>
    </p:spTree>
    <p:extLst>
      <p:ext uri="{BB962C8B-B14F-4D97-AF65-F5344CB8AC3E}">
        <p14:creationId xmlns:p14="http://schemas.microsoft.com/office/powerpoint/2010/main" val="2851086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EB175F-0800-423E-AF25-1B72BD69D631}" type="slidenum">
              <a:rPr lang="tr-TR">
                <a:solidFill>
                  <a:prstClr val="black"/>
                </a:solidFill>
              </a:rPr>
              <a:pPr>
                <a:spcBef>
                  <a:spcPct val="0"/>
                </a:spcBef>
              </a:pPr>
              <a:t>60</a:t>
            </a:fld>
            <a:endParaRPr lang="tr-TR">
              <a:solidFill>
                <a:prstClr val="black"/>
              </a:solidFill>
            </a:endParaRPr>
          </a:p>
        </p:txBody>
      </p:sp>
    </p:spTree>
    <p:extLst>
      <p:ext uri="{BB962C8B-B14F-4D97-AF65-F5344CB8AC3E}">
        <p14:creationId xmlns:p14="http://schemas.microsoft.com/office/powerpoint/2010/main" val="861281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p>
        </p:txBody>
      </p:sp>
      <p:sp>
        <p:nvSpPr>
          <p:cNvPr id="573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CB103F-BD1B-4BBA-AA55-2CA61732D959}" type="slidenum">
              <a:rPr lang="tr-TR">
                <a:solidFill>
                  <a:prstClr val="black"/>
                </a:solidFill>
              </a:rPr>
              <a:pPr>
                <a:spcBef>
                  <a:spcPct val="0"/>
                </a:spcBef>
              </a:pPr>
              <a:t>61</a:t>
            </a:fld>
            <a:endParaRPr lang="tr-TR">
              <a:solidFill>
                <a:prstClr val="black"/>
              </a:solidFill>
            </a:endParaRPr>
          </a:p>
        </p:txBody>
      </p:sp>
    </p:spTree>
    <p:extLst>
      <p:ext uri="{BB962C8B-B14F-4D97-AF65-F5344CB8AC3E}">
        <p14:creationId xmlns:p14="http://schemas.microsoft.com/office/powerpoint/2010/main" val="134355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6</a:t>
            </a:fld>
            <a:endParaRPr lang="tr-TR"/>
          </a:p>
        </p:txBody>
      </p:sp>
    </p:spTree>
    <p:extLst>
      <p:ext uri="{BB962C8B-B14F-4D97-AF65-F5344CB8AC3E}">
        <p14:creationId xmlns:p14="http://schemas.microsoft.com/office/powerpoint/2010/main" val="396064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7</a:t>
            </a:fld>
            <a:endParaRPr lang="tr-TR"/>
          </a:p>
        </p:txBody>
      </p:sp>
    </p:spTree>
    <p:extLst>
      <p:ext uri="{BB962C8B-B14F-4D97-AF65-F5344CB8AC3E}">
        <p14:creationId xmlns:p14="http://schemas.microsoft.com/office/powerpoint/2010/main" val="184345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8</a:t>
            </a:fld>
            <a:endParaRPr lang="tr-TR"/>
          </a:p>
        </p:txBody>
      </p:sp>
    </p:spTree>
    <p:extLst>
      <p:ext uri="{BB962C8B-B14F-4D97-AF65-F5344CB8AC3E}">
        <p14:creationId xmlns:p14="http://schemas.microsoft.com/office/powerpoint/2010/main" val="359609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2DFF780-A243-4278-9D88-8F4DAA938915}" type="slidenum">
              <a:rPr lang="tr-TR" smtClean="0"/>
              <a:pPr/>
              <a:t>9</a:t>
            </a:fld>
            <a:endParaRPr lang="tr-TR"/>
          </a:p>
        </p:txBody>
      </p:sp>
    </p:spTree>
    <p:extLst>
      <p:ext uri="{BB962C8B-B14F-4D97-AF65-F5344CB8AC3E}">
        <p14:creationId xmlns:p14="http://schemas.microsoft.com/office/powerpoint/2010/main" val="322723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4843A2DC-4D16-4AE4-A02B-D56262BF765D}"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8BE524-BB72-4E2C-ACED-A3D819D661B4}" type="slidenum">
              <a:rPr lang="tr-TR"/>
              <a:pPr>
                <a:defRPr/>
              </a:pPr>
              <a:t>‹#›</a:t>
            </a:fld>
            <a:endParaRPr lang="tr-TR"/>
          </a:p>
        </p:txBody>
      </p:sp>
    </p:spTree>
    <p:extLst>
      <p:ext uri="{BB962C8B-B14F-4D97-AF65-F5344CB8AC3E}">
        <p14:creationId xmlns:p14="http://schemas.microsoft.com/office/powerpoint/2010/main" val="1573067685"/>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182A0975-B547-4133-B344-6EC73CF9DA13}"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2543DE7-BAFB-42AD-AFC2-5BE18FD16E9C}" type="slidenum">
              <a:rPr lang="tr-TR"/>
              <a:pPr>
                <a:defRPr/>
              </a:pPr>
              <a:t>‹#›</a:t>
            </a:fld>
            <a:endParaRPr lang="tr-TR"/>
          </a:p>
        </p:txBody>
      </p:sp>
    </p:spTree>
    <p:extLst>
      <p:ext uri="{BB962C8B-B14F-4D97-AF65-F5344CB8AC3E}">
        <p14:creationId xmlns:p14="http://schemas.microsoft.com/office/powerpoint/2010/main" val="192728786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21951F8-1B98-48DF-BE82-5FA9AE3D0BBF}"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F25F16B-499B-49B0-ADF0-60A65C6A0B40}" type="slidenum">
              <a:rPr lang="tr-TR"/>
              <a:pPr>
                <a:defRPr/>
              </a:pPr>
              <a:t>‹#›</a:t>
            </a:fld>
            <a:endParaRPr lang="tr-TR"/>
          </a:p>
        </p:txBody>
      </p:sp>
    </p:spTree>
    <p:extLst>
      <p:ext uri="{BB962C8B-B14F-4D97-AF65-F5344CB8AC3E}">
        <p14:creationId xmlns:p14="http://schemas.microsoft.com/office/powerpoint/2010/main" val="4030460950"/>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BB2ADB1-0806-4343-90BA-E5843D2C1C60}" type="datetimeFigureOut">
              <a:rPr lang="tr-TR">
                <a:solidFill>
                  <a:prstClr val="black">
                    <a:tint val="75000"/>
                  </a:prstClr>
                </a:solidFill>
              </a:rPr>
              <a:pPr>
                <a:defRPr/>
              </a:pPr>
              <a:t>30.09.2025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A617FB9-7479-4143-9147-F6F99D4E5094}" type="slidenum">
              <a:rPr lang="tr-TR"/>
              <a:pPr>
                <a:defRPr/>
              </a:pPr>
              <a:t>‹#›</a:t>
            </a:fld>
            <a:endParaRPr lang="tr-TR"/>
          </a:p>
        </p:txBody>
      </p:sp>
    </p:spTree>
    <p:extLst>
      <p:ext uri="{BB962C8B-B14F-4D97-AF65-F5344CB8AC3E}">
        <p14:creationId xmlns:p14="http://schemas.microsoft.com/office/powerpoint/2010/main" val="2373108872"/>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34E98A04-A792-498D-84C7-AFF05075D25B}" type="datetimeFigureOut">
              <a:rPr lang="tr-TR">
                <a:solidFill>
                  <a:prstClr val="black">
                    <a:tint val="75000"/>
                  </a:prstClr>
                </a:solidFill>
              </a:rPr>
              <a:pPr>
                <a:defRPr/>
              </a:pPr>
              <a:t>30.09.2025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2AC71DD0-5F39-4CB7-8031-29F7DDEF0034}" type="slidenum">
              <a:rPr lang="tr-TR"/>
              <a:pPr>
                <a:defRPr/>
              </a:pPr>
              <a:t>‹#›</a:t>
            </a:fld>
            <a:endParaRPr lang="tr-TR"/>
          </a:p>
        </p:txBody>
      </p:sp>
    </p:spTree>
    <p:extLst>
      <p:ext uri="{BB962C8B-B14F-4D97-AF65-F5344CB8AC3E}">
        <p14:creationId xmlns:p14="http://schemas.microsoft.com/office/powerpoint/2010/main" val="299750235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C1562961-4692-4DCB-AB7F-4652341F76FD}" type="datetimeFigureOut">
              <a:rPr lang="tr-TR">
                <a:solidFill>
                  <a:prstClr val="black">
                    <a:tint val="75000"/>
                  </a:prstClr>
                </a:solidFill>
              </a:rPr>
              <a:pPr>
                <a:defRPr/>
              </a:pPr>
              <a:t>30.09.2025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C8EF2E4-984A-4A43-B27F-57A77EC9C905}" type="slidenum">
              <a:rPr lang="tr-TR"/>
              <a:pPr>
                <a:defRPr/>
              </a:pPr>
              <a:t>‹#›</a:t>
            </a:fld>
            <a:endParaRPr lang="tr-TR"/>
          </a:p>
        </p:txBody>
      </p:sp>
    </p:spTree>
    <p:extLst>
      <p:ext uri="{BB962C8B-B14F-4D97-AF65-F5344CB8AC3E}">
        <p14:creationId xmlns:p14="http://schemas.microsoft.com/office/powerpoint/2010/main" val="2350778543"/>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279030A-328E-4EEC-8D1F-8FFD851C42CD}" type="datetimeFigureOut">
              <a:rPr lang="tr-TR">
                <a:solidFill>
                  <a:prstClr val="black">
                    <a:tint val="75000"/>
                  </a:prstClr>
                </a:solidFill>
              </a:rPr>
              <a:pPr>
                <a:defRPr/>
              </a:pPr>
              <a:t>30.09.2025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FC8525BC-1C04-46A4-9454-5BC939C8CADA}" type="slidenum">
              <a:rPr lang="tr-TR"/>
              <a:pPr>
                <a:defRPr/>
              </a:pPr>
              <a:t>‹#›</a:t>
            </a:fld>
            <a:endParaRPr lang="tr-TR"/>
          </a:p>
        </p:txBody>
      </p:sp>
    </p:spTree>
    <p:extLst>
      <p:ext uri="{BB962C8B-B14F-4D97-AF65-F5344CB8AC3E}">
        <p14:creationId xmlns:p14="http://schemas.microsoft.com/office/powerpoint/2010/main" val="863780019"/>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272B757-52DB-4101-BF1C-F082D7981455}" type="datetimeFigureOut">
              <a:rPr lang="tr-TR">
                <a:solidFill>
                  <a:prstClr val="black">
                    <a:tint val="75000"/>
                  </a:prstClr>
                </a:solidFill>
              </a:rPr>
              <a:pPr>
                <a:defRPr/>
              </a:pPr>
              <a:t>30.09.2025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C9BD572-527A-48F5-812F-8C1874092D62}" type="slidenum">
              <a:rPr lang="tr-TR"/>
              <a:pPr>
                <a:defRPr/>
              </a:pPr>
              <a:t>‹#›</a:t>
            </a:fld>
            <a:endParaRPr lang="tr-TR"/>
          </a:p>
        </p:txBody>
      </p:sp>
    </p:spTree>
    <p:extLst>
      <p:ext uri="{BB962C8B-B14F-4D97-AF65-F5344CB8AC3E}">
        <p14:creationId xmlns:p14="http://schemas.microsoft.com/office/powerpoint/2010/main" val="266586178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9CA1A14-F846-44B0-BCAE-E393756D8C7A}" type="datetimeFigureOut">
              <a:rPr lang="tr-TR">
                <a:solidFill>
                  <a:prstClr val="black">
                    <a:tint val="75000"/>
                  </a:prstClr>
                </a:solidFill>
              </a:rPr>
              <a:pPr>
                <a:defRPr/>
              </a:pPr>
              <a:t>30.09.2025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CBCA76F-4CBC-4F9B-B14E-CCA0C2BA5D25}" type="slidenum">
              <a:rPr lang="tr-TR"/>
              <a:pPr>
                <a:defRPr/>
              </a:pPr>
              <a:t>‹#›</a:t>
            </a:fld>
            <a:endParaRPr lang="tr-TR"/>
          </a:p>
        </p:txBody>
      </p:sp>
    </p:spTree>
    <p:extLst>
      <p:ext uri="{BB962C8B-B14F-4D97-AF65-F5344CB8AC3E}">
        <p14:creationId xmlns:p14="http://schemas.microsoft.com/office/powerpoint/2010/main" val="3931061075"/>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2AAF156F-B6AD-4CBC-862D-F7A1C7AF8DD7}"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0B6C0A5-F1E3-4253-9122-95B99531C8EF}" type="slidenum">
              <a:rPr lang="tr-TR"/>
              <a:pPr>
                <a:defRPr/>
              </a:pPr>
              <a:t>‹#›</a:t>
            </a:fld>
            <a:endParaRPr lang="tr-TR"/>
          </a:p>
        </p:txBody>
      </p:sp>
    </p:spTree>
    <p:extLst>
      <p:ext uri="{BB962C8B-B14F-4D97-AF65-F5344CB8AC3E}">
        <p14:creationId xmlns:p14="http://schemas.microsoft.com/office/powerpoint/2010/main" val="3983450159"/>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57405D22-E00B-40D9-A378-570DFB5FB4E5}"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65377990-871A-4F79-997D-38E897CA1B30}" type="slidenum">
              <a:rPr lang="tr-TR"/>
              <a:pPr>
                <a:defRPr/>
              </a:pPr>
              <a:t>‹#›</a:t>
            </a:fld>
            <a:endParaRPr lang="tr-TR"/>
          </a:p>
        </p:txBody>
      </p:sp>
    </p:spTree>
    <p:extLst>
      <p:ext uri="{BB962C8B-B14F-4D97-AF65-F5344CB8AC3E}">
        <p14:creationId xmlns:p14="http://schemas.microsoft.com/office/powerpoint/2010/main" val="2789029750"/>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4843A2DC-4D16-4AE4-A02B-D56262BF765D}"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88BE524-BB72-4E2C-ACED-A3D819D661B4}" type="slidenum">
              <a:rPr lang="tr-TR"/>
              <a:pPr>
                <a:defRPr/>
              </a:pPr>
              <a:t>‹#›</a:t>
            </a:fld>
            <a:endParaRPr lang="tr-TR"/>
          </a:p>
        </p:txBody>
      </p:sp>
    </p:spTree>
    <p:extLst>
      <p:ext uri="{BB962C8B-B14F-4D97-AF65-F5344CB8AC3E}">
        <p14:creationId xmlns:p14="http://schemas.microsoft.com/office/powerpoint/2010/main" val="3602255315"/>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182A0975-B547-4133-B344-6EC73CF9DA13}"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2543DE7-BAFB-42AD-AFC2-5BE18FD16E9C}" type="slidenum">
              <a:rPr lang="tr-TR"/>
              <a:pPr>
                <a:defRPr/>
              </a:pPr>
              <a:t>‹#›</a:t>
            </a:fld>
            <a:endParaRPr lang="tr-TR"/>
          </a:p>
        </p:txBody>
      </p:sp>
    </p:spTree>
    <p:extLst>
      <p:ext uri="{BB962C8B-B14F-4D97-AF65-F5344CB8AC3E}">
        <p14:creationId xmlns:p14="http://schemas.microsoft.com/office/powerpoint/2010/main" val="946786766"/>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21951F8-1B98-48DF-BE82-5FA9AE3D0BBF}"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F25F16B-499B-49B0-ADF0-60A65C6A0B40}" type="slidenum">
              <a:rPr lang="tr-TR"/>
              <a:pPr>
                <a:defRPr/>
              </a:pPr>
              <a:t>‹#›</a:t>
            </a:fld>
            <a:endParaRPr lang="tr-TR"/>
          </a:p>
        </p:txBody>
      </p:sp>
    </p:spTree>
    <p:extLst>
      <p:ext uri="{BB962C8B-B14F-4D97-AF65-F5344CB8AC3E}">
        <p14:creationId xmlns:p14="http://schemas.microsoft.com/office/powerpoint/2010/main" val="2036512215"/>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BB2ADB1-0806-4343-90BA-E5843D2C1C60}" type="datetimeFigureOut">
              <a:rPr lang="tr-TR">
                <a:solidFill>
                  <a:prstClr val="black">
                    <a:tint val="75000"/>
                  </a:prstClr>
                </a:solidFill>
              </a:rPr>
              <a:pPr>
                <a:defRPr/>
              </a:pPr>
              <a:t>30.09.2025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A617FB9-7479-4143-9147-F6F99D4E5094}" type="slidenum">
              <a:rPr lang="tr-TR"/>
              <a:pPr>
                <a:defRPr/>
              </a:pPr>
              <a:t>‹#›</a:t>
            </a:fld>
            <a:endParaRPr lang="tr-TR"/>
          </a:p>
        </p:txBody>
      </p:sp>
    </p:spTree>
    <p:extLst>
      <p:ext uri="{BB962C8B-B14F-4D97-AF65-F5344CB8AC3E}">
        <p14:creationId xmlns:p14="http://schemas.microsoft.com/office/powerpoint/2010/main" val="2872701610"/>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34E98A04-A792-498D-84C7-AFF05075D25B}" type="datetimeFigureOut">
              <a:rPr lang="tr-TR">
                <a:solidFill>
                  <a:prstClr val="black">
                    <a:tint val="75000"/>
                  </a:prstClr>
                </a:solidFill>
              </a:rPr>
              <a:pPr>
                <a:defRPr/>
              </a:pPr>
              <a:t>30.09.2025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2AC71DD0-5F39-4CB7-8031-29F7DDEF0034}" type="slidenum">
              <a:rPr lang="tr-TR"/>
              <a:pPr>
                <a:defRPr/>
              </a:pPr>
              <a:t>‹#›</a:t>
            </a:fld>
            <a:endParaRPr lang="tr-TR"/>
          </a:p>
        </p:txBody>
      </p:sp>
    </p:spTree>
    <p:extLst>
      <p:ext uri="{BB962C8B-B14F-4D97-AF65-F5344CB8AC3E}">
        <p14:creationId xmlns:p14="http://schemas.microsoft.com/office/powerpoint/2010/main" val="536491231"/>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C1562961-4692-4DCB-AB7F-4652341F76FD}" type="datetimeFigureOut">
              <a:rPr lang="tr-TR">
                <a:solidFill>
                  <a:prstClr val="black">
                    <a:tint val="75000"/>
                  </a:prstClr>
                </a:solidFill>
              </a:rPr>
              <a:pPr>
                <a:defRPr/>
              </a:pPr>
              <a:t>30.09.2025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2C8EF2E4-984A-4A43-B27F-57A77EC9C905}" type="slidenum">
              <a:rPr lang="tr-TR"/>
              <a:pPr>
                <a:defRPr/>
              </a:pPr>
              <a:t>‹#›</a:t>
            </a:fld>
            <a:endParaRPr lang="tr-TR"/>
          </a:p>
        </p:txBody>
      </p:sp>
    </p:spTree>
    <p:extLst>
      <p:ext uri="{BB962C8B-B14F-4D97-AF65-F5344CB8AC3E}">
        <p14:creationId xmlns:p14="http://schemas.microsoft.com/office/powerpoint/2010/main" val="475240918"/>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279030A-328E-4EEC-8D1F-8FFD851C42CD}" type="datetimeFigureOut">
              <a:rPr lang="tr-TR">
                <a:solidFill>
                  <a:prstClr val="black">
                    <a:tint val="75000"/>
                  </a:prstClr>
                </a:solidFill>
              </a:rPr>
              <a:pPr>
                <a:defRPr/>
              </a:pPr>
              <a:t>30.09.2025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FC8525BC-1C04-46A4-9454-5BC939C8CADA}" type="slidenum">
              <a:rPr lang="tr-TR"/>
              <a:pPr>
                <a:defRPr/>
              </a:pPr>
              <a:t>‹#›</a:t>
            </a:fld>
            <a:endParaRPr lang="tr-TR"/>
          </a:p>
        </p:txBody>
      </p:sp>
    </p:spTree>
    <p:extLst>
      <p:ext uri="{BB962C8B-B14F-4D97-AF65-F5344CB8AC3E}">
        <p14:creationId xmlns:p14="http://schemas.microsoft.com/office/powerpoint/2010/main" val="2024346868"/>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272B757-52DB-4101-BF1C-F082D7981455}" type="datetimeFigureOut">
              <a:rPr lang="tr-TR">
                <a:solidFill>
                  <a:prstClr val="black">
                    <a:tint val="75000"/>
                  </a:prstClr>
                </a:solidFill>
              </a:rPr>
              <a:pPr>
                <a:defRPr/>
              </a:pPr>
              <a:t>30.09.2025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EC9BD572-527A-48F5-812F-8C1874092D62}" type="slidenum">
              <a:rPr lang="tr-TR"/>
              <a:pPr>
                <a:defRPr/>
              </a:pPr>
              <a:t>‹#›</a:t>
            </a:fld>
            <a:endParaRPr lang="tr-TR"/>
          </a:p>
        </p:txBody>
      </p:sp>
    </p:spTree>
    <p:extLst>
      <p:ext uri="{BB962C8B-B14F-4D97-AF65-F5344CB8AC3E}">
        <p14:creationId xmlns:p14="http://schemas.microsoft.com/office/powerpoint/2010/main" val="32625953"/>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9CA1A14-F846-44B0-BCAE-E393756D8C7A}" type="datetimeFigureOut">
              <a:rPr lang="tr-TR">
                <a:solidFill>
                  <a:prstClr val="black">
                    <a:tint val="75000"/>
                  </a:prstClr>
                </a:solidFill>
              </a:rPr>
              <a:pPr>
                <a:defRPr/>
              </a:pPr>
              <a:t>30.09.2025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CBCA76F-4CBC-4F9B-B14E-CCA0C2BA5D25}" type="slidenum">
              <a:rPr lang="tr-TR"/>
              <a:pPr>
                <a:defRPr/>
              </a:pPr>
              <a:t>‹#›</a:t>
            </a:fld>
            <a:endParaRPr lang="tr-TR"/>
          </a:p>
        </p:txBody>
      </p:sp>
    </p:spTree>
    <p:extLst>
      <p:ext uri="{BB962C8B-B14F-4D97-AF65-F5344CB8AC3E}">
        <p14:creationId xmlns:p14="http://schemas.microsoft.com/office/powerpoint/2010/main" val="2527602260"/>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2AAF156F-B6AD-4CBC-862D-F7A1C7AF8DD7}"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0B6C0A5-F1E3-4253-9122-95B99531C8EF}" type="slidenum">
              <a:rPr lang="tr-TR"/>
              <a:pPr>
                <a:defRPr/>
              </a:pPr>
              <a:t>‹#›</a:t>
            </a:fld>
            <a:endParaRPr lang="tr-TR"/>
          </a:p>
        </p:txBody>
      </p:sp>
    </p:spTree>
    <p:extLst>
      <p:ext uri="{BB962C8B-B14F-4D97-AF65-F5344CB8AC3E}">
        <p14:creationId xmlns:p14="http://schemas.microsoft.com/office/powerpoint/2010/main" val="2521706506"/>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57405D22-E00B-40D9-A378-570DFB5FB4E5}"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65377990-871A-4F79-997D-38E897CA1B30}" type="slidenum">
              <a:rPr lang="tr-TR"/>
              <a:pPr>
                <a:defRPr/>
              </a:pPr>
              <a:t>‹#›</a:t>
            </a:fld>
            <a:endParaRPr lang="tr-TR"/>
          </a:p>
        </p:txBody>
      </p:sp>
    </p:spTree>
    <p:extLst>
      <p:ext uri="{BB962C8B-B14F-4D97-AF65-F5344CB8AC3E}">
        <p14:creationId xmlns:p14="http://schemas.microsoft.com/office/powerpoint/2010/main" val="331606733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30.09.2025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30.09.2025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0"/>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C1DD696-FC5C-4FD7-967B-9C62A9BAC38D}"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82355A64-45FA-4D9D-B726-9E35F397FE78}" type="slidenum">
              <a:rPr lang="tr-TR">
                <a:cs typeface="Arial" panose="020B0604020202020204" pitchFamily="34" charset="0"/>
              </a:rPr>
              <a:pPr fontAlgn="base">
                <a:spcBef>
                  <a:spcPct val="0"/>
                </a:spcBef>
                <a:spcAft>
                  <a:spcPct val="0"/>
                </a:spcAft>
                <a:defRPr/>
              </a:pPr>
              <a:t>‹#›</a:t>
            </a:fld>
            <a:endParaRPr lang="tr-TR">
              <a:cs typeface="Arial" panose="020B0604020202020204" pitchFamily="34" charset="0"/>
            </a:endParaRPr>
          </a:p>
        </p:txBody>
      </p:sp>
    </p:spTree>
    <p:extLst>
      <p:ext uri="{BB962C8B-B14F-4D97-AF65-F5344CB8AC3E}">
        <p14:creationId xmlns:p14="http://schemas.microsoft.com/office/powerpoint/2010/main" val="2118565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0"/>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C1DD696-FC5C-4FD7-967B-9C62A9BAC38D}" type="datetimeFigureOut">
              <a:rPr lang="tr-TR">
                <a:solidFill>
                  <a:prstClr val="black">
                    <a:tint val="75000"/>
                  </a:prstClr>
                </a:solidFill>
              </a:rPr>
              <a:pPr>
                <a:defRPr/>
              </a:pPr>
              <a:t>30.09.2025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82355A64-45FA-4D9D-B726-9E35F397FE78}" type="slidenum">
              <a:rPr lang="tr-TR">
                <a:cs typeface="Arial" panose="020B0604020202020204" pitchFamily="34" charset="0"/>
              </a:rPr>
              <a:pPr fontAlgn="base">
                <a:spcBef>
                  <a:spcPct val="0"/>
                </a:spcBef>
                <a:spcAft>
                  <a:spcPct val="0"/>
                </a:spcAft>
                <a:defRPr/>
              </a:pPr>
              <a:t>‹#›</a:t>
            </a:fld>
            <a:endParaRPr lang="tr-TR">
              <a:cs typeface="Arial" panose="020B0604020202020204" pitchFamily="34" charset="0"/>
            </a:endParaRPr>
          </a:p>
        </p:txBody>
      </p:sp>
    </p:spTree>
    <p:extLst>
      <p:ext uri="{BB962C8B-B14F-4D97-AF65-F5344CB8AC3E}">
        <p14:creationId xmlns:p14="http://schemas.microsoft.com/office/powerpoint/2010/main" val="3039985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r.wikipedia.org/wiki/Meta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err="1"/>
              <a:t>Laboratuvar</a:t>
            </a:r>
            <a:r>
              <a:rPr lang="tr-TR" dirty="0"/>
              <a:t> Testleri</a:t>
            </a:r>
          </a:p>
        </p:txBody>
      </p:sp>
      <p:sp>
        <p:nvSpPr>
          <p:cNvPr id="3" name="2 Alt Başlık"/>
          <p:cNvSpPr>
            <a:spLocks noGrp="1"/>
          </p:cNvSpPr>
          <p:nvPr>
            <p:ph type="subTitle" idx="1"/>
          </p:nvPr>
        </p:nvSpPr>
        <p:spPr/>
        <p:txBody>
          <a:bodyPr/>
          <a:lstStyle/>
          <a:p>
            <a:r>
              <a:rPr lang="tr-TR" dirty="0"/>
              <a:t>Prof. Dr. Cahit ÜÇOK</a:t>
            </a:r>
          </a:p>
          <a:p>
            <a:r>
              <a:rPr lang="tr-TR" dirty="0"/>
              <a:t>Ağız Diş Çene Cerrahisi Anabilim Dalı</a:t>
            </a:r>
          </a:p>
          <a:p>
            <a:endParaRPr lang="tr-TR" dirty="0"/>
          </a:p>
        </p:txBody>
      </p:sp>
      <p:pic>
        <p:nvPicPr>
          <p:cNvPr id="1026" name="Picture 2" descr="C:\Users\cahit\Desktop\indir.jpg"/>
          <p:cNvPicPr>
            <a:picLocks noChangeAspect="1" noChangeArrowheads="1"/>
          </p:cNvPicPr>
          <p:nvPr/>
        </p:nvPicPr>
        <p:blipFill>
          <a:blip r:embed="rId3" cstate="print"/>
          <a:srcRect/>
          <a:stretch>
            <a:fillRect/>
          </a:stretch>
        </p:blipFill>
        <p:spPr bwMode="auto">
          <a:xfrm>
            <a:off x="3779912" y="980728"/>
            <a:ext cx="1340768" cy="1340768"/>
          </a:xfrm>
          <a:prstGeom prst="rect">
            <a:avLst/>
          </a:prstGeom>
          <a:noFill/>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620688"/>
            <a:ext cx="7772400" cy="1470025"/>
          </a:xfrm>
        </p:spPr>
        <p:txBody>
          <a:bodyPr/>
          <a:lstStyle/>
          <a:p>
            <a:r>
              <a:rPr lang="tr-TR" dirty="0"/>
              <a:t>Hematolojik Testler</a:t>
            </a:r>
          </a:p>
        </p:txBody>
      </p:sp>
      <p:sp>
        <p:nvSpPr>
          <p:cNvPr id="3" name="2 Alt Başlık"/>
          <p:cNvSpPr>
            <a:spLocks noGrp="1"/>
          </p:cNvSpPr>
          <p:nvPr>
            <p:ph type="subTitle" idx="1"/>
          </p:nvPr>
        </p:nvSpPr>
        <p:spPr>
          <a:xfrm>
            <a:off x="1331640" y="2492896"/>
            <a:ext cx="6400800" cy="1752600"/>
          </a:xfrm>
        </p:spPr>
        <p:txBody>
          <a:bodyPr/>
          <a:lstStyle/>
          <a:p>
            <a:r>
              <a:rPr lang="tr-TR" dirty="0"/>
              <a:t>Gri:</a:t>
            </a:r>
            <a:r>
              <a:rPr lang="tr-TR" dirty="0">
                <a:solidFill>
                  <a:schemeClr val="tx1"/>
                </a:solidFill>
              </a:rPr>
              <a:t> Sodyum </a:t>
            </a:r>
            <a:r>
              <a:rPr lang="tr-TR" dirty="0" err="1">
                <a:solidFill>
                  <a:schemeClr val="tx1"/>
                </a:solidFill>
              </a:rPr>
              <a:t>Florid</a:t>
            </a:r>
            <a:r>
              <a:rPr lang="tr-TR" dirty="0">
                <a:solidFill>
                  <a:schemeClr val="tx1"/>
                </a:solidFill>
              </a:rPr>
              <a:t> içerir. Laktik asit testi</a:t>
            </a:r>
            <a:endParaRPr lang="tr-TR" dirty="0"/>
          </a:p>
        </p:txBody>
      </p:sp>
      <p:pic>
        <p:nvPicPr>
          <p:cNvPr id="4" name="Picture 2" descr="C:\Users\cahit\Desktop\tüpler.jpg"/>
          <p:cNvPicPr>
            <a:picLocks noChangeAspect="1" noChangeArrowheads="1"/>
          </p:cNvPicPr>
          <p:nvPr/>
        </p:nvPicPr>
        <p:blipFill>
          <a:blip r:embed="rId3" cstate="print"/>
          <a:srcRect/>
          <a:stretch>
            <a:fillRect/>
          </a:stretch>
        </p:blipFill>
        <p:spPr bwMode="auto">
          <a:xfrm>
            <a:off x="5652120" y="4365104"/>
            <a:ext cx="3072935" cy="2035944"/>
          </a:xfrm>
          <a:prstGeom prst="rect">
            <a:avLst/>
          </a:prstGeom>
          <a:noFill/>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966F06-FAE1-446A-8C22-83CD2CBF0DCB}"/>
              </a:ext>
            </a:extLst>
          </p:cNvPr>
          <p:cNvSpPr>
            <a:spLocks noGrp="1"/>
          </p:cNvSpPr>
          <p:nvPr>
            <p:ph type="title"/>
          </p:nvPr>
        </p:nvSpPr>
        <p:spPr/>
        <p:txBody>
          <a:bodyPr>
            <a:normAutofit fontScale="90000"/>
          </a:bodyPr>
          <a:lstStyle/>
          <a:p>
            <a:r>
              <a:rPr lang="tr-TR" dirty="0"/>
              <a:t>Laboratuvar Testleri Ayırıcı Tanı ve Tanıda Yardımcı olur</a:t>
            </a:r>
          </a:p>
        </p:txBody>
      </p:sp>
      <p:pic>
        <p:nvPicPr>
          <p:cNvPr id="4" name="İçerik Yer Tutucusu 3">
            <a:extLst>
              <a:ext uri="{FF2B5EF4-FFF2-40B4-BE49-F238E27FC236}">
                <a16:creationId xmlns:a16="http://schemas.microsoft.com/office/drawing/2014/main" id="{619FC48F-CF09-43E0-A55E-7AD7F0D910EC}"/>
              </a:ext>
            </a:extLst>
          </p:cNvPr>
          <p:cNvPicPr>
            <a:picLocks noGrp="1" noChangeAspect="1"/>
          </p:cNvPicPr>
          <p:nvPr>
            <p:ph idx="1"/>
          </p:nvPr>
        </p:nvPicPr>
        <p:blipFill>
          <a:blip r:embed="rId2"/>
          <a:stretch>
            <a:fillRect/>
          </a:stretch>
        </p:blipFill>
        <p:spPr>
          <a:xfrm>
            <a:off x="539552" y="2420889"/>
            <a:ext cx="3699495" cy="2764532"/>
          </a:xfrm>
          <a:prstGeom prst="rect">
            <a:avLst/>
          </a:prstGeom>
        </p:spPr>
      </p:pic>
      <p:pic>
        <p:nvPicPr>
          <p:cNvPr id="5" name="Resim 4">
            <a:extLst>
              <a:ext uri="{FF2B5EF4-FFF2-40B4-BE49-F238E27FC236}">
                <a16:creationId xmlns:a16="http://schemas.microsoft.com/office/drawing/2014/main" id="{1D680792-57FA-4A24-BB5E-A7092B8F9B76}"/>
              </a:ext>
            </a:extLst>
          </p:cNvPr>
          <p:cNvPicPr>
            <a:picLocks noChangeAspect="1"/>
          </p:cNvPicPr>
          <p:nvPr/>
        </p:nvPicPr>
        <p:blipFill>
          <a:blip r:embed="rId3"/>
          <a:stretch>
            <a:fillRect/>
          </a:stretch>
        </p:blipFill>
        <p:spPr>
          <a:xfrm>
            <a:off x="4307703" y="2420889"/>
            <a:ext cx="4152730" cy="2764532"/>
          </a:xfrm>
          <a:prstGeom prst="rect">
            <a:avLst/>
          </a:prstGeom>
        </p:spPr>
      </p:pic>
    </p:spTree>
    <p:extLst>
      <p:ext uri="{BB962C8B-B14F-4D97-AF65-F5344CB8AC3E}">
        <p14:creationId xmlns:p14="http://schemas.microsoft.com/office/powerpoint/2010/main" val="213107890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C01E5A-1A81-430E-A5BE-3B0E571F5FBF}"/>
              </a:ext>
            </a:extLst>
          </p:cNvPr>
          <p:cNvSpPr>
            <a:spLocks noGrp="1"/>
          </p:cNvSpPr>
          <p:nvPr>
            <p:ph type="title"/>
          </p:nvPr>
        </p:nvSpPr>
        <p:spPr/>
        <p:txBody>
          <a:bodyPr/>
          <a:lstStyle/>
          <a:p>
            <a:r>
              <a:rPr lang="tr-TR" dirty="0"/>
              <a:t>Kayseri(+1840m)</a:t>
            </a:r>
          </a:p>
        </p:txBody>
      </p:sp>
      <p:pic>
        <p:nvPicPr>
          <p:cNvPr id="4" name="İçerik Yer Tutucusu 3">
            <a:extLst>
              <a:ext uri="{FF2B5EF4-FFF2-40B4-BE49-F238E27FC236}">
                <a16:creationId xmlns:a16="http://schemas.microsoft.com/office/drawing/2014/main" id="{1C067396-F400-4ECC-809F-783345783FB3}"/>
              </a:ext>
            </a:extLst>
          </p:cNvPr>
          <p:cNvPicPr>
            <a:picLocks noGrp="1" noChangeAspect="1"/>
          </p:cNvPicPr>
          <p:nvPr>
            <p:ph idx="1"/>
          </p:nvPr>
        </p:nvPicPr>
        <p:blipFill>
          <a:blip r:embed="rId2"/>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1198364630"/>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A92730-723F-42E7-B4AD-1A34A087B7DD}"/>
              </a:ext>
            </a:extLst>
          </p:cNvPr>
          <p:cNvSpPr>
            <a:spLocks noGrp="1"/>
          </p:cNvSpPr>
          <p:nvPr>
            <p:ph type="title"/>
          </p:nvPr>
        </p:nvSpPr>
        <p:spPr/>
        <p:txBody>
          <a:bodyPr/>
          <a:lstStyle/>
          <a:p>
            <a:r>
              <a:rPr lang="tr-TR" dirty="0"/>
              <a:t>Yüksek İrtifa Antrenmanı</a:t>
            </a:r>
            <a:r>
              <a:rPr lang="tr-TR" dirty="0">
                <a:solidFill>
                  <a:srgbClr val="FF0000"/>
                </a:solidFill>
              </a:rPr>
              <a:t>(+1500m)</a:t>
            </a:r>
          </a:p>
        </p:txBody>
      </p:sp>
      <p:sp>
        <p:nvSpPr>
          <p:cNvPr id="3" name="İçerik Yer Tutucusu 2">
            <a:extLst>
              <a:ext uri="{FF2B5EF4-FFF2-40B4-BE49-F238E27FC236}">
                <a16:creationId xmlns:a16="http://schemas.microsoft.com/office/drawing/2014/main" id="{3FBC49D3-40C0-44B0-9042-BE7911CFC8AF}"/>
              </a:ext>
            </a:extLst>
          </p:cNvPr>
          <p:cNvSpPr>
            <a:spLocks noGrp="1"/>
          </p:cNvSpPr>
          <p:nvPr>
            <p:ph idx="1"/>
          </p:nvPr>
        </p:nvSpPr>
        <p:spPr/>
        <p:txBody>
          <a:bodyPr/>
          <a:lstStyle/>
          <a:p>
            <a:r>
              <a:rPr lang="tr-TR" dirty="0"/>
              <a:t>Yüksel irtifada sıcaklık, hava basıncı ve oksijen miktarı düşer</a:t>
            </a:r>
          </a:p>
          <a:p>
            <a:r>
              <a:rPr lang="tr-TR" dirty="0" err="1"/>
              <a:t>Eritropoetin</a:t>
            </a:r>
            <a:r>
              <a:rPr lang="tr-TR" dirty="0"/>
              <a:t> salınımı artar, eritrosit sayısı artar, </a:t>
            </a:r>
            <a:r>
              <a:rPr lang="tr-TR" dirty="0" err="1"/>
              <a:t>Laktat</a:t>
            </a:r>
            <a:r>
              <a:rPr lang="tr-TR" dirty="0"/>
              <a:t> birikimi gecikir.</a:t>
            </a:r>
          </a:p>
          <a:p>
            <a:r>
              <a:rPr lang="tr-TR" b="0" i="0" dirty="0">
                <a:solidFill>
                  <a:srgbClr val="1F1F1F"/>
                </a:solidFill>
                <a:effectLst/>
                <a:latin typeface="Google Sans"/>
              </a:rPr>
              <a:t> tercihen deniz seviyesinden </a:t>
            </a:r>
            <a:r>
              <a:rPr lang="tr-TR" b="0" i="0" dirty="0">
                <a:solidFill>
                  <a:srgbClr val="FF0000"/>
                </a:solidFill>
                <a:effectLst/>
                <a:latin typeface="Google Sans"/>
              </a:rPr>
              <a:t>2.400 metre (8.000 </a:t>
            </a:r>
            <a:r>
              <a:rPr lang="tr-TR" b="0" i="0" dirty="0" err="1">
                <a:solidFill>
                  <a:srgbClr val="FF0000"/>
                </a:solidFill>
                <a:effectLst/>
                <a:latin typeface="Google Sans"/>
              </a:rPr>
              <a:t>ft</a:t>
            </a:r>
            <a:r>
              <a:rPr lang="tr-TR" b="0" i="0" dirty="0">
                <a:solidFill>
                  <a:srgbClr val="FF0000"/>
                </a:solidFill>
                <a:effectLst/>
                <a:latin typeface="Google Sans"/>
              </a:rPr>
              <a:t>) yüksekte,</a:t>
            </a:r>
            <a:r>
              <a:rPr lang="tr-TR" b="0" i="0" dirty="0">
                <a:solidFill>
                  <a:srgbClr val="1F1F1F"/>
                </a:solidFill>
                <a:effectLst/>
                <a:latin typeface="Google Sans"/>
              </a:rPr>
              <a:t> ancak uygun yüksek irtifa yerlerinin azlığı nedeniyle daha çok orta irtifalarda antrenman yapma uygulamasıdır.</a:t>
            </a:r>
            <a:endParaRPr lang="tr-TR" dirty="0"/>
          </a:p>
        </p:txBody>
      </p:sp>
    </p:spTree>
    <p:extLst>
      <p:ext uri="{BB962C8B-B14F-4D97-AF65-F5344CB8AC3E}">
        <p14:creationId xmlns:p14="http://schemas.microsoft.com/office/powerpoint/2010/main" val="240182280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DA29A6-0FF2-41D1-B8C4-F9B7FDB436CF}"/>
              </a:ext>
            </a:extLst>
          </p:cNvPr>
          <p:cNvSpPr>
            <a:spLocks noGrp="1"/>
          </p:cNvSpPr>
          <p:nvPr>
            <p:ph type="title"/>
          </p:nvPr>
        </p:nvSpPr>
        <p:spPr/>
        <p:txBody>
          <a:bodyPr/>
          <a:lstStyle/>
          <a:p>
            <a:r>
              <a:rPr lang="tr-TR" dirty="0" err="1"/>
              <a:t>Eritropoetin</a:t>
            </a:r>
            <a:r>
              <a:rPr lang="tr-TR" dirty="0"/>
              <a:t> (EPO)</a:t>
            </a:r>
          </a:p>
        </p:txBody>
      </p:sp>
      <p:sp>
        <p:nvSpPr>
          <p:cNvPr id="3" name="İçerik Yer Tutucusu 2">
            <a:extLst>
              <a:ext uri="{FF2B5EF4-FFF2-40B4-BE49-F238E27FC236}">
                <a16:creationId xmlns:a16="http://schemas.microsoft.com/office/drawing/2014/main" id="{23FBE4F8-E016-43F1-9757-6E938A3114AD}"/>
              </a:ext>
            </a:extLst>
          </p:cNvPr>
          <p:cNvSpPr>
            <a:spLocks noGrp="1"/>
          </p:cNvSpPr>
          <p:nvPr>
            <p:ph idx="1"/>
          </p:nvPr>
        </p:nvSpPr>
        <p:spPr/>
        <p:txBody>
          <a:bodyPr/>
          <a:lstStyle/>
          <a:p>
            <a:r>
              <a:rPr lang="tr-TR" dirty="0"/>
              <a:t>%90’nı böbreklerde</a:t>
            </a:r>
          </a:p>
          <a:p>
            <a:r>
              <a:rPr lang="tr-TR" dirty="0"/>
              <a:t>%10’u karaciğerde üretilir.</a:t>
            </a:r>
          </a:p>
        </p:txBody>
      </p:sp>
      <p:pic>
        <p:nvPicPr>
          <p:cNvPr id="4" name="Resim 3">
            <a:extLst>
              <a:ext uri="{FF2B5EF4-FFF2-40B4-BE49-F238E27FC236}">
                <a16:creationId xmlns:a16="http://schemas.microsoft.com/office/drawing/2014/main" id="{A083AEA6-84DB-4D9B-B6FB-A42C7D9D6C97}"/>
              </a:ext>
            </a:extLst>
          </p:cNvPr>
          <p:cNvPicPr>
            <a:picLocks noChangeAspect="1"/>
          </p:cNvPicPr>
          <p:nvPr/>
        </p:nvPicPr>
        <p:blipFill>
          <a:blip r:embed="rId2"/>
          <a:stretch>
            <a:fillRect/>
          </a:stretch>
        </p:blipFill>
        <p:spPr>
          <a:xfrm>
            <a:off x="2339752" y="3111934"/>
            <a:ext cx="4282802" cy="2995162"/>
          </a:xfrm>
          <a:prstGeom prst="rect">
            <a:avLst/>
          </a:prstGeom>
        </p:spPr>
      </p:pic>
    </p:spTree>
    <p:extLst>
      <p:ext uri="{BB962C8B-B14F-4D97-AF65-F5344CB8AC3E}">
        <p14:creationId xmlns:p14="http://schemas.microsoft.com/office/powerpoint/2010/main" val="22464071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404664"/>
            <a:ext cx="7772400" cy="1470025"/>
          </a:xfrm>
        </p:spPr>
        <p:txBody>
          <a:bodyPr/>
          <a:lstStyle/>
          <a:p>
            <a:r>
              <a:rPr lang="tr-TR" dirty="0"/>
              <a:t>Hematolojik Testler</a:t>
            </a:r>
          </a:p>
        </p:txBody>
      </p:sp>
      <p:sp>
        <p:nvSpPr>
          <p:cNvPr id="3" name="2 Alt Başlık"/>
          <p:cNvSpPr>
            <a:spLocks noGrp="1"/>
          </p:cNvSpPr>
          <p:nvPr>
            <p:ph type="subTitle" idx="1"/>
          </p:nvPr>
        </p:nvSpPr>
        <p:spPr>
          <a:xfrm>
            <a:off x="1403648" y="2348880"/>
            <a:ext cx="6400800" cy="3240360"/>
          </a:xfrm>
        </p:spPr>
        <p:txBody>
          <a:bodyPr>
            <a:normAutofit/>
          </a:bodyPr>
          <a:lstStyle/>
          <a:p>
            <a:pPr algn="l"/>
            <a:r>
              <a:rPr lang="tr-TR" sz="2400" dirty="0">
                <a:solidFill>
                  <a:srgbClr val="FF0000"/>
                </a:solidFill>
              </a:rPr>
              <a:t>Tam Kan sayımı(CBC): </a:t>
            </a:r>
            <a:r>
              <a:rPr lang="tr-TR" sz="2400" dirty="0">
                <a:solidFill>
                  <a:schemeClr val="tx1"/>
                </a:solidFill>
              </a:rPr>
              <a:t>Beyaz hücre(WBC), Kırmızı hücre (RBC), Hemoglobin, </a:t>
            </a:r>
            <a:r>
              <a:rPr lang="tr-TR" sz="2400" dirty="0" err="1">
                <a:solidFill>
                  <a:schemeClr val="tx1"/>
                </a:solidFill>
              </a:rPr>
              <a:t>Hematokrit</a:t>
            </a:r>
            <a:r>
              <a:rPr lang="tr-TR" sz="2400" dirty="0">
                <a:solidFill>
                  <a:schemeClr val="tx1"/>
                </a:solidFill>
              </a:rPr>
              <a:t>, MCH, MCV</a:t>
            </a:r>
          </a:p>
          <a:p>
            <a:pPr algn="l"/>
            <a:r>
              <a:rPr lang="tr-TR" sz="2400" dirty="0" err="1">
                <a:solidFill>
                  <a:srgbClr val="FF0000"/>
                </a:solidFill>
              </a:rPr>
              <a:t>Hematokrit</a:t>
            </a:r>
            <a:r>
              <a:rPr lang="tr-TR" sz="2400" dirty="0">
                <a:solidFill>
                  <a:srgbClr val="FF0000"/>
                </a:solidFill>
              </a:rPr>
              <a:t>:</a:t>
            </a:r>
            <a:r>
              <a:rPr lang="tr-TR" sz="2400" dirty="0"/>
              <a:t> </a:t>
            </a:r>
            <a:r>
              <a:rPr lang="tr-TR" sz="2400" dirty="0">
                <a:solidFill>
                  <a:schemeClr val="tx1"/>
                </a:solidFill>
              </a:rPr>
              <a:t>47±7% Erkek, 42±5% Kadın</a:t>
            </a:r>
          </a:p>
          <a:p>
            <a:pPr algn="l"/>
            <a:r>
              <a:rPr lang="tr-TR" sz="2400" dirty="0" err="1">
                <a:solidFill>
                  <a:srgbClr val="FF0000"/>
                </a:solidFill>
              </a:rPr>
              <a:t>Hemaglobin</a:t>
            </a:r>
            <a:r>
              <a:rPr lang="tr-TR" sz="2400" dirty="0">
                <a:solidFill>
                  <a:srgbClr val="FF0000"/>
                </a:solidFill>
              </a:rPr>
              <a:t>: </a:t>
            </a:r>
            <a:r>
              <a:rPr lang="tr-TR" sz="2400" dirty="0">
                <a:solidFill>
                  <a:schemeClr val="tx1"/>
                </a:solidFill>
              </a:rPr>
              <a:t>14-18g/</a:t>
            </a:r>
            <a:r>
              <a:rPr lang="tr-TR" sz="2400" dirty="0" err="1">
                <a:solidFill>
                  <a:schemeClr val="tx1"/>
                </a:solidFill>
              </a:rPr>
              <a:t>dl</a:t>
            </a:r>
            <a:r>
              <a:rPr lang="tr-TR" sz="2400" dirty="0">
                <a:solidFill>
                  <a:schemeClr val="tx1"/>
                </a:solidFill>
              </a:rPr>
              <a:t> Erkek, 12-16g/</a:t>
            </a:r>
            <a:r>
              <a:rPr lang="tr-TR" sz="2400" dirty="0" err="1">
                <a:solidFill>
                  <a:schemeClr val="tx1"/>
                </a:solidFill>
              </a:rPr>
              <a:t>dl</a:t>
            </a:r>
            <a:r>
              <a:rPr lang="tr-TR" sz="2400" dirty="0">
                <a:solidFill>
                  <a:schemeClr val="tx1"/>
                </a:solidFill>
              </a:rPr>
              <a:t> Kadın</a:t>
            </a:r>
          </a:p>
          <a:p>
            <a:pPr algn="l"/>
            <a:r>
              <a:rPr lang="tr-TR" sz="2400" dirty="0">
                <a:solidFill>
                  <a:srgbClr val="FF0000"/>
                </a:solidFill>
              </a:rPr>
              <a:t>Eritrosit(RBC): </a:t>
            </a:r>
            <a:r>
              <a:rPr lang="tr-TR" sz="2400" dirty="0">
                <a:solidFill>
                  <a:schemeClr val="tx1"/>
                </a:solidFill>
              </a:rPr>
              <a:t>4.2-5.4x 10</a:t>
            </a:r>
            <a:r>
              <a:rPr lang="tr-TR" sz="2400" baseline="30000" dirty="0">
                <a:solidFill>
                  <a:schemeClr val="tx1"/>
                </a:solidFill>
              </a:rPr>
              <a:t>6</a:t>
            </a:r>
            <a:r>
              <a:rPr lang="tr-TR" sz="2400" dirty="0">
                <a:solidFill>
                  <a:schemeClr val="tx1"/>
                </a:solidFill>
              </a:rPr>
              <a:t> hücre/mm</a:t>
            </a:r>
            <a:r>
              <a:rPr lang="tr-TR" sz="2400" baseline="30000" dirty="0">
                <a:solidFill>
                  <a:schemeClr val="tx1"/>
                </a:solidFill>
              </a:rPr>
              <a:t>3</a:t>
            </a:r>
            <a:r>
              <a:rPr lang="tr-TR" sz="2400" dirty="0">
                <a:solidFill>
                  <a:schemeClr val="tx1"/>
                </a:solidFill>
              </a:rPr>
              <a:t> Erkek</a:t>
            </a:r>
          </a:p>
          <a:p>
            <a:pPr algn="l"/>
            <a:r>
              <a:rPr lang="tr-TR" sz="2400" baseline="30000" dirty="0">
                <a:solidFill>
                  <a:schemeClr val="tx1"/>
                </a:solidFill>
              </a:rPr>
              <a:t>  		</a:t>
            </a:r>
            <a:r>
              <a:rPr lang="tr-TR" sz="2400" dirty="0">
                <a:solidFill>
                  <a:schemeClr val="tx1"/>
                </a:solidFill>
              </a:rPr>
              <a:t> 3.6-5.0 x 10</a:t>
            </a:r>
            <a:r>
              <a:rPr lang="tr-TR" sz="2400" baseline="30000" dirty="0">
                <a:solidFill>
                  <a:schemeClr val="tx1"/>
                </a:solidFill>
              </a:rPr>
              <a:t>6</a:t>
            </a:r>
            <a:r>
              <a:rPr lang="tr-TR" sz="2400" dirty="0">
                <a:solidFill>
                  <a:schemeClr val="tx1"/>
                </a:solidFill>
              </a:rPr>
              <a:t> hücre/mm</a:t>
            </a:r>
            <a:r>
              <a:rPr lang="tr-TR" sz="2400" baseline="30000" dirty="0">
                <a:solidFill>
                  <a:schemeClr val="tx1"/>
                </a:solidFill>
              </a:rPr>
              <a:t>3</a:t>
            </a:r>
            <a:r>
              <a:rPr lang="tr-TR" sz="2400" dirty="0">
                <a:solidFill>
                  <a:schemeClr val="tx1"/>
                </a:solidFill>
              </a:rPr>
              <a:t> Kadın </a:t>
            </a:r>
          </a:p>
          <a:p>
            <a:pPr algn="l"/>
            <a:r>
              <a:rPr lang="tr-TR" sz="2400" dirty="0">
                <a:solidFill>
                  <a:srgbClr val="FF0000"/>
                </a:solidFill>
              </a:rPr>
              <a:t>Lökosit(WBC): </a:t>
            </a:r>
            <a:r>
              <a:rPr lang="tr-TR" sz="2400" dirty="0">
                <a:solidFill>
                  <a:schemeClr val="tx1"/>
                </a:solidFill>
              </a:rPr>
              <a:t>4-11 x 10</a:t>
            </a:r>
            <a:r>
              <a:rPr lang="tr-TR" sz="2400" baseline="30000" dirty="0">
                <a:solidFill>
                  <a:schemeClr val="tx1"/>
                </a:solidFill>
              </a:rPr>
              <a:t>3</a:t>
            </a:r>
            <a:r>
              <a:rPr lang="tr-TR" sz="2400" dirty="0">
                <a:solidFill>
                  <a:schemeClr val="tx1"/>
                </a:solidFill>
              </a:rPr>
              <a:t> /mm</a:t>
            </a:r>
            <a:r>
              <a:rPr lang="tr-TR" sz="2400" baseline="30000" dirty="0">
                <a:solidFill>
                  <a:schemeClr val="tx1"/>
                </a:solidFill>
              </a:rPr>
              <a:t>3</a:t>
            </a:r>
            <a:endParaRPr lang="tr-TR" sz="2400" dirty="0">
              <a:solidFill>
                <a:schemeClr val="tx1"/>
              </a:solidFill>
            </a:endParaRP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764704"/>
            <a:ext cx="7772400" cy="1470025"/>
          </a:xfrm>
        </p:spPr>
        <p:txBody>
          <a:bodyPr/>
          <a:lstStyle/>
          <a:p>
            <a:r>
              <a:rPr lang="tr-TR" dirty="0"/>
              <a:t>Hematolojik Testler</a:t>
            </a:r>
          </a:p>
        </p:txBody>
      </p:sp>
      <p:sp>
        <p:nvSpPr>
          <p:cNvPr id="3" name="2 Alt Başlık"/>
          <p:cNvSpPr>
            <a:spLocks noGrp="1"/>
          </p:cNvSpPr>
          <p:nvPr>
            <p:ph type="subTitle" idx="1"/>
          </p:nvPr>
        </p:nvSpPr>
        <p:spPr>
          <a:xfrm>
            <a:off x="1403648" y="2348880"/>
            <a:ext cx="6400800" cy="3600400"/>
          </a:xfrm>
        </p:spPr>
        <p:txBody>
          <a:bodyPr/>
          <a:lstStyle/>
          <a:p>
            <a:pPr algn="l"/>
            <a:r>
              <a:rPr lang="tr-TR" dirty="0" err="1">
                <a:solidFill>
                  <a:srgbClr val="FF0000"/>
                </a:solidFill>
              </a:rPr>
              <a:t>Trombosit</a:t>
            </a:r>
            <a:r>
              <a:rPr lang="tr-TR" dirty="0">
                <a:solidFill>
                  <a:srgbClr val="FF0000"/>
                </a:solidFill>
              </a:rPr>
              <a:t>(</a:t>
            </a:r>
            <a:r>
              <a:rPr lang="tr-TR" dirty="0" err="1">
                <a:solidFill>
                  <a:srgbClr val="FF0000"/>
                </a:solidFill>
              </a:rPr>
              <a:t>Platelet</a:t>
            </a:r>
            <a:r>
              <a:rPr lang="tr-TR" dirty="0">
                <a:solidFill>
                  <a:srgbClr val="FF0000"/>
                </a:solidFill>
              </a:rPr>
              <a:t>): </a:t>
            </a:r>
            <a:r>
              <a:rPr lang="tr-TR" dirty="0">
                <a:solidFill>
                  <a:schemeClr val="tx1"/>
                </a:solidFill>
              </a:rPr>
              <a:t>145-375x 10</a:t>
            </a:r>
            <a:r>
              <a:rPr lang="tr-TR" baseline="30000" dirty="0">
                <a:solidFill>
                  <a:schemeClr val="tx1"/>
                </a:solidFill>
              </a:rPr>
              <a:t>3</a:t>
            </a:r>
            <a:r>
              <a:rPr lang="tr-TR" dirty="0">
                <a:solidFill>
                  <a:schemeClr val="tx1"/>
                </a:solidFill>
              </a:rPr>
              <a:t> mm</a:t>
            </a:r>
            <a:r>
              <a:rPr lang="tr-TR" baseline="30000" dirty="0">
                <a:solidFill>
                  <a:schemeClr val="tx1"/>
                </a:solidFill>
              </a:rPr>
              <a:t>3</a:t>
            </a:r>
          </a:p>
          <a:p>
            <a:pPr algn="l"/>
            <a:r>
              <a:rPr lang="tr-TR" sz="2800" dirty="0" err="1">
                <a:solidFill>
                  <a:srgbClr val="FF0000"/>
                </a:solidFill>
              </a:rPr>
              <a:t>Protrombin</a:t>
            </a:r>
            <a:r>
              <a:rPr lang="tr-TR" sz="2800" dirty="0">
                <a:solidFill>
                  <a:srgbClr val="FF0000"/>
                </a:solidFill>
              </a:rPr>
              <a:t> zamanı(PT): </a:t>
            </a:r>
            <a:r>
              <a:rPr lang="tr-TR" sz="2800" dirty="0">
                <a:solidFill>
                  <a:schemeClr val="tx1"/>
                </a:solidFill>
              </a:rPr>
              <a:t>12-14 saniye</a:t>
            </a:r>
          </a:p>
          <a:p>
            <a:pPr algn="l"/>
            <a:r>
              <a:rPr lang="tr-TR" sz="2800" dirty="0" err="1">
                <a:solidFill>
                  <a:srgbClr val="FF0000"/>
                </a:solidFill>
              </a:rPr>
              <a:t>Parsiyel</a:t>
            </a:r>
            <a:r>
              <a:rPr lang="tr-TR" sz="2800" dirty="0">
                <a:solidFill>
                  <a:srgbClr val="FF0000"/>
                </a:solidFill>
              </a:rPr>
              <a:t> </a:t>
            </a:r>
            <a:r>
              <a:rPr lang="tr-TR" sz="2800" dirty="0" err="1">
                <a:solidFill>
                  <a:srgbClr val="FF0000"/>
                </a:solidFill>
              </a:rPr>
              <a:t>Tromboplastin</a:t>
            </a:r>
            <a:r>
              <a:rPr lang="tr-TR" sz="2800" dirty="0">
                <a:solidFill>
                  <a:srgbClr val="FF0000"/>
                </a:solidFill>
              </a:rPr>
              <a:t> zamanı (PTT): </a:t>
            </a:r>
            <a:r>
              <a:rPr lang="tr-TR" sz="2800" dirty="0">
                <a:solidFill>
                  <a:schemeClr val="tx1"/>
                </a:solidFill>
              </a:rPr>
              <a:t>25-45 sn</a:t>
            </a:r>
          </a:p>
          <a:p>
            <a:pPr algn="l"/>
            <a:r>
              <a:rPr lang="tr-TR" sz="2800" dirty="0" err="1">
                <a:solidFill>
                  <a:schemeClr val="tx1"/>
                </a:solidFill>
              </a:rPr>
              <a:t>Etitrosit</a:t>
            </a:r>
            <a:r>
              <a:rPr lang="tr-TR" sz="2800" dirty="0">
                <a:solidFill>
                  <a:schemeClr val="tx1"/>
                </a:solidFill>
              </a:rPr>
              <a:t> </a:t>
            </a:r>
            <a:r>
              <a:rPr lang="tr-TR" sz="2800" dirty="0" err="1">
                <a:solidFill>
                  <a:schemeClr val="tx1"/>
                </a:solidFill>
              </a:rPr>
              <a:t>sedimentasyon</a:t>
            </a:r>
            <a:r>
              <a:rPr lang="tr-TR" sz="2800" dirty="0">
                <a:solidFill>
                  <a:schemeClr val="tx1"/>
                </a:solidFill>
              </a:rPr>
              <a:t> (ESR): 0-5mm/saat</a:t>
            </a:r>
          </a:p>
          <a:p>
            <a:pPr algn="l"/>
            <a:r>
              <a:rPr lang="tr-TR" sz="2800" dirty="0">
                <a:solidFill>
                  <a:schemeClr val="tx1"/>
                </a:solidFill>
              </a:rPr>
              <a:t>Erkek, 0-15mm/saat Kadın</a:t>
            </a: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772400" cy="1470025"/>
          </a:xfrm>
        </p:spPr>
        <p:txBody>
          <a:bodyPr/>
          <a:lstStyle/>
          <a:p>
            <a:r>
              <a:rPr lang="tr-TR" dirty="0"/>
              <a:t>Değişimler</a:t>
            </a:r>
          </a:p>
        </p:txBody>
      </p:sp>
      <p:sp>
        <p:nvSpPr>
          <p:cNvPr id="3" name="2 Alt Başlık"/>
          <p:cNvSpPr>
            <a:spLocks noGrp="1"/>
          </p:cNvSpPr>
          <p:nvPr>
            <p:ph type="subTitle" idx="1"/>
          </p:nvPr>
        </p:nvSpPr>
        <p:spPr>
          <a:xfrm>
            <a:off x="1259632" y="2204864"/>
            <a:ext cx="6400800" cy="3312368"/>
          </a:xfrm>
        </p:spPr>
        <p:txBody>
          <a:bodyPr>
            <a:normAutofit fontScale="92500" lnSpcReduction="20000"/>
          </a:bodyPr>
          <a:lstStyle/>
          <a:p>
            <a:pPr algn="just"/>
            <a:r>
              <a:rPr lang="tr-TR" dirty="0">
                <a:solidFill>
                  <a:schemeClr val="tx1"/>
                </a:solidFill>
              </a:rPr>
              <a:t>Ağır sigara kullanımı, yüksek rakımda, </a:t>
            </a:r>
            <a:r>
              <a:rPr lang="tr-TR" dirty="0" err="1">
                <a:solidFill>
                  <a:schemeClr val="tx1"/>
                </a:solidFill>
              </a:rPr>
              <a:t>dehidratasyonda</a:t>
            </a:r>
            <a:r>
              <a:rPr lang="tr-TR" dirty="0">
                <a:solidFill>
                  <a:schemeClr val="tx1"/>
                </a:solidFill>
              </a:rPr>
              <a:t> </a:t>
            </a:r>
            <a:r>
              <a:rPr lang="tr-TR" dirty="0" err="1">
                <a:solidFill>
                  <a:srgbClr val="FF0000"/>
                </a:solidFill>
              </a:rPr>
              <a:t>hematokrit</a:t>
            </a:r>
            <a:r>
              <a:rPr lang="tr-TR" dirty="0">
                <a:solidFill>
                  <a:srgbClr val="FF0000"/>
                </a:solidFill>
              </a:rPr>
              <a:t> artar</a:t>
            </a:r>
          </a:p>
          <a:p>
            <a:pPr algn="just"/>
            <a:r>
              <a:rPr lang="tr-TR" dirty="0">
                <a:solidFill>
                  <a:schemeClr val="tx1"/>
                </a:solidFill>
              </a:rPr>
              <a:t>Aşırı su alımı ve anemide </a:t>
            </a:r>
            <a:r>
              <a:rPr lang="tr-TR" dirty="0" err="1">
                <a:solidFill>
                  <a:srgbClr val="FF0000"/>
                </a:solidFill>
              </a:rPr>
              <a:t>hematokrit</a:t>
            </a:r>
            <a:r>
              <a:rPr lang="tr-TR" dirty="0">
                <a:solidFill>
                  <a:srgbClr val="FF0000"/>
                </a:solidFill>
              </a:rPr>
              <a:t> azalır</a:t>
            </a:r>
          </a:p>
          <a:p>
            <a:pPr algn="just"/>
            <a:r>
              <a:rPr lang="tr-TR" dirty="0">
                <a:solidFill>
                  <a:schemeClr val="tx1"/>
                </a:solidFill>
              </a:rPr>
              <a:t>Enfeksiyonlarda,cerrahi operasyonlarda</a:t>
            </a:r>
            <a:r>
              <a:rPr lang="tr-TR" dirty="0">
                <a:solidFill>
                  <a:srgbClr val="FF0000"/>
                </a:solidFill>
              </a:rPr>
              <a:t>, </a:t>
            </a:r>
            <a:r>
              <a:rPr lang="tr-TR" dirty="0">
                <a:solidFill>
                  <a:schemeClr val="tx1"/>
                </a:solidFill>
              </a:rPr>
              <a:t>lösemide , </a:t>
            </a:r>
            <a:r>
              <a:rPr lang="tr-TR" dirty="0">
                <a:solidFill>
                  <a:srgbClr val="FF0000"/>
                </a:solidFill>
              </a:rPr>
              <a:t>lökosit artar</a:t>
            </a:r>
          </a:p>
          <a:p>
            <a:pPr algn="just"/>
            <a:r>
              <a:rPr lang="tr-TR" dirty="0" err="1">
                <a:solidFill>
                  <a:schemeClr val="tx1"/>
                </a:solidFill>
              </a:rPr>
              <a:t>Viral</a:t>
            </a:r>
            <a:r>
              <a:rPr lang="tr-TR" dirty="0">
                <a:solidFill>
                  <a:schemeClr val="tx1"/>
                </a:solidFill>
              </a:rPr>
              <a:t> enfeksiyonlarda, radyasyon, </a:t>
            </a:r>
            <a:r>
              <a:rPr lang="tr-TR" dirty="0" err="1">
                <a:solidFill>
                  <a:schemeClr val="tx1"/>
                </a:solidFill>
              </a:rPr>
              <a:t>dializde</a:t>
            </a:r>
            <a:r>
              <a:rPr lang="tr-TR" dirty="0">
                <a:solidFill>
                  <a:srgbClr val="FF0000"/>
                </a:solidFill>
              </a:rPr>
              <a:t> lökosit azalır</a:t>
            </a: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692696"/>
            <a:ext cx="7772400" cy="1470025"/>
          </a:xfrm>
        </p:spPr>
        <p:txBody>
          <a:bodyPr/>
          <a:lstStyle/>
          <a:p>
            <a:r>
              <a:rPr lang="tr-TR" dirty="0"/>
              <a:t>Değişimler</a:t>
            </a:r>
          </a:p>
        </p:txBody>
      </p:sp>
      <p:sp>
        <p:nvSpPr>
          <p:cNvPr id="3" name="2 Alt Başlık"/>
          <p:cNvSpPr>
            <a:spLocks noGrp="1"/>
          </p:cNvSpPr>
          <p:nvPr>
            <p:ph type="subTitle" idx="1"/>
          </p:nvPr>
        </p:nvSpPr>
        <p:spPr>
          <a:xfrm>
            <a:off x="1331640" y="1988840"/>
            <a:ext cx="6400800" cy="3960440"/>
          </a:xfrm>
        </p:spPr>
        <p:txBody>
          <a:bodyPr>
            <a:normAutofit/>
          </a:bodyPr>
          <a:lstStyle/>
          <a:p>
            <a:pPr algn="l"/>
            <a:r>
              <a:rPr lang="tr-TR" sz="2800" dirty="0">
                <a:solidFill>
                  <a:srgbClr val="FF0000"/>
                </a:solidFill>
              </a:rPr>
              <a:t>Lökosit (Beyaz hücre sayısı değişimleri)</a:t>
            </a:r>
          </a:p>
          <a:p>
            <a:pPr algn="l"/>
            <a:r>
              <a:rPr lang="tr-TR" sz="2800" dirty="0">
                <a:solidFill>
                  <a:schemeClr val="tx1"/>
                </a:solidFill>
              </a:rPr>
              <a:t>Enfeksiyonlarda,  </a:t>
            </a:r>
            <a:r>
              <a:rPr lang="tr-TR" sz="2800" dirty="0" err="1">
                <a:solidFill>
                  <a:schemeClr val="tx1"/>
                </a:solidFill>
              </a:rPr>
              <a:t>Granülositik</a:t>
            </a:r>
            <a:r>
              <a:rPr lang="tr-TR" sz="2800" dirty="0">
                <a:solidFill>
                  <a:schemeClr val="tx1"/>
                </a:solidFill>
              </a:rPr>
              <a:t> Lösemi’de </a:t>
            </a:r>
            <a:r>
              <a:rPr lang="tr-TR" sz="2800" dirty="0">
                <a:solidFill>
                  <a:srgbClr val="FF0000"/>
                </a:solidFill>
              </a:rPr>
              <a:t>ARTAR</a:t>
            </a:r>
            <a:r>
              <a:rPr lang="tr-TR" sz="2800" dirty="0">
                <a:solidFill>
                  <a:schemeClr val="tx1"/>
                </a:solidFill>
              </a:rPr>
              <a:t>(</a:t>
            </a:r>
            <a:r>
              <a:rPr lang="tr-TR" sz="2800" dirty="0" err="1">
                <a:solidFill>
                  <a:schemeClr val="tx1"/>
                </a:solidFill>
              </a:rPr>
              <a:t>Nötrofiller</a:t>
            </a:r>
            <a:r>
              <a:rPr lang="tr-TR" sz="2800" dirty="0">
                <a:solidFill>
                  <a:schemeClr val="tx1"/>
                </a:solidFill>
              </a:rPr>
              <a:t>)</a:t>
            </a:r>
          </a:p>
          <a:p>
            <a:pPr algn="l"/>
            <a:r>
              <a:rPr lang="tr-TR" sz="2800" dirty="0" err="1">
                <a:solidFill>
                  <a:schemeClr val="tx1"/>
                </a:solidFill>
              </a:rPr>
              <a:t>Viral</a:t>
            </a:r>
            <a:r>
              <a:rPr lang="tr-TR" sz="2800" dirty="0">
                <a:solidFill>
                  <a:schemeClr val="tx1"/>
                </a:solidFill>
              </a:rPr>
              <a:t> Enfeksiyonlara, </a:t>
            </a:r>
            <a:r>
              <a:rPr lang="tr-TR" sz="2800" dirty="0" err="1">
                <a:solidFill>
                  <a:schemeClr val="tx1"/>
                </a:solidFill>
              </a:rPr>
              <a:t>Aplastik</a:t>
            </a:r>
            <a:r>
              <a:rPr lang="tr-TR" sz="2800" dirty="0">
                <a:solidFill>
                  <a:schemeClr val="tx1"/>
                </a:solidFill>
              </a:rPr>
              <a:t> anemide, </a:t>
            </a:r>
            <a:r>
              <a:rPr lang="tr-TR" sz="2800" dirty="0" err="1">
                <a:solidFill>
                  <a:schemeClr val="tx1"/>
                </a:solidFill>
              </a:rPr>
              <a:t>dializde</a:t>
            </a:r>
            <a:r>
              <a:rPr lang="tr-TR" sz="2800" dirty="0">
                <a:solidFill>
                  <a:schemeClr val="tx1"/>
                </a:solidFill>
              </a:rPr>
              <a:t> </a:t>
            </a:r>
            <a:r>
              <a:rPr lang="tr-TR" sz="2800" dirty="0">
                <a:solidFill>
                  <a:srgbClr val="FF0000"/>
                </a:solidFill>
              </a:rPr>
              <a:t>AZALIR</a:t>
            </a:r>
          </a:p>
          <a:p>
            <a:pPr algn="l"/>
            <a:r>
              <a:rPr lang="tr-TR" sz="2800" dirty="0" err="1">
                <a:solidFill>
                  <a:schemeClr val="tx1"/>
                </a:solidFill>
              </a:rPr>
              <a:t>Allerjik</a:t>
            </a:r>
            <a:r>
              <a:rPr lang="tr-TR" sz="2800" dirty="0">
                <a:solidFill>
                  <a:schemeClr val="tx1"/>
                </a:solidFill>
              </a:rPr>
              <a:t> hastalıklarda, parazit enfeksiyonlarında, </a:t>
            </a:r>
            <a:r>
              <a:rPr lang="tr-TR" sz="2800" dirty="0" err="1">
                <a:solidFill>
                  <a:schemeClr val="tx1"/>
                </a:solidFill>
              </a:rPr>
              <a:t>malignitelerde</a:t>
            </a:r>
            <a:r>
              <a:rPr lang="tr-TR" sz="2800" dirty="0">
                <a:solidFill>
                  <a:schemeClr val="tx1"/>
                </a:solidFill>
              </a:rPr>
              <a:t> </a:t>
            </a:r>
            <a:r>
              <a:rPr lang="tr-TR" sz="2800" dirty="0" err="1">
                <a:solidFill>
                  <a:schemeClr val="tx1"/>
                </a:solidFill>
              </a:rPr>
              <a:t>eozinofiller</a:t>
            </a:r>
            <a:r>
              <a:rPr lang="tr-TR" sz="2800" dirty="0">
                <a:solidFill>
                  <a:schemeClr val="tx1"/>
                </a:solidFill>
              </a:rPr>
              <a:t> </a:t>
            </a:r>
            <a:r>
              <a:rPr lang="tr-TR" sz="2800" dirty="0">
                <a:solidFill>
                  <a:srgbClr val="FF0000"/>
                </a:solidFill>
              </a:rPr>
              <a:t>ARTAR</a:t>
            </a:r>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764704"/>
            <a:ext cx="7772400" cy="1470025"/>
          </a:xfrm>
        </p:spPr>
        <p:txBody>
          <a:bodyPr/>
          <a:lstStyle/>
          <a:p>
            <a:r>
              <a:rPr lang="tr-TR" dirty="0"/>
              <a:t>Değişimler</a:t>
            </a:r>
          </a:p>
        </p:txBody>
      </p:sp>
      <p:sp>
        <p:nvSpPr>
          <p:cNvPr id="3" name="2 Alt Başlık"/>
          <p:cNvSpPr>
            <a:spLocks noGrp="1"/>
          </p:cNvSpPr>
          <p:nvPr>
            <p:ph type="subTitle" idx="1"/>
          </p:nvPr>
        </p:nvSpPr>
        <p:spPr>
          <a:xfrm>
            <a:off x="1331640" y="2204864"/>
            <a:ext cx="6400800" cy="3600400"/>
          </a:xfrm>
        </p:spPr>
        <p:txBody>
          <a:bodyPr/>
          <a:lstStyle/>
          <a:p>
            <a:pPr algn="l"/>
            <a:r>
              <a:rPr lang="tr-TR" dirty="0" err="1">
                <a:solidFill>
                  <a:srgbClr val="FF0000"/>
                </a:solidFill>
              </a:rPr>
              <a:t>Platelet</a:t>
            </a:r>
            <a:r>
              <a:rPr lang="tr-TR" dirty="0">
                <a:solidFill>
                  <a:srgbClr val="FF0000"/>
                </a:solidFill>
              </a:rPr>
              <a:t> sayısı(</a:t>
            </a:r>
            <a:r>
              <a:rPr lang="tr-TR" dirty="0" err="1">
                <a:solidFill>
                  <a:srgbClr val="FF0000"/>
                </a:solidFill>
              </a:rPr>
              <a:t>Trombosit</a:t>
            </a:r>
            <a:r>
              <a:rPr lang="tr-TR" dirty="0">
                <a:solidFill>
                  <a:srgbClr val="FF0000"/>
                </a:solidFill>
              </a:rPr>
              <a:t>)</a:t>
            </a:r>
          </a:p>
          <a:p>
            <a:pPr algn="l"/>
            <a:r>
              <a:rPr lang="tr-TR" dirty="0" err="1">
                <a:solidFill>
                  <a:schemeClr val="tx1"/>
                </a:solidFill>
              </a:rPr>
              <a:t>Malignitelerde</a:t>
            </a:r>
            <a:r>
              <a:rPr lang="tr-TR" dirty="0">
                <a:solidFill>
                  <a:schemeClr val="tx1"/>
                </a:solidFill>
              </a:rPr>
              <a:t>, cerrahi sonrası, akut travma ve kanamalarda </a:t>
            </a:r>
            <a:r>
              <a:rPr lang="tr-TR" dirty="0">
                <a:solidFill>
                  <a:srgbClr val="FF0000"/>
                </a:solidFill>
              </a:rPr>
              <a:t>ARTAR</a:t>
            </a:r>
          </a:p>
          <a:p>
            <a:pPr algn="l"/>
            <a:r>
              <a:rPr lang="tr-TR" dirty="0" err="1">
                <a:solidFill>
                  <a:schemeClr val="tx1"/>
                </a:solidFill>
              </a:rPr>
              <a:t>İdiopatik</a:t>
            </a:r>
            <a:r>
              <a:rPr lang="tr-TR" dirty="0">
                <a:solidFill>
                  <a:schemeClr val="tx1"/>
                </a:solidFill>
              </a:rPr>
              <a:t> </a:t>
            </a:r>
            <a:r>
              <a:rPr lang="tr-TR" dirty="0" err="1">
                <a:solidFill>
                  <a:schemeClr val="tx1"/>
                </a:solidFill>
              </a:rPr>
              <a:t>trombositik</a:t>
            </a:r>
            <a:r>
              <a:rPr lang="tr-TR" dirty="0">
                <a:solidFill>
                  <a:schemeClr val="tx1"/>
                </a:solidFill>
              </a:rPr>
              <a:t> </a:t>
            </a:r>
            <a:r>
              <a:rPr lang="tr-TR" dirty="0" err="1">
                <a:solidFill>
                  <a:schemeClr val="tx1"/>
                </a:solidFill>
              </a:rPr>
              <a:t>purpura</a:t>
            </a:r>
            <a:r>
              <a:rPr lang="tr-TR" dirty="0">
                <a:solidFill>
                  <a:schemeClr val="tx1"/>
                </a:solidFill>
              </a:rPr>
              <a:t>(ITP)’da </a:t>
            </a:r>
            <a:r>
              <a:rPr lang="tr-TR" dirty="0">
                <a:solidFill>
                  <a:srgbClr val="FF0000"/>
                </a:solidFill>
              </a:rPr>
              <a:t>AZALIR</a:t>
            </a: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764704"/>
            <a:ext cx="7772400" cy="1470025"/>
          </a:xfrm>
        </p:spPr>
        <p:txBody>
          <a:bodyPr>
            <a:normAutofit/>
          </a:bodyPr>
          <a:lstStyle/>
          <a:p>
            <a:r>
              <a:rPr lang="tr-TR" dirty="0" err="1"/>
              <a:t>Laboratuvar</a:t>
            </a:r>
            <a:r>
              <a:rPr lang="tr-TR" dirty="0"/>
              <a:t> testleri</a:t>
            </a:r>
          </a:p>
        </p:txBody>
      </p:sp>
      <p:sp>
        <p:nvSpPr>
          <p:cNvPr id="3" name="2 Alt Başlık"/>
          <p:cNvSpPr>
            <a:spLocks noGrp="1"/>
          </p:cNvSpPr>
          <p:nvPr>
            <p:ph type="subTitle" idx="1"/>
          </p:nvPr>
        </p:nvSpPr>
        <p:spPr>
          <a:xfrm>
            <a:off x="1331640" y="2924944"/>
            <a:ext cx="6400800" cy="1752600"/>
          </a:xfrm>
        </p:spPr>
        <p:txBody>
          <a:bodyPr>
            <a:normAutofit fontScale="92500" lnSpcReduction="10000"/>
          </a:bodyPr>
          <a:lstStyle/>
          <a:p>
            <a:pPr algn="just">
              <a:buFont typeface="Arial" pitchFamily="34" charset="0"/>
              <a:buChar char="•"/>
            </a:pPr>
            <a:r>
              <a:rPr lang="tr-TR" sz="2400" dirty="0">
                <a:solidFill>
                  <a:schemeClr val="tx1"/>
                </a:solidFill>
              </a:rPr>
              <a:t>Oral ve </a:t>
            </a:r>
            <a:r>
              <a:rPr lang="tr-TR" sz="2400" dirty="0" err="1">
                <a:solidFill>
                  <a:schemeClr val="tx1"/>
                </a:solidFill>
              </a:rPr>
              <a:t>Maksillofasiyal</a:t>
            </a:r>
            <a:r>
              <a:rPr lang="tr-TR" sz="2400" dirty="0">
                <a:solidFill>
                  <a:schemeClr val="tx1"/>
                </a:solidFill>
              </a:rPr>
              <a:t> cerrahide çok önemli bir yere sahiptir. Hastanın hikayesi ve fiziksel muayenesi ile birlikte çeşitli hastalıkların teşhisi</a:t>
            </a:r>
          </a:p>
          <a:p>
            <a:pPr algn="just">
              <a:buFont typeface="Arial" pitchFamily="34" charset="0"/>
              <a:buChar char="•"/>
            </a:pPr>
            <a:r>
              <a:rPr lang="tr-TR" sz="2400" dirty="0">
                <a:solidFill>
                  <a:schemeClr val="tx1"/>
                </a:solidFill>
              </a:rPr>
              <a:t>Sistemik hastalıkların </a:t>
            </a:r>
            <a:r>
              <a:rPr lang="tr-TR" sz="2400" dirty="0" err="1">
                <a:solidFill>
                  <a:schemeClr val="tx1"/>
                </a:solidFill>
              </a:rPr>
              <a:t>preoperatif</a:t>
            </a:r>
            <a:r>
              <a:rPr lang="tr-TR" sz="2400" dirty="0">
                <a:solidFill>
                  <a:schemeClr val="tx1"/>
                </a:solidFill>
              </a:rPr>
              <a:t> ve </a:t>
            </a:r>
            <a:r>
              <a:rPr lang="tr-TR" sz="2400" dirty="0" err="1">
                <a:solidFill>
                  <a:schemeClr val="tx1"/>
                </a:solidFill>
              </a:rPr>
              <a:t>postoperatif</a:t>
            </a:r>
            <a:r>
              <a:rPr lang="tr-TR" sz="2400" dirty="0">
                <a:solidFill>
                  <a:schemeClr val="tx1"/>
                </a:solidFill>
              </a:rPr>
              <a:t> değerlendirilmesinde</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Serum CRP</a:t>
            </a:r>
          </a:p>
        </p:txBody>
      </p:sp>
      <p:sp>
        <p:nvSpPr>
          <p:cNvPr id="3" name="İçerik Yer Tutucusu 2"/>
          <p:cNvSpPr>
            <a:spLocks noGrp="1"/>
          </p:cNvSpPr>
          <p:nvPr>
            <p:ph idx="1"/>
          </p:nvPr>
        </p:nvSpPr>
        <p:spPr/>
        <p:txBody>
          <a:bodyPr/>
          <a:lstStyle/>
          <a:p>
            <a:r>
              <a:rPr lang="tr-TR" dirty="0"/>
              <a:t>C -reaktif protein </a:t>
            </a:r>
            <a:r>
              <a:rPr lang="tr-TR" dirty="0" err="1"/>
              <a:t>iltahap</a:t>
            </a:r>
            <a:r>
              <a:rPr lang="tr-TR" dirty="0"/>
              <a:t> belirtecidir. Karaciğerde üretilen bir akut faz </a:t>
            </a:r>
            <a:r>
              <a:rPr lang="tr-TR" dirty="0" err="1"/>
              <a:t>reaktanıdır</a:t>
            </a:r>
            <a:r>
              <a:rPr lang="tr-TR" dirty="0"/>
              <a:t>.</a:t>
            </a:r>
          </a:p>
          <a:p>
            <a:r>
              <a:rPr lang="tr-TR" dirty="0" err="1"/>
              <a:t>İnflamasyondan</a:t>
            </a:r>
            <a:r>
              <a:rPr lang="tr-TR" dirty="0"/>
              <a:t> kanserlere kadar çeşitli durumlarda yükselir.</a:t>
            </a:r>
          </a:p>
          <a:p>
            <a:r>
              <a:rPr lang="tr-TR" dirty="0"/>
              <a:t>Genç sağlıklı bireylerde 0-1mg/L</a:t>
            </a:r>
          </a:p>
          <a:p>
            <a:r>
              <a:rPr lang="tr-TR" dirty="0"/>
              <a:t>Yaşla birlikte yükselir,2 mg/L seviyesine ulaşır.</a:t>
            </a:r>
          </a:p>
          <a:p>
            <a:r>
              <a:rPr lang="tr-TR" dirty="0"/>
              <a:t>Karaciğer hastalıklarından etkilenir</a:t>
            </a:r>
          </a:p>
        </p:txBody>
      </p:sp>
    </p:spTree>
    <p:extLst>
      <p:ext uri="{BB962C8B-B14F-4D97-AF65-F5344CB8AC3E}">
        <p14:creationId xmlns:p14="http://schemas.microsoft.com/office/powerpoint/2010/main" val="3781110977"/>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548680"/>
            <a:ext cx="7772400" cy="1470025"/>
          </a:xfrm>
        </p:spPr>
        <p:txBody>
          <a:bodyPr/>
          <a:lstStyle/>
          <a:p>
            <a:r>
              <a:rPr lang="tr-TR" dirty="0"/>
              <a:t>Değişimler</a:t>
            </a:r>
          </a:p>
        </p:txBody>
      </p:sp>
      <p:sp>
        <p:nvSpPr>
          <p:cNvPr id="3" name="2 Alt Başlık"/>
          <p:cNvSpPr>
            <a:spLocks noGrp="1"/>
          </p:cNvSpPr>
          <p:nvPr>
            <p:ph type="subTitle" idx="1"/>
          </p:nvPr>
        </p:nvSpPr>
        <p:spPr>
          <a:xfrm>
            <a:off x="1331640" y="1844824"/>
            <a:ext cx="6400800" cy="4032448"/>
          </a:xfrm>
        </p:spPr>
        <p:txBody>
          <a:bodyPr/>
          <a:lstStyle/>
          <a:p>
            <a:pPr algn="l"/>
            <a:r>
              <a:rPr lang="tr-TR" dirty="0">
                <a:solidFill>
                  <a:srgbClr val="FF0000"/>
                </a:solidFill>
              </a:rPr>
              <a:t>Karaciğer fonksiyonları</a:t>
            </a:r>
          </a:p>
          <a:p>
            <a:pPr algn="l"/>
            <a:r>
              <a:rPr lang="tr-TR" dirty="0" err="1">
                <a:solidFill>
                  <a:schemeClr val="tx1"/>
                </a:solidFill>
              </a:rPr>
              <a:t>Alkalen</a:t>
            </a:r>
            <a:r>
              <a:rPr lang="tr-TR" dirty="0">
                <a:solidFill>
                  <a:schemeClr val="tx1"/>
                </a:solidFill>
              </a:rPr>
              <a:t> </a:t>
            </a:r>
            <a:r>
              <a:rPr lang="tr-TR" dirty="0" err="1">
                <a:solidFill>
                  <a:schemeClr val="tx1"/>
                </a:solidFill>
              </a:rPr>
              <a:t>Fosfataz</a:t>
            </a:r>
            <a:r>
              <a:rPr lang="tr-TR" dirty="0">
                <a:solidFill>
                  <a:schemeClr val="tx1"/>
                </a:solidFill>
              </a:rPr>
              <a:t>(30-115 </a:t>
            </a:r>
            <a:r>
              <a:rPr lang="tr-TR" dirty="0" err="1">
                <a:solidFill>
                  <a:schemeClr val="tx1"/>
                </a:solidFill>
              </a:rPr>
              <a:t>unit</a:t>
            </a:r>
            <a:r>
              <a:rPr lang="tr-TR" dirty="0">
                <a:solidFill>
                  <a:schemeClr val="tx1"/>
                </a:solidFill>
              </a:rPr>
              <a:t>/l)</a:t>
            </a:r>
          </a:p>
          <a:p>
            <a:pPr algn="l"/>
            <a:r>
              <a:rPr lang="tr-TR" dirty="0">
                <a:solidFill>
                  <a:schemeClr val="tx1"/>
                </a:solidFill>
              </a:rPr>
              <a:t>Kemik hastalıkları(</a:t>
            </a:r>
            <a:r>
              <a:rPr lang="tr-TR" dirty="0" err="1">
                <a:solidFill>
                  <a:schemeClr val="tx1"/>
                </a:solidFill>
              </a:rPr>
              <a:t>Paget</a:t>
            </a:r>
            <a:r>
              <a:rPr lang="tr-TR" dirty="0">
                <a:solidFill>
                  <a:schemeClr val="tx1"/>
                </a:solidFill>
              </a:rPr>
              <a:t> hastalığı)</a:t>
            </a:r>
          </a:p>
          <a:p>
            <a:pPr algn="l"/>
            <a:r>
              <a:rPr lang="tr-TR" dirty="0" err="1">
                <a:solidFill>
                  <a:schemeClr val="tx1"/>
                </a:solidFill>
              </a:rPr>
              <a:t>Osteoblastik</a:t>
            </a:r>
            <a:r>
              <a:rPr lang="tr-TR" dirty="0">
                <a:solidFill>
                  <a:schemeClr val="tx1"/>
                </a:solidFill>
              </a:rPr>
              <a:t> kemik tümörleri</a:t>
            </a:r>
          </a:p>
          <a:p>
            <a:pPr algn="l"/>
            <a:r>
              <a:rPr lang="tr-TR" dirty="0" err="1">
                <a:solidFill>
                  <a:schemeClr val="tx1"/>
                </a:solidFill>
              </a:rPr>
              <a:t>Hiperparatirodizm</a:t>
            </a:r>
            <a:r>
              <a:rPr lang="tr-TR" dirty="0">
                <a:solidFill>
                  <a:schemeClr val="tx1"/>
                </a:solidFill>
              </a:rPr>
              <a:t> </a:t>
            </a:r>
            <a:r>
              <a:rPr lang="tr-TR" dirty="0">
                <a:solidFill>
                  <a:srgbClr val="FF0000"/>
                </a:solidFill>
              </a:rPr>
              <a:t>ARTAR</a:t>
            </a:r>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764704"/>
            <a:ext cx="7772400" cy="1470025"/>
          </a:xfrm>
        </p:spPr>
        <p:txBody>
          <a:bodyPr/>
          <a:lstStyle/>
          <a:p>
            <a:r>
              <a:rPr lang="tr-TR" dirty="0"/>
              <a:t>Değişimler</a:t>
            </a:r>
          </a:p>
        </p:txBody>
      </p:sp>
      <p:sp>
        <p:nvSpPr>
          <p:cNvPr id="3" name="2 Alt Başlık"/>
          <p:cNvSpPr>
            <a:spLocks noGrp="1"/>
          </p:cNvSpPr>
          <p:nvPr>
            <p:ph type="subTitle" idx="1"/>
          </p:nvPr>
        </p:nvSpPr>
        <p:spPr>
          <a:xfrm>
            <a:off x="1259632" y="2312876"/>
            <a:ext cx="6400800" cy="2232248"/>
          </a:xfrm>
        </p:spPr>
        <p:txBody>
          <a:bodyPr/>
          <a:lstStyle/>
          <a:p>
            <a:pPr algn="l"/>
            <a:r>
              <a:rPr lang="tr-TR" dirty="0" err="1">
                <a:solidFill>
                  <a:srgbClr val="FF0000"/>
                </a:solidFill>
              </a:rPr>
              <a:t>Bilirubin</a:t>
            </a:r>
            <a:r>
              <a:rPr lang="tr-TR" dirty="0">
                <a:solidFill>
                  <a:srgbClr val="FF0000"/>
                </a:solidFill>
              </a:rPr>
              <a:t> (0,2-1,2 mg/</a:t>
            </a:r>
            <a:r>
              <a:rPr lang="tr-TR" dirty="0" err="1">
                <a:solidFill>
                  <a:srgbClr val="FF0000"/>
                </a:solidFill>
              </a:rPr>
              <a:t>Dl</a:t>
            </a:r>
            <a:r>
              <a:rPr lang="tr-TR" dirty="0">
                <a:solidFill>
                  <a:srgbClr val="FF0000"/>
                </a:solidFill>
              </a:rPr>
              <a:t>)</a:t>
            </a:r>
          </a:p>
          <a:p>
            <a:pPr algn="l"/>
            <a:r>
              <a:rPr lang="tr-TR" dirty="0">
                <a:solidFill>
                  <a:schemeClr val="tx1"/>
                </a:solidFill>
              </a:rPr>
              <a:t>Akut ve kronik </a:t>
            </a:r>
            <a:r>
              <a:rPr lang="tr-TR" dirty="0" err="1">
                <a:solidFill>
                  <a:schemeClr val="tx1"/>
                </a:solidFill>
              </a:rPr>
              <a:t>hepatit’de</a:t>
            </a:r>
            <a:r>
              <a:rPr lang="tr-TR" dirty="0">
                <a:solidFill>
                  <a:schemeClr val="tx1"/>
                </a:solidFill>
              </a:rPr>
              <a:t> </a:t>
            </a:r>
            <a:r>
              <a:rPr lang="tr-TR" dirty="0">
                <a:solidFill>
                  <a:srgbClr val="FF0000"/>
                </a:solidFill>
              </a:rPr>
              <a:t>ARTAR</a:t>
            </a: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1052736"/>
            <a:ext cx="7772400" cy="1470025"/>
          </a:xfrm>
        </p:spPr>
        <p:txBody>
          <a:bodyPr/>
          <a:lstStyle/>
          <a:p>
            <a:r>
              <a:rPr lang="tr-TR" dirty="0"/>
              <a:t>Değişimler</a:t>
            </a:r>
          </a:p>
        </p:txBody>
      </p:sp>
      <p:sp>
        <p:nvSpPr>
          <p:cNvPr id="3" name="2 Alt Başlık"/>
          <p:cNvSpPr>
            <a:spLocks noGrp="1"/>
          </p:cNvSpPr>
          <p:nvPr>
            <p:ph type="subTitle" idx="1"/>
          </p:nvPr>
        </p:nvSpPr>
        <p:spPr>
          <a:xfrm>
            <a:off x="1331640" y="2924944"/>
            <a:ext cx="6400800" cy="2520280"/>
          </a:xfrm>
        </p:spPr>
        <p:txBody>
          <a:bodyPr>
            <a:normAutofit fontScale="92500" lnSpcReduction="10000"/>
          </a:bodyPr>
          <a:lstStyle/>
          <a:p>
            <a:pPr algn="l"/>
            <a:r>
              <a:rPr lang="tr-TR" dirty="0">
                <a:solidFill>
                  <a:schemeClr val="tx1"/>
                </a:solidFill>
              </a:rPr>
              <a:t>Serum </a:t>
            </a:r>
            <a:r>
              <a:rPr lang="tr-TR" dirty="0" err="1">
                <a:solidFill>
                  <a:schemeClr val="tx1"/>
                </a:solidFill>
              </a:rPr>
              <a:t>Glutamik</a:t>
            </a:r>
            <a:r>
              <a:rPr lang="tr-TR" dirty="0">
                <a:solidFill>
                  <a:schemeClr val="tx1"/>
                </a:solidFill>
              </a:rPr>
              <a:t> </a:t>
            </a:r>
            <a:r>
              <a:rPr lang="tr-TR" dirty="0" err="1">
                <a:solidFill>
                  <a:schemeClr val="tx1"/>
                </a:solidFill>
              </a:rPr>
              <a:t>oxalasetik</a:t>
            </a:r>
            <a:r>
              <a:rPr lang="tr-TR" dirty="0">
                <a:solidFill>
                  <a:schemeClr val="tx1"/>
                </a:solidFill>
              </a:rPr>
              <a:t> </a:t>
            </a:r>
            <a:r>
              <a:rPr lang="tr-TR" dirty="0" err="1">
                <a:solidFill>
                  <a:schemeClr val="tx1"/>
                </a:solidFill>
              </a:rPr>
              <a:t>Transaminaz</a:t>
            </a:r>
            <a:r>
              <a:rPr lang="tr-TR" dirty="0">
                <a:solidFill>
                  <a:schemeClr val="tx1"/>
                </a:solidFill>
              </a:rPr>
              <a:t>(SGOT)</a:t>
            </a:r>
          </a:p>
          <a:p>
            <a:pPr algn="l"/>
            <a:r>
              <a:rPr lang="tr-TR" dirty="0">
                <a:solidFill>
                  <a:schemeClr val="tx1"/>
                </a:solidFill>
              </a:rPr>
              <a:t>8-20 </a:t>
            </a:r>
            <a:r>
              <a:rPr lang="tr-TR" dirty="0" err="1">
                <a:solidFill>
                  <a:schemeClr val="tx1"/>
                </a:solidFill>
              </a:rPr>
              <a:t>unit</a:t>
            </a:r>
            <a:r>
              <a:rPr lang="tr-TR" dirty="0">
                <a:solidFill>
                  <a:schemeClr val="tx1"/>
                </a:solidFill>
              </a:rPr>
              <a:t>/l</a:t>
            </a:r>
          </a:p>
          <a:p>
            <a:pPr algn="l"/>
            <a:r>
              <a:rPr lang="tr-TR" dirty="0">
                <a:solidFill>
                  <a:schemeClr val="tx1"/>
                </a:solidFill>
              </a:rPr>
              <a:t>Karaciğer hastalıklarında, akut miyokart </a:t>
            </a:r>
            <a:r>
              <a:rPr lang="tr-TR" dirty="0" err="1">
                <a:solidFill>
                  <a:schemeClr val="tx1"/>
                </a:solidFill>
              </a:rPr>
              <a:t>infarktüste</a:t>
            </a:r>
            <a:r>
              <a:rPr lang="tr-TR" dirty="0">
                <a:solidFill>
                  <a:schemeClr val="tx1"/>
                </a:solidFill>
              </a:rPr>
              <a:t>, </a:t>
            </a:r>
            <a:r>
              <a:rPr lang="tr-TR" dirty="0" err="1">
                <a:solidFill>
                  <a:schemeClr val="tx1"/>
                </a:solidFill>
              </a:rPr>
              <a:t>pankreatit’de</a:t>
            </a:r>
            <a:r>
              <a:rPr lang="tr-TR" dirty="0">
                <a:solidFill>
                  <a:schemeClr val="tx1"/>
                </a:solidFill>
              </a:rPr>
              <a:t> </a:t>
            </a:r>
            <a:r>
              <a:rPr lang="tr-TR" dirty="0">
                <a:solidFill>
                  <a:srgbClr val="FF0000"/>
                </a:solidFill>
              </a:rPr>
              <a:t>ARTAR</a:t>
            </a: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772400" cy="1470025"/>
          </a:xfrm>
        </p:spPr>
        <p:txBody>
          <a:bodyPr/>
          <a:lstStyle/>
          <a:p>
            <a:r>
              <a:rPr lang="tr-TR" dirty="0"/>
              <a:t>Değişimler</a:t>
            </a:r>
          </a:p>
        </p:txBody>
      </p:sp>
      <p:sp>
        <p:nvSpPr>
          <p:cNvPr id="3" name="2 Alt Başlık"/>
          <p:cNvSpPr>
            <a:spLocks noGrp="1"/>
          </p:cNvSpPr>
          <p:nvPr>
            <p:ph type="subTitle" idx="1"/>
          </p:nvPr>
        </p:nvSpPr>
        <p:spPr>
          <a:xfrm>
            <a:off x="1331640" y="2132856"/>
            <a:ext cx="6400800" cy="3672408"/>
          </a:xfrm>
        </p:spPr>
        <p:txBody>
          <a:bodyPr/>
          <a:lstStyle/>
          <a:p>
            <a:pPr algn="l"/>
            <a:r>
              <a:rPr lang="tr-TR" dirty="0">
                <a:solidFill>
                  <a:srgbClr val="FF0000"/>
                </a:solidFill>
              </a:rPr>
              <a:t>Serum </a:t>
            </a:r>
            <a:r>
              <a:rPr lang="tr-TR" dirty="0" err="1">
                <a:solidFill>
                  <a:srgbClr val="FF0000"/>
                </a:solidFill>
              </a:rPr>
              <a:t>glutamik</a:t>
            </a:r>
            <a:r>
              <a:rPr lang="tr-TR" dirty="0">
                <a:solidFill>
                  <a:srgbClr val="FF0000"/>
                </a:solidFill>
              </a:rPr>
              <a:t> </a:t>
            </a:r>
            <a:r>
              <a:rPr lang="tr-TR" dirty="0" err="1">
                <a:solidFill>
                  <a:srgbClr val="FF0000"/>
                </a:solidFill>
              </a:rPr>
              <a:t>piruvik</a:t>
            </a:r>
            <a:r>
              <a:rPr lang="tr-TR" dirty="0">
                <a:solidFill>
                  <a:srgbClr val="FF0000"/>
                </a:solidFill>
              </a:rPr>
              <a:t> </a:t>
            </a:r>
            <a:r>
              <a:rPr lang="tr-TR" dirty="0" err="1">
                <a:solidFill>
                  <a:srgbClr val="FF0000"/>
                </a:solidFill>
              </a:rPr>
              <a:t>transaminaz</a:t>
            </a:r>
            <a:r>
              <a:rPr lang="tr-TR" dirty="0">
                <a:solidFill>
                  <a:srgbClr val="FF0000"/>
                </a:solidFill>
              </a:rPr>
              <a:t>(SGPT)8-20unit/l</a:t>
            </a:r>
          </a:p>
          <a:p>
            <a:pPr algn="l"/>
            <a:r>
              <a:rPr lang="tr-TR" dirty="0">
                <a:solidFill>
                  <a:schemeClr val="tx1"/>
                </a:solidFill>
              </a:rPr>
              <a:t>Karaciğer hastalıklarında </a:t>
            </a:r>
            <a:r>
              <a:rPr lang="tr-TR" dirty="0">
                <a:solidFill>
                  <a:srgbClr val="FF0000"/>
                </a:solidFill>
              </a:rPr>
              <a:t>ARTAR</a:t>
            </a:r>
            <a:r>
              <a:rPr lang="tr-TR" dirty="0">
                <a:solidFill>
                  <a:schemeClr val="tx1"/>
                </a:solidFill>
              </a:rPr>
              <a:t>(</a:t>
            </a:r>
            <a:r>
              <a:rPr lang="tr-TR" dirty="0" err="1">
                <a:solidFill>
                  <a:schemeClr val="tx1"/>
                </a:solidFill>
              </a:rPr>
              <a:t>SGOT’den</a:t>
            </a:r>
            <a:r>
              <a:rPr lang="tr-TR" dirty="0">
                <a:solidFill>
                  <a:schemeClr val="tx1"/>
                </a:solidFill>
              </a:rPr>
              <a:t> daha spesifiktir)</a:t>
            </a:r>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772400" cy="1470025"/>
          </a:xfrm>
        </p:spPr>
        <p:txBody>
          <a:bodyPr/>
          <a:lstStyle/>
          <a:p>
            <a:r>
              <a:rPr lang="tr-TR" dirty="0"/>
              <a:t>Değişimler</a:t>
            </a:r>
          </a:p>
        </p:txBody>
      </p:sp>
      <p:sp>
        <p:nvSpPr>
          <p:cNvPr id="3" name="2 Alt Başlık"/>
          <p:cNvSpPr>
            <a:spLocks noGrp="1"/>
          </p:cNvSpPr>
          <p:nvPr>
            <p:ph type="subTitle" idx="1"/>
          </p:nvPr>
        </p:nvSpPr>
        <p:spPr>
          <a:xfrm>
            <a:off x="1403648" y="2060848"/>
            <a:ext cx="6400800" cy="3744416"/>
          </a:xfrm>
        </p:spPr>
        <p:txBody>
          <a:bodyPr/>
          <a:lstStyle/>
          <a:p>
            <a:r>
              <a:rPr lang="tr-TR" dirty="0">
                <a:solidFill>
                  <a:schemeClr val="tx1"/>
                </a:solidFill>
              </a:rPr>
              <a:t>Akut Miyokart </a:t>
            </a:r>
            <a:r>
              <a:rPr lang="tr-TR" dirty="0" err="1">
                <a:solidFill>
                  <a:schemeClr val="tx1"/>
                </a:solidFill>
              </a:rPr>
              <a:t>infarktüsü</a:t>
            </a:r>
            <a:endParaRPr lang="tr-TR" dirty="0">
              <a:solidFill>
                <a:schemeClr val="tx1"/>
              </a:solidFill>
            </a:endParaRPr>
          </a:p>
          <a:p>
            <a:r>
              <a:rPr lang="tr-TR" sz="2800" dirty="0" err="1">
                <a:solidFill>
                  <a:srgbClr val="FF0000"/>
                </a:solidFill>
              </a:rPr>
              <a:t>Kreatinin</a:t>
            </a:r>
            <a:r>
              <a:rPr lang="tr-TR" sz="2800" dirty="0">
                <a:solidFill>
                  <a:srgbClr val="FF0000"/>
                </a:solidFill>
              </a:rPr>
              <a:t> </a:t>
            </a:r>
            <a:r>
              <a:rPr lang="tr-TR" sz="2800" dirty="0" err="1">
                <a:solidFill>
                  <a:srgbClr val="FF0000"/>
                </a:solidFill>
              </a:rPr>
              <a:t>fosfokinaz</a:t>
            </a:r>
            <a:r>
              <a:rPr lang="tr-TR" sz="2800" dirty="0">
                <a:solidFill>
                  <a:srgbClr val="FF0000"/>
                </a:solidFill>
              </a:rPr>
              <a:t>(CPK)</a:t>
            </a:r>
          </a:p>
          <a:p>
            <a:r>
              <a:rPr lang="tr-TR" sz="2400" dirty="0">
                <a:solidFill>
                  <a:schemeClr val="tx1"/>
                </a:solidFill>
              </a:rPr>
              <a:t>Kadın 50-60 IU/l</a:t>
            </a:r>
          </a:p>
          <a:p>
            <a:r>
              <a:rPr lang="tr-TR" sz="2400" dirty="0">
                <a:solidFill>
                  <a:schemeClr val="tx1"/>
                </a:solidFill>
              </a:rPr>
              <a:t>Erkek 50-180IU/l</a:t>
            </a:r>
          </a:p>
          <a:p>
            <a:r>
              <a:rPr lang="tr-TR" sz="2400" dirty="0" err="1">
                <a:solidFill>
                  <a:srgbClr val="FF0000"/>
                </a:solidFill>
              </a:rPr>
              <a:t>Laktat</a:t>
            </a:r>
            <a:r>
              <a:rPr lang="tr-TR" sz="2400" dirty="0">
                <a:solidFill>
                  <a:srgbClr val="FF0000"/>
                </a:solidFill>
              </a:rPr>
              <a:t> </a:t>
            </a:r>
            <a:r>
              <a:rPr lang="tr-TR" sz="2400" dirty="0" err="1">
                <a:solidFill>
                  <a:srgbClr val="FF0000"/>
                </a:solidFill>
              </a:rPr>
              <a:t>dehidrogenaz</a:t>
            </a:r>
            <a:r>
              <a:rPr lang="tr-TR" sz="2400" dirty="0">
                <a:solidFill>
                  <a:srgbClr val="FF0000"/>
                </a:solidFill>
              </a:rPr>
              <a:t>(LDH)</a:t>
            </a:r>
          </a:p>
          <a:p>
            <a:r>
              <a:rPr lang="tr-TR" sz="2400" dirty="0">
                <a:solidFill>
                  <a:schemeClr val="tx1"/>
                </a:solidFill>
              </a:rPr>
              <a:t>45-100U/l</a:t>
            </a:r>
          </a:p>
          <a:p>
            <a:r>
              <a:rPr lang="tr-TR" sz="2400" dirty="0">
                <a:solidFill>
                  <a:schemeClr val="tx1"/>
                </a:solidFill>
              </a:rPr>
              <a:t>Hepatit ve </a:t>
            </a:r>
            <a:r>
              <a:rPr lang="tr-TR" sz="2400" dirty="0" err="1">
                <a:solidFill>
                  <a:schemeClr val="tx1"/>
                </a:solidFill>
              </a:rPr>
              <a:t>malign</a:t>
            </a:r>
            <a:r>
              <a:rPr lang="tr-TR" sz="2400" dirty="0">
                <a:solidFill>
                  <a:schemeClr val="tx1"/>
                </a:solidFill>
              </a:rPr>
              <a:t> tümörlerde de</a:t>
            </a:r>
          </a:p>
          <a:p>
            <a:r>
              <a:rPr lang="tr-TR" sz="2400" dirty="0">
                <a:solidFill>
                  <a:srgbClr val="FF0000"/>
                </a:solidFill>
              </a:rPr>
              <a:t>ARTAR</a:t>
            </a: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772400" cy="1470025"/>
          </a:xfrm>
        </p:spPr>
        <p:txBody>
          <a:bodyPr/>
          <a:lstStyle/>
          <a:p>
            <a:r>
              <a:rPr lang="tr-TR" dirty="0" err="1"/>
              <a:t>Metabolik</a:t>
            </a:r>
            <a:r>
              <a:rPr lang="tr-TR" dirty="0"/>
              <a:t> Kemik Hastalıkları</a:t>
            </a:r>
          </a:p>
        </p:txBody>
      </p:sp>
      <p:sp>
        <p:nvSpPr>
          <p:cNvPr id="3" name="2 Alt Başlık"/>
          <p:cNvSpPr>
            <a:spLocks noGrp="1"/>
          </p:cNvSpPr>
          <p:nvPr>
            <p:ph type="subTitle" idx="1"/>
          </p:nvPr>
        </p:nvSpPr>
        <p:spPr>
          <a:xfrm>
            <a:off x="1403648" y="2276872"/>
            <a:ext cx="6400800" cy="2880320"/>
          </a:xfrm>
        </p:spPr>
        <p:txBody>
          <a:bodyPr>
            <a:normAutofit/>
          </a:bodyPr>
          <a:lstStyle/>
          <a:p>
            <a:pPr algn="just"/>
            <a:r>
              <a:rPr lang="tr-TR" sz="2400" dirty="0">
                <a:solidFill>
                  <a:srgbClr val="FF0000"/>
                </a:solidFill>
              </a:rPr>
              <a:t>Kalsiyum</a:t>
            </a:r>
          </a:p>
          <a:p>
            <a:pPr algn="just"/>
            <a:r>
              <a:rPr lang="tr-TR" sz="2400" dirty="0">
                <a:solidFill>
                  <a:schemeClr val="tx1"/>
                </a:solidFill>
              </a:rPr>
              <a:t>8.5-10.5 mg/</a:t>
            </a:r>
            <a:r>
              <a:rPr lang="tr-TR" sz="2400" dirty="0" err="1">
                <a:solidFill>
                  <a:schemeClr val="tx1"/>
                </a:solidFill>
              </a:rPr>
              <a:t>dl</a:t>
            </a:r>
            <a:endParaRPr lang="tr-TR" sz="2400" dirty="0">
              <a:solidFill>
                <a:schemeClr val="tx1"/>
              </a:solidFill>
            </a:endParaRPr>
          </a:p>
          <a:p>
            <a:pPr algn="just"/>
            <a:r>
              <a:rPr lang="tr-TR" sz="2400" dirty="0" err="1">
                <a:solidFill>
                  <a:schemeClr val="tx1"/>
                </a:solidFill>
              </a:rPr>
              <a:t>Hiperparatiroidizm</a:t>
            </a:r>
            <a:r>
              <a:rPr lang="tr-TR" sz="2400" dirty="0">
                <a:solidFill>
                  <a:schemeClr val="tx1"/>
                </a:solidFill>
              </a:rPr>
              <a:t>, </a:t>
            </a:r>
            <a:r>
              <a:rPr lang="tr-TR" sz="2400" dirty="0" err="1">
                <a:solidFill>
                  <a:schemeClr val="tx1"/>
                </a:solidFill>
              </a:rPr>
              <a:t>Metastatik</a:t>
            </a:r>
            <a:r>
              <a:rPr lang="tr-TR" sz="2400" dirty="0">
                <a:solidFill>
                  <a:schemeClr val="tx1"/>
                </a:solidFill>
              </a:rPr>
              <a:t> Kemik Tümörleri</a:t>
            </a:r>
          </a:p>
          <a:p>
            <a:pPr algn="just"/>
            <a:r>
              <a:rPr lang="tr-TR" sz="2400" dirty="0" err="1">
                <a:solidFill>
                  <a:schemeClr val="tx1"/>
                </a:solidFill>
              </a:rPr>
              <a:t>Paget</a:t>
            </a:r>
            <a:r>
              <a:rPr lang="tr-TR" sz="2400" dirty="0">
                <a:solidFill>
                  <a:schemeClr val="tx1"/>
                </a:solidFill>
              </a:rPr>
              <a:t> Hastalığı, Kronik Böbrek Yetmezliği </a:t>
            </a:r>
            <a:r>
              <a:rPr lang="tr-TR" sz="2400" dirty="0">
                <a:solidFill>
                  <a:srgbClr val="FF0000"/>
                </a:solidFill>
              </a:rPr>
              <a:t>ARTAR</a:t>
            </a:r>
          </a:p>
          <a:p>
            <a:pPr algn="just"/>
            <a:r>
              <a:rPr lang="tr-TR" sz="2400" dirty="0" err="1">
                <a:solidFill>
                  <a:schemeClr val="tx1"/>
                </a:solidFill>
              </a:rPr>
              <a:t>Hipoparatiroidizm</a:t>
            </a:r>
            <a:r>
              <a:rPr lang="tr-TR" sz="2400" dirty="0">
                <a:solidFill>
                  <a:schemeClr val="tx1"/>
                </a:solidFill>
              </a:rPr>
              <a:t> </a:t>
            </a:r>
            <a:r>
              <a:rPr lang="tr-TR" sz="2400" dirty="0">
                <a:solidFill>
                  <a:srgbClr val="FF0000"/>
                </a:solidFill>
              </a:rPr>
              <a:t>AZALIR</a:t>
            </a:r>
          </a:p>
          <a:p>
            <a:pPr algn="just"/>
            <a:endParaRPr lang="tr-TR" sz="2400" dirty="0">
              <a:solidFill>
                <a:srgbClr val="FF0000"/>
              </a:solidFill>
            </a:endParaRP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764704"/>
            <a:ext cx="7772400" cy="1470025"/>
          </a:xfrm>
        </p:spPr>
        <p:txBody>
          <a:bodyPr/>
          <a:lstStyle/>
          <a:p>
            <a:r>
              <a:rPr lang="tr-TR" dirty="0" err="1"/>
              <a:t>Metabolik</a:t>
            </a:r>
            <a:r>
              <a:rPr lang="tr-TR" dirty="0"/>
              <a:t> Kemik Hastalıkları</a:t>
            </a:r>
          </a:p>
        </p:txBody>
      </p:sp>
      <p:sp>
        <p:nvSpPr>
          <p:cNvPr id="3" name="2 Alt Başlık"/>
          <p:cNvSpPr>
            <a:spLocks noGrp="1"/>
          </p:cNvSpPr>
          <p:nvPr>
            <p:ph type="subTitle" idx="1"/>
          </p:nvPr>
        </p:nvSpPr>
        <p:spPr>
          <a:xfrm>
            <a:off x="1403648" y="2420888"/>
            <a:ext cx="6400800" cy="3240360"/>
          </a:xfrm>
        </p:spPr>
        <p:txBody>
          <a:bodyPr>
            <a:normAutofit/>
          </a:bodyPr>
          <a:lstStyle/>
          <a:p>
            <a:pPr algn="just"/>
            <a:r>
              <a:rPr lang="tr-TR" sz="2400" dirty="0">
                <a:solidFill>
                  <a:srgbClr val="FF0000"/>
                </a:solidFill>
              </a:rPr>
              <a:t>Fosfor</a:t>
            </a:r>
          </a:p>
          <a:p>
            <a:pPr algn="just"/>
            <a:r>
              <a:rPr lang="tr-TR" sz="2400" dirty="0">
                <a:solidFill>
                  <a:schemeClr val="tx1"/>
                </a:solidFill>
              </a:rPr>
              <a:t>2.3-4.7 mg/</a:t>
            </a:r>
            <a:r>
              <a:rPr lang="tr-TR" sz="2400" dirty="0" err="1">
                <a:solidFill>
                  <a:schemeClr val="tx1"/>
                </a:solidFill>
              </a:rPr>
              <a:t>dL</a:t>
            </a:r>
            <a:endParaRPr lang="tr-TR" sz="2400" dirty="0">
              <a:solidFill>
                <a:schemeClr val="tx1"/>
              </a:solidFill>
            </a:endParaRPr>
          </a:p>
          <a:p>
            <a:pPr algn="just"/>
            <a:r>
              <a:rPr lang="tr-TR" sz="2400" dirty="0" err="1">
                <a:solidFill>
                  <a:schemeClr val="tx1"/>
                </a:solidFill>
              </a:rPr>
              <a:t>Hipoparatirodizm</a:t>
            </a:r>
            <a:r>
              <a:rPr lang="tr-TR" sz="2400" dirty="0">
                <a:solidFill>
                  <a:schemeClr val="tx1"/>
                </a:solidFill>
              </a:rPr>
              <a:t>, kronik böbrek yetmezliği </a:t>
            </a:r>
            <a:r>
              <a:rPr lang="tr-TR" sz="2400" dirty="0">
                <a:solidFill>
                  <a:srgbClr val="FF0000"/>
                </a:solidFill>
              </a:rPr>
              <a:t>ARTAR</a:t>
            </a:r>
          </a:p>
          <a:p>
            <a:pPr algn="just"/>
            <a:r>
              <a:rPr lang="tr-TR" sz="2400" dirty="0" err="1">
                <a:solidFill>
                  <a:srgbClr val="FF0000"/>
                </a:solidFill>
              </a:rPr>
              <a:t>Hiperparatirodizm</a:t>
            </a:r>
            <a:r>
              <a:rPr lang="tr-TR" sz="2400" dirty="0">
                <a:solidFill>
                  <a:srgbClr val="FF0000"/>
                </a:solidFill>
              </a:rPr>
              <a:t> AZALIR</a:t>
            </a: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772400" cy="1470025"/>
          </a:xfrm>
        </p:spPr>
        <p:txBody>
          <a:bodyPr/>
          <a:lstStyle/>
          <a:p>
            <a:r>
              <a:rPr lang="tr-TR" dirty="0"/>
              <a:t>Glikoz</a:t>
            </a:r>
          </a:p>
        </p:txBody>
      </p:sp>
      <p:sp>
        <p:nvSpPr>
          <p:cNvPr id="3" name="2 Alt Başlık"/>
          <p:cNvSpPr>
            <a:spLocks noGrp="1"/>
          </p:cNvSpPr>
          <p:nvPr>
            <p:ph type="subTitle" idx="1"/>
          </p:nvPr>
        </p:nvSpPr>
        <p:spPr>
          <a:xfrm>
            <a:off x="1259632" y="2348880"/>
            <a:ext cx="6400800" cy="2808312"/>
          </a:xfrm>
        </p:spPr>
        <p:txBody>
          <a:bodyPr/>
          <a:lstStyle/>
          <a:p>
            <a:r>
              <a:rPr lang="tr-TR" dirty="0">
                <a:solidFill>
                  <a:schemeClr val="tx1"/>
                </a:solidFill>
              </a:rPr>
              <a:t>65-110 mg/</a:t>
            </a:r>
            <a:r>
              <a:rPr lang="tr-TR" dirty="0" err="1">
                <a:solidFill>
                  <a:schemeClr val="tx1"/>
                </a:solidFill>
              </a:rPr>
              <a:t>dL</a:t>
            </a:r>
            <a:endParaRPr lang="tr-TR" dirty="0">
              <a:solidFill>
                <a:schemeClr val="tx1"/>
              </a:solidFill>
            </a:endParaRPr>
          </a:p>
          <a:p>
            <a:pPr algn="just"/>
            <a:r>
              <a:rPr lang="tr-TR" sz="2400" dirty="0" err="1">
                <a:solidFill>
                  <a:schemeClr val="tx1"/>
                </a:solidFill>
              </a:rPr>
              <a:t>Diabetes</a:t>
            </a:r>
            <a:r>
              <a:rPr lang="tr-TR" sz="2400" dirty="0">
                <a:solidFill>
                  <a:schemeClr val="tx1"/>
                </a:solidFill>
              </a:rPr>
              <a:t> </a:t>
            </a:r>
            <a:r>
              <a:rPr lang="tr-TR" sz="2400" dirty="0" err="1">
                <a:solidFill>
                  <a:schemeClr val="tx1"/>
                </a:solidFill>
              </a:rPr>
              <a:t>Mellitus</a:t>
            </a:r>
            <a:r>
              <a:rPr lang="tr-TR" sz="2400" dirty="0">
                <a:solidFill>
                  <a:schemeClr val="tx1"/>
                </a:solidFill>
              </a:rPr>
              <a:t>, hamilelik ,</a:t>
            </a:r>
            <a:r>
              <a:rPr lang="tr-TR" sz="2400" dirty="0" err="1">
                <a:solidFill>
                  <a:schemeClr val="tx1"/>
                </a:solidFill>
              </a:rPr>
              <a:t>stress</a:t>
            </a:r>
            <a:r>
              <a:rPr lang="tr-TR" sz="2400" dirty="0">
                <a:solidFill>
                  <a:schemeClr val="tx1"/>
                </a:solidFill>
              </a:rPr>
              <a:t> </a:t>
            </a:r>
            <a:r>
              <a:rPr lang="tr-TR" sz="2400" dirty="0">
                <a:solidFill>
                  <a:srgbClr val="FF0000"/>
                </a:solidFill>
              </a:rPr>
              <a:t>ARTAR</a:t>
            </a: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620688"/>
            <a:ext cx="7772400" cy="1470025"/>
          </a:xfrm>
        </p:spPr>
        <p:txBody>
          <a:bodyPr/>
          <a:lstStyle/>
          <a:p>
            <a:r>
              <a:rPr lang="tr-TR" dirty="0"/>
              <a:t>KOAGÜLASYON</a:t>
            </a:r>
          </a:p>
        </p:txBody>
      </p:sp>
      <p:sp>
        <p:nvSpPr>
          <p:cNvPr id="3" name="2 Alt Başlık"/>
          <p:cNvSpPr>
            <a:spLocks noGrp="1"/>
          </p:cNvSpPr>
          <p:nvPr>
            <p:ph type="subTitle" idx="1"/>
          </p:nvPr>
        </p:nvSpPr>
        <p:spPr>
          <a:xfrm>
            <a:off x="1259632" y="2132856"/>
            <a:ext cx="6400800" cy="3240360"/>
          </a:xfrm>
        </p:spPr>
        <p:txBody>
          <a:bodyPr>
            <a:normAutofit/>
          </a:bodyPr>
          <a:lstStyle/>
          <a:p>
            <a:pPr algn="just"/>
            <a:r>
              <a:rPr lang="tr-TR" sz="2400" dirty="0">
                <a:solidFill>
                  <a:schemeClr val="tx1"/>
                </a:solidFill>
              </a:rPr>
              <a:t>Kanama Zamanı: </a:t>
            </a:r>
            <a:r>
              <a:rPr lang="tr-TR" sz="2400" dirty="0" err="1">
                <a:solidFill>
                  <a:schemeClr val="tx1"/>
                </a:solidFill>
              </a:rPr>
              <a:t>trombositopeni</a:t>
            </a:r>
            <a:r>
              <a:rPr lang="tr-TR" sz="2400" dirty="0">
                <a:solidFill>
                  <a:schemeClr val="tx1"/>
                </a:solidFill>
              </a:rPr>
              <a:t>, </a:t>
            </a:r>
            <a:r>
              <a:rPr lang="tr-TR" sz="2400" dirty="0" err="1">
                <a:solidFill>
                  <a:schemeClr val="tx1"/>
                </a:solidFill>
              </a:rPr>
              <a:t>von</a:t>
            </a:r>
            <a:r>
              <a:rPr lang="tr-TR" sz="2400" dirty="0">
                <a:solidFill>
                  <a:schemeClr val="tx1"/>
                </a:solidFill>
              </a:rPr>
              <a:t> </a:t>
            </a:r>
            <a:r>
              <a:rPr lang="tr-TR" sz="2400" dirty="0" err="1">
                <a:solidFill>
                  <a:schemeClr val="tx1"/>
                </a:solidFill>
              </a:rPr>
              <a:t>Willebrand</a:t>
            </a:r>
            <a:r>
              <a:rPr lang="tr-TR" sz="2400" dirty="0">
                <a:solidFill>
                  <a:schemeClr val="tx1"/>
                </a:solidFill>
              </a:rPr>
              <a:t> hastalığı, Aspirin </a:t>
            </a:r>
            <a:r>
              <a:rPr lang="tr-TR" sz="2400" dirty="0">
                <a:solidFill>
                  <a:srgbClr val="FF0000"/>
                </a:solidFill>
              </a:rPr>
              <a:t>ARTAR</a:t>
            </a:r>
          </a:p>
          <a:p>
            <a:pPr algn="just"/>
            <a:r>
              <a:rPr lang="tr-TR" sz="2400" dirty="0">
                <a:solidFill>
                  <a:schemeClr val="tx1"/>
                </a:solidFill>
              </a:rPr>
              <a:t>Pıhtılaşma zamanı: </a:t>
            </a:r>
            <a:r>
              <a:rPr lang="tr-TR" sz="2400" dirty="0" err="1">
                <a:solidFill>
                  <a:schemeClr val="tx1"/>
                </a:solidFill>
              </a:rPr>
              <a:t>Heparin</a:t>
            </a:r>
            <a:r>
              <a:rPr lang="tr-TR" sz="2400" dirty="0">
                <a:solidFill>
                  <a:schemeClr val="tx1"/>
                </a:solidFill>
              </a:rPr>
              <a:t>, pıhtılaşma faktör eksikliği </a:t>
            </a:r>
            <a:r>
              <a:rPr lang="tr-TR" sz="2400" dirty="0">
                <a:solidFill>
                  <a:srgbClr val="FF0000"/>
                </a:solidFill>
              </a:rPr>
              <a:t>ARTAR</a:t>
            </a:r>
          </a:p>
          <a:p>
            <a:pPr algn="just"/>
            <a:r>
              <a:rPr lang="tr-TR" sz="2400" dirty="0" err="1">
                <a:solidFill>
                  <a:schemeClr val="tx1"/>
                </a:solidFill>
              </a:rPr>
              <a:t>Parsiyel</a:t>
            </a:r>
            <a:r>
              <a:rPr lang="tr-TR" sz="2400" dirty="0">
                <a:solidFill>
                  <a:schemeClr val="tx1"/>
                </a:solidFill>
              </a:rPr>
              <a:t> </a:t>
            </a:r>
            <a:r>
              <a:rPr lang="tr-TR" sz="2400" dirty="0" err="1">
                <a:solidFill>
                  <a:schemeClr val="tx1"/>
                </a:solidFill>
              </a:rPr>
              <a:t>tromboplastin</a:t>
            </a:r>
            <a:r>
              <a:rPr lang="tr-TR" sz="2400" dirty="0">
                <a:solidFill>
                  <a:schemeClr val="tx1"/>
                </a:solidFill>
              </a:rPr>
              <a:t> zamanı: </a:t>
            </a:r>
            <a:r>
              <a:rPr lang="tr-TR" sz="2400" dirty="0" err="1">
                <a:solidFill>
                  <a:schemeClr val="tx1"/>
                </a:solidFill>
              </a:rPr>
              <a:t>Heparin</a:t>
            </a:r>
            <a:r>
              <a:rPr lang="tr-TR" sz="2400" dirty="0">
                <a:solidFill>
                  <a:schemeClr val="tx1"/>
                </a:solidFill>
              </a:rPr>
              <a:t>, Hemofili A-B </a:t>
            </a:r>
            <a:r>
              <a:rPr lang="tr-TR" sz="2400" dirty="0">
                <a:solidFill>
                  <a:srgbClr val="FF0000"/>
                </a:solidFill>
              </a:rPr>
              <a:t>ARTAR</a:t>
            </a:r>
          </a:p>
          <a:p>
            <a:pPr algn="just"/>
            <a:r>
              <a:rPr lang="tr-TR" sz="2400" dirty="0" err="1">
                <a:solidFill>
                  <a:schemeClr val="tx1"/>
                </a:solidFill>
              </a:rPr>
              <a:t>Protrombin</a:t>
            </a:r>
            <a:r>
              <a:rPr lang="tr-TR" sz="2400" dirty="0">
                <a:solidFill>
                  <a:schemeClr val="tx1"/>
                </a:solidFill>
              </a:rPr>
              <a:t> zamanı: Sodyum </a:t>
            </a:r>
            <a:r>
              <a:rPr lang="tr-TR" sz="2400" dirty="0" err="1">
                <a:solidFill>
                  <a:schemeClr val="tx1"/>
                </a:solidFill>
              </a:rPr>
              <a:t>warfarin</a:t>
            </a:r>
            <a:r>
              <a:rPr lang="tr-TR" sz="2400" dirty="0">
                <a:solidFill>
                  <a:schemeClr val="tx1"/>
                </a:solidFill>
              </a:rPr>
              <a:t>, K </a:t>
            </a:r>
            <a:r>
              <a:rPr lang="tr-TR" sz="2400" dirty="0" err="1">
                <a:solidFill>
                  <a:schemeClr val="tx1"/>
                </a:solidFill>
              </a:rPr>
              <a:t>vit</a:t>
            </a:r>
            <a:r>
              <a:rPr lang="tr-TR" sz="2400" dirty="0">
                <a:solidFill>
                  <a:schemeClr val="tx1"/>
                </a:solidFill>
              </a:rPr>
              <a:t>. Yetmezliği, karaciğer hastalıkları </a:t>
            </a:r>
            <a:r>
              <a:rPr lang="tr-TR" sz="2400" dirty="0">
                <a:solidFill>
                  <a:srgbClr val="FF0000"/>
                </a:solidFill>
              </a:rPr>
              <a:t>ARTAR</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764704"/>
            <a:ext cx="7772400" cy="1470025"/>
          </a:xfrm>
        </p:spPr>
        <p:txBody>
          <a:bodyPr/>
          <a:lstStyle/>
          <a:p>
            <a:r>
              <a:rPr lang="tr-TR" dirty="0" err="1"/>
              <a:t>Laboratuvar</a:t>
            </a:r>
            <a:r>
              <a:rPr lang="tr-TR" dirty="0"/>
              <a:t> testleri</a:t>
            </a:r>
          </a:p>
        </p:txBody>
      </p:sp>
      <p:sp>
        <p:nvSpPr>
          <p:cNvPr id="3" name="2 Alt Başlık"/>
          <p:cNvSpPr>
            <a:spLocks noGrp="1"/>
          </p:cNvSpPr>
          <p:nvPr>
            <p:ph type="subTitle" idx="1"/>
          </p:nvPr>
        </p:nvSpPr>
        <p:spPr>
          <a:xfrm>
            <a:off x="1403648" y="2708920"/>
            <a:ext cx="6400800" cy="3240360"/>
          </a:xfrm>
        </p:spPr>
        <p:txBody>
          <a:bodyPr>
            <a:normAutofit/>
          </a:bodyPr>
          <a:lstStyle/>
          <a:p>
            <a:pPr algn="just"/>
            <a:r>
              <a:rPr lang="tr-TR" sz="2400" dirty="0">
                <a:solidFill>
                  <a:schemeClr val="tx1"/>
                </a:solidFill>
              </a:rPr>
              <a:t>Hematolojik Testler</a:t>
            </a:r>
          </a:p>
          <a:p>
            <a:pPr algn="just"/>
            <a:r>
              <a:rPr lang="tr-TR" sz="2400" dirty="0">
                <a:solidFill>
                  <a:schemeClr val="tx1"/>
                </a:solidFill>
              </a:rPr>
              <a:t>Kan Kimyası Testleri</a:t>
            </a:r>
          </a:p>
          <a:p>
            <a:pPr algn="just"/>
            <a:r>
              <a:rPr lang="tr-TR" sz="2400" dirty="0" err="1">
                <a:solidFill>
                  <a:schemeClr val="tx1"/>
                </a:solidFill>
              </a:rPr>
              <a:t>Koagülasyon</a:t>
            </a:r>
            <a:r>
              <a:rPr lang="tr-TR" sz="2400" dirty="0">
                <a:solidFill>
                  <a:schemeClr val="tx1"/>
                </a:solidFill>
              </a:rPr>
              <a:t> Testleri</a:t>
            </a:r>
          </a:p>
          <a:p>
            <a:pPr algn="just"/>
            <a:r>
              <a:rPr lang="tr-TR" sz="2400" dirty="0">
                <a:solidFill>
                  <a:schemeClr val="tx1"/>
                </a:solidFill>
              </a:rPr>
              <a:t>İdrar Testleri</a:t>
            </a:r>
          </a:p>
          <a:p>
            <a:pPr algn="just"/>
            <a:r>
              <a:rPr lang="tr-TR" sz="2400" dirty="0">
                <a:solidFill>
                  <a:schemeClr val="tx1"/>
                </a:solidFill>
              </a:rPr>
              <a:t>Mikrobiyolojik Testler</a:t>
            </a:r>
          </a:p>
          <a:p>
            <a:pPr algn="just"/>
            <a:r>
              <a:rPr lang="tr-TR" sz="2400" dirty="0">
                <a:solidFill>
                  <a:schemeClr val="tx1"/>
                </a:solidFill>
              </a:rPr>
              <a:t>Özel Testler</a:t>
            </a:r>
          </a:p>
          <a:p>
            <a:pPr algn="just"/>
            <a:endParaRPr lang="tr-TR" sz="2400" dirty="0"/>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Pıhtılaşma Mekanizması</a:t>
            </a:r>
          </a:p>
        </p:txBody>
      </p:sp>
      <p:pic>
        <p:nvPicPr>
          <p:cNvPr id="1026" name="Picture 2" descr="C:\Users\cahit\Desktop\PIHTILAŞMA.jpg"/>
          <p:cNvPicPr>
            <a:picLocks noGrp="1" noChangeAspect="1" noChangeArrowheads="1"/>
          </p:cNvPicPr>
          <p:nvPr>
            <p:ph idx="1"/>
          </p:nvPr>
        </p:nvPicPr>
        <p:blipFill>
          <a:blip r:embed="rId3" cstate="print"/>
          <a:srcRect/>
          <a:stretch>
            <a:fillRect/>
          </a:stretch>
        </p:blipFill>
        <p:spPr bwMode="auto">
          <a:xfrm>
            <a:off x="2411760" y="1600200"/>
            <a:ext cx="3960440" cy="4997152"/>
          </a:xfrm>
          <a:prstGeom prst="rect">
            <a:avLst/>
          </a:prstGeom>
          <a:noFill/>
        </p:spPr>
      </p:pic>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31925" y="360363"/>
            <a:ext cx="7407275" cy="1471612"/>
          </a:xfrm>
        </p:spPr>
        <p:txBody>
          <a:bodyPr/>
          <a:lstStyle/>
          <a:p>
            <a:pPr>
              <a:defRPr/>
            </a:pPr>
            <a:r>
              <a:rPr lang="tr-TR" sz="3200" dirty="0" err="1"/>
              <a:t>Enflamasyon</a:t>
            </a:r>
            <a:r>
              <a:rPr lang="tr-TR" sz="3200" dirty="0"/>
              <a:t>/</a:t>
            </a:r>
            <a:r>
              <a:rPr lang="tr-TR" sz="3200" dirty="0" err="1"/>
              <a:t>İnflamasyon</a:t>
            </a:r>
            <a:r>
              <a:rPr lang="tr-TR" sz="3200" dirty="0"/>
              <a:t>/</a:t>
            </a:r>
            <a:r>
              <a:rPr lang="tr-TR" sz="3200" dirty="0" err="1"/>
              <a:t>İltahap</a:t>
            </a:r>
            <a:endParaRPr lang="tr-TR" sz="3200" dirty="0"/>
          </a:p>
        </p:txBody>
      </p:sp>
      <p:sp>
        <p:nvSpPr>
          <p:cNvPr id="3" name="2 Alt Başlık"/>
          <p:cNvSpPr>
            <a:spLocks noGrp="1"/>
          </p:cNvSpPr>
          <p:nvPr>
            <p:ph type="subTitle" idx="1"/>
          </p:nvPr>
        </p:nvSpPr>
        <p:spPr>
          <a:xfrm>
            <a:off x="1431925" y="1849438"/>
            <a:ext cx="7407275" cy="4027487"/>
          </a:xfrm>
        </p:spPr>
        <p:txBody>
          <a:bodyPr>
            <a:normAutofit/>
          </a:bodyPr>
          <a:lstStyle/>
          <a:p>
            <a:pPr algn="l">
              <a:defRPr/>
            </a:pPr>
            <a:r>
              <a:rPr lang="tr-TR" dirty="0">
                <a:solidFill>
                  <a:schemeClr val="tx1"/>
                </a:solidFill>
              </a:rPr>
              <a:t>Vücudun herhangi bir iç-dış etkene karşı verdiği cevaptır. Bu etkenler;</a:t>
            </a:r>
          </a:p>
          <a:p>
            <a:pPr algn="l">
              <a:defRPr/>
            </a:pPr>
            <a:r>
              <a:rPr lang="tr-TR" dirty="0">
                <a:solidFill>
                  <a:schemeClr val="tx1"/>
                </a:solidFill>
              </a:rPr>
              <a:t>Travma</a:t>
            </a:r>
          </a:p>
          <a:p>
            <a:pPr algn="l">
              <a:defRPr/>
            </a:pPr>
            <a:r>
              <a:rPr lang="tr-TR" dirty="0">
                <a:solidFill>
                  <a:schemeClr val="tx1"/>
                </a:solidFill>
              </a:rPr>
              <a:t>Fiziksel (Cerrahi)</a:t>
            </a:r>
          </a:p>
          <a:p>
            <a:pPr algn="l">
              <a:defRPr/>
            </a:pPr>
            <a:r>
              <a:rPr lang="tr-TR" dirty="0">
                <a:solidFill>
                  <a:schemeClr val="tx1"/>
                </a:solidFill>
              </a:rPr>
              <a:t>Kimyasal </a:t>
            </a:r>
          </a:p>
          <a:p>
            <a:pPr algn="l">
              <a:defRPr/>
            </a:pPr>
            <a:r>
              <a:rPr lang="tr-TR" dirty="0">
                <a:solidFill>
                  <a:schemeClr val="tx1"/>
                </a:solidFill>
              </a:rPr>
              <a:t>Termik (Güneş ışınları, yanıklar)</a:t>
            </a:r>
          </a:p>
          <a:p>
            <a:pPr algn="l">
              <a:defRPr/>
            </a:pPr>
            <a:r>
              <a:rPr lang="tr-TR" dirty="0">
                <a:solidFill>
                  <a:schemeClr val="tx1"/>
                </a:solidFill>
              </a:rPr>
              <a:t>Mikroorganizmalar </a:t>
            </a:r>
            <a:r>
              <a:rPr lang="tr-TR" sz="2400" dirty="0">
                <a:solidFill>
                  <a:srgbClr val="FF0000"/>
                </a:solidFill>
              </a:rPr>
              <a:t>(Bakteriler, virüsler,mantarlar)</a:t>
            </a:r>
            <a:endParaRPr lang="tr-TR" dirty="0">
              <a:solidFill>
                <a:srgbClr val="FF0000"/>
              </a:solidFill>
            </a:endParaRPr>
          </a:p>
          <a:p>
            <a:pPr>
              <a:defRPr/>
            </a:pPr>
            <a:endParaRPr lang="tr-TR" dirty="0"/>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31925" y="360363"/>
            <a:ext cx="7407275" cy="1471612"/>
          </a:xfrm>
        </p:spPr>
        <p:txBody>
          <a:bodyPr>
            <a:normAutofit/>
          </a:bodyPr>
          <a:lstStyle/>
          <a:p>
            <a:pPr>
              <a:defRPr/>
            </a:pPr>
            <a:r>
              <a:rPr lang="tr-TR" sz="3200" dirty="0" err="1"/>
              <a:t>Enflamasyon</a:t>
            </a:r>
            <a:r>
              <a:rPr lang="tr-TR" sz="3200" dirty="0"/>
              <a:t>/</a:t>
            </a:r>
            <a:r>
              <a:rPr lang="tr-TR" sz="3200" dirty="0" err="1"/>
              <a:t>İnflamasyon</a:t>
            </a:r>
            <a:r>
              <a:rPr lang="tr-TR" sz="3200" dirty="0"/>
              <a:t>/</a:t>
            </a:r>
            <a:r>
              <a:rPr lang="tr-TR" sz="3200" dirty="0" err="1"/>
              <a:t>İltahap</a:t>
            </a:r>
            <a:endParaRPr lang="tr-TR" sz="3200" dirty="0"/>
          </a:p>
        </p:txBody>
      </p:sp>
      <p:sp>
        <p:nvSpPr>
          <p:cNvPr id="3" name="2 Alt Başlık"/>
          <p:cNvSpPr>
            <a:spLocks noGrp="1"/>
          </p:cNvSpPr>
          <p:nvPr>
            <p:ph type="subTitle" idx="1"/>
          </p:nvPr>
        </p:nvSpPr>
        <p:spPr>
          <a:xfrm>
            <a:off x="1431925" y="1849438"/>
            <a:ext cx="7407275" cy="1752600"/>
          </a:xfrm>
        </p:spPr>
        <p:txBody>
          <a:bodyPr>
            <a:normAutofit fontScale="70000" lnSpcReduction="20000"/>
          </a:bodyPr>
          <a:lstStyle/>
          <a:p>
            <a:pPr algn="l">
              <a:defRPr/>
            </a:pPr>
            <a:r>
              <a:rPr lang="tr-TR" dirty="0" err="1">
                <a:solidFill>
                  <a:schemeClr val="tx1"/>
                </a:solidFill>
              </a:rPr>
              <a:t>Dolor</a:t>
            </a:r>
            <a:r>
              <a:rPr lang="tr-TR" dirty="0">
                <a:solidFill>
                  <a:schemeClr val="tx1"/>
                </a:solidFill>
              </a:rPr>
              <a:t> (Ağrı)</a:t>
            </a:r>
          </a:p>
          <a:p>
            <a:pPr algn="l">
              <a:defRPr/>
            </a:pPr>
            <a:r>
              <a:rPr lang="tr-TR" dirty="0" err="1">
                <a:solidFill>
                  <a:schemeClr val="tx1"/>
                </a:solidFill>
              </a:rPr>
              <a:t>Rubor</a:t>
            </a:r>
            <a:r>
              <a:rPr lang="tr-TR" dirty="0">
                <a:solidFill>
                  <a:schemeClr val="tx1"/>
                </a:solidFill>
              </a:rPr>
              <a:t> (Kızarıklık)</a:t>
            </a:r>
          </a:p>
          <a:p>
            <a:pPr algn="l">
              <a:defRPr/>
            </a:pPr>
            <a:r>
              <a:rPr lang="tr-TR" dirty="0" err="1">
                <a:solidFill>
                  <a:schemeClr val="tx1"/>
                </a:solidFill>
              </a:rPr>
              <a:t>Tumor</a:t>
            </a:r>
            <a:r>
              <a:rPr lang="tr-TR" dirty="0">
                <a:solidFill>
                  <a:schemeClr val="tx1"/>
                </a:solidFill>
              </a:rPr>
              <a:t> (Şişlik)</a:t>
            </a:r>
          </a:p>
          <a:p>
            <a:pPr algn="l">
              <a:defRPr/>
            </a:pPr>
            <a:r>
              <a:rPr lang="tr-TR" dirty="0" err="1">
                <a:solidFill>
                  <a:schemeClr val="tx1"/>
                </a:solidFill>
              </a:rPr>
              <a:t>Calor</a:t>
            </a:r>
            <a:r>
              <a:rPr lang="tr-TR" dirty="0">
                <a:solidFill>
                  <a:schemeClr val="tx1"/>
                </a:solidFill>
              </a:rPr>
              <a:t>  (Sıcaklık)</a:t>
            </a:r>
          </a:p>
          <a:p>
            <a:pPr algn="l">
              <a:defRPr/>
            </a:pPr>
            <a:r>
              <a:rPr lang="tr-TR" dirty="0" err="1">
                <a:solidFill>
                  <a:schemeClr val="tx1"/>
                </a:solidFill>
              </a:rPr>
              <a:t>Functio</a:t>
            </a:r>
            <a:r>
              <a:rPr lang="tr-TR" dirty="0">
                <a:solidFill>
                  <a:schemeClr val="tx1"/>
                </a:solidFill>
              </a:rPr>
              <a:t> </a:t>
            </a:r>
            <a:r>
              <a:rPr lang="tr-TR" dirty="0" err="1">
                <a:solidFill>
                  <a:schemeClr val="tx1"/>
                </a:solidFill>
              </a:rPr>
              <a:t>Leata</a:t>
            </a:r>
            <a:r>
              <a:rPr lang="tr-TR" dirty="0">
                <a:solidFill>
                  <a:schemeClr val="tx1"/>
                </a:solidFill>
              </a:rPr>
              <a:t> (Fonksiyon kaybı)</a:t>
            </a:r>
          </a:p>
        </p:txBody>
      </p:sp>
      <p:pic>
        <p:nvPicPr>
          <p:cNvPr id="1026" name="Picture 2" descr="C:\Users\cahit\Desktop\yakut.jpeg"/>
          <p:cNvPicPr>
            <a:picLocks noChangeAspect="1" noChangeArrowheads="1"/>
          </p:cNvPicPr>
          <p:nvPr/>
        </p:nvPicPr>
        <p:blipFill>
          <a:blip r:embed="rId3" cstate="print"/>
          <a:srcRect/>
          <a:stretch>
            <a:fillRect/>
          </a:stretch>
        </p:blipFill>
        <p:spPr bwMode="auto">
          <a:xfrm>
            <a:off x="5076055" y="3763693"/>
            <a:ext cx="3067819" cy="2037032"/>
          </a:xfrm>
          <a:prstGeom prst="rect">
            <a:avLst/>
          </a:prstGeom>
          <a:noFill/>
        </p:spPr>
      </p:pic>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err="1">
                <a:latin typeface="Calibri" pitchFamily="34" charset="0"/>
              </a:rPr>
              <a:t>Periapikal</a:t>
            </a:r>
            <a:r>
              <a:rPr lang="tr-TR" dirty="0">
                <a:latin typeface="Calibri" pitchFamily="34" charset="0"/>
              </a:rPr>
              <a:t> </a:t>
            </a:r>
            <a:r>
              <a:rPr lang="tr-TR" dirty="0" err="1">
                <a:latin typeface="Calibri" pitchFamily="34" charset="0"/>
              </a:rPr>
              <a:t>enflamasyon</a:t>
            </a:r>
            <a:r>
              <a:rPr lang="tr-TR" dirty="0">
                <a:latin typeface="Calibri" pitchFamily="34" charset="0"/>
              </a:rPr>
              <a:t> sekelleri</a:t>
            </a:r>
          </a:p>
        </p:txBody>
      </p:sp>
      <p:sp>
        <p:nvSpPr>
          <p:cNvPr id="13315" name="2 İçerik Yer Tutucusu"/>
          <p:cNvSpPr>
            <a:spLocks noGrp="1"/>
          </p:cNvSpPr>
          <p:nvPr>
            <p:ph idx="1"/>
          </p:nvPr>
        </p:nvSpPr>
        <p:spPr/>
        <p:txBody>
          <a:bodyPr/>
          <a:lstStyle/>
          <a:p>
            <a:pPr lvl="2" algn="just">
              <a:buFont typeface="Wingdings 2" pitchFamily="18" charset="2"/>
              <a:buNone/>
            </a:pPr>
            <a:r>
              <a:rPr lang="tr-TR" sz="1600" dirty="0">
                <a:solidFill>
                  <a:srgbClr val="FF0000"/>
                </a:solidFill>
              </a:rPr>
              <a:t>                                           </a:t>
            </a:r>
            <a:r>
              <a:rPr lang="tr-TR" sz="1600" dirty="0" err="1">
                <a:solidFill>
                  <a:srgbClr val="FF0000"/>
                </a:solidFill>
              </a:rPr>
              <a:t>Periapikal</a:t>
            </a:r>
            <a:r>
              <a:rPr lang="tr-TR" sz="1600" dirty="0">
                <a:solidFill>
                  <a:srgbClr val="FF0000"/>
                </a:solidFill>
              </a:rPr>
              <a:t> </a:t>
            </a:r>
            <a:r>
              <a:rPr lang="tr-TR" sz="1600" dirty="0" err="1">
                <a:solidFill>
                  <a:srgbClr val="FF0000"/>
                </a:solidFill>
              </a:rPr>
              <a:t>Enflamasyon</a:t>
            </a:r>
            <a:r>
              <a:rPr lang="tr-TR" sz="1600" dirty="0">
                <a:solidFill>
                  <a:srgbClr val="FF0000"/>
                </a:solidFill>
              </a:rPr>
              <a:t>     </a:t>
            </a:r>
          </a:p>
        </p:txBody>
      </p:sp>
      <p:cxnSp>
        <p:nvCxnSpPr>
          <p:cNvPr id="6" name="5 Düz Ok Bağlayıcısı"/>
          <p:cNvCxnSpPr/>
          <p:nvPr/>
        </p:nvCxnSpPr>
        <p:spPr>
          <a:xfrm flipH="1">
            <a:off x="3059832" y="1988840"/>
            <a:ext cx="576063" cy="360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a:off x="5868144" y="1916832"/>
            <a:ext cx="864444" cy="3596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18" name="8 Metin kutusu"/>
          <p:cNvSpPr txBox="1">
            <a:spLocks noChangeArrowheads="1"/>
          </p:cNvSpPr>
          <p:nvPr/>
        </p:nvSpPr>
        <p:spPr bwMode="auto">
          <a:xfrm>
            <a:off x="2483768" y="1628800"/>
            <a:ext cx="617733" cy="369332"/>
          </a:xfrm>
          <a:prstGeom prst="rect">
            <a:avLst/>
          </a:prstGeom>
          <a:noFill/>
          <a:ln w="9525">
            <a:noFill/>
            <a:miter lim="800000"/>
            <a:headEnd/>
            <a:tailEnd/>
          </a:ln>
        </p:spPr>
        <p:txBody>
          <a:bodyPr wrap="none">
            <a:spAutoFit/>
          </a:bodyPr>
          <a:lstStyle/>
          <a:p>
            <a:r>
              <a:rPr lang="tr-TR" dirty="0"/>
              <a:t>Akut</a:t>
            </a:r>
          </a:p>
        </p:txBody>
      </p:sp>
      <p:sp>
        <p:nvSpPr>
          <p:cNvPr id="13319" name="9 Metin kutusu"/>
          <p:cNvSpPr txBox="1">
            <a:spLocks noChangeArrowheads="1"/>
          </p:cNvSpPr>
          <p:nvPr/>
        </p:nvSpPr>
        <p:spPr bwMode="auto">
          <a:xfrm>
            <a:off x="6372225" y="1628775"/>
            <a:ext cx="863600" cy="400110"/>
          </a:xfrm>
          <a:prstGeom prst="rect">
            <a:avLst/>
          </a:prstGeom>
          <a:noFill/>
          <a:ln w="9525">
            <a:noFill/>
            <a:miter lim="800000"/>
            <a:headEnd/>
            <a:tailEnd/>
          </a:ln>
        </p:spPr>
        <p:txBody>
          <a:bodyPr>
            <a:spAutoFit/>
          </a:bodyPr>
          <a:lstStyle/>
          <a:p>
            <a:r>
              <a:rPr lang="tr-TR" sz="2000" dirty="0"/>
              <a:t>Kronik</a:t>
            </a:r>
            <a:endParaRPr lang="tr-TR" sz="1600" dirty="0"/>
          </a:p>
        </p:txBody>
      </p:sp>
      <p:sp>
        <p:nvSpPr>
          <p:cNvPr id="13320" name="10 Metin kutusu"/>
          <p:cNvSpPr txBox="1">
            <a:spLocks noChangeArrowheads="1"/>
          </p:cNvSpPr>
          <p:nvPr/>
        </p:nvSpPr>
        <p:spPr bwMode="auto">
          <a:xfrm>
            <a:off x="6732588" y="2276475"/>
            <a:ext cx="1982787" cy="339725"/>
          </a:xfrm>
          <a:prstGeom prst="rect">
            <a:avLst/>
          </a:prstGeom>
          <a:noFill/>
          <a:ln w="9525">
            <a:noFill/>
            <a:miter lim="800000"/>
            <a:headEnd/>
            <a:tailEnd/>
          </a:ln>
        </p:spPr>
        <p:txBody>
          <a:bodyPr wrap="none">
            <a:spAutoFit/>
          </a:bodyPr>
          <a:lstStyle/>
          <a:p>
            <a:r>
              <a:rPr lang="tr-TR" sz="1600"/>
              <a:t>Periapikal Granülom</a:t>
            </a:r>
          </a:p>
        </p:txBody>
      </p:sp>
      <p:cxnSp>
        <p:nvCxnSpPr>
          <p:cNvPr id="13" name="12 Düz Ok Bağlayıcısı"/>
          <p:cNvCxnSpPr/>
          <p:nvPr/>
        </p:nvCxnSpPr>
        <p:spPr>
          <a:xfrm>
            <a:off x="7596188" y="2708275"/>
            <a:ext cx="0" cy="1657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2" name="13 Metin kutusu"/>
          <p:cNvSpPr txBox="1">
            <a:spLocks noChangeArrowheads="1"/>
          </p:cNvSpPr>
          <p:nvPr/>
        </p:nvSpPr>
        <p:spPr bwMode="auto">
          <a:xfrm>
            <a:off x="6804025" y="4437063"/>
            <a:ext cx="2039938" cy="584200"/>
          </a:xfrm>
          <a:prstGeom prst="rect">
            <a:avLst/>
          </a:prstGeom>
          <a:noFill/>
          <a:ln w="9525">
            <a:noFill/>
            <a:miter lim="800000"/>
            <a:headEnd/>
            <a:tailEnd/>
          </a:ln>
        </p:spPr>
        <p:txBody>
          <a:bodyPr wrap="none">
            <a:spAutoFit/>
          </a:bodyPr>
          <a:lstStyle/>
          <a:p>
            <a:r>
              <a:rPr lang="tr-TR" sz="1600"/>
              <a:t>Periapikal(Radiküler)</a:t>
            </a:r>
          </a:p>
          <a:p>
            <a:r>
              <a:rPr lang="tr-TR" sz="1600"/>
              <a:t> kist</a:t>
            </a:r>
          </a:p>
        </p:txBody>
      </p:sp>
      <p:sp>
        <p:nvSpPr>
          <p:cNvPr id="13323" name="15 Metin kutusu"/>
          <p:cNvSpPr txBox="1">
            <a:spLocks noChangeArrowheads="1"/>
          </p:cNvSpPr>
          <p:nvPr/>
        </p:nvSpPr>
        <p:spPr bwMode="auto">
          <a:xfrm>
            <a:off x="2124075" y="2276475"/>
            <a:ext cx="1544638" cy="339725"/>
          </a:xfrm>
          <a:prstGeom prst="rect">
            <a:avLst/>
          </a:prstGeom>
          <a:noFill/>
          <a:ln w="9525">
            <a:noFill/>
            <a:miter lim="800000"/>
            <a:headEnd/>
            <a:tailEnd/>
          </a:ln>
        </p:spPr>
        <p:txBody>
          <a:bodyPr wrap="none">
            <a:spAutoFit/>
          </a:bodyPr>
          <a:lstStyle/>
          <a:p>
            <a:r>
              <a:rPr lang="tr-TR" sz="1600"/>
              <a:t>Periapikal Apse</a:t>
            </a:r>
          </a:p>
        </p:txBody>
      </p:sp>
      <p:cxnSp>
        <p:nvCxnSpPr>
          <p:cNvPr id="18" name="17 Düz Ok Bağlayıcısı"/>
          <p:cNvCxnSpPr/>
          <p:nvPr/>
        </p:nvCxnSpPr>
        <p:spPr>
          <a:xfrm flipH="1">
            <a:off x="1979613" y="2708275"/>
            <a:ext cx="43180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Düz Ok Bağlayıcısı"/>
          <p:cNvCxnSpPr/>
          <p:nvPr/>
        </p:nvCxnSpPr>
        <p:spPr>
          <a:xfrm flipH="1">
            <a:off x="2195513" y="2781300"/>
            <a:ext cx="504825" cy="1800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p:nvPr/>
        </p:nvCxnSpPr>
        <p:spPr>
          <a:xfrm>
            <a:off x="3132138" y="2781300"/>
            <a:ext cx="0" cy="2087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7" name="22 Metin kutusu"/>
          <p:cNvSpPr txBox="1">
            <a:spLocks noChangeArrowheads="1"/>
          </p:cNvSpPr>
          <p:nvPr/>
        </p:nvSpPr>
        <p:spPr bwMode="auto">
          <a:xfrm>
            <a:off x="1042988" y="3284538"/>
            <a:ext cx="1801812" cy="431800"/>
          </a:xfrm>
          <a:prstGeom prst="rect">
            <a:avLst/>
          </a:prstGeom>
          <a:noFill/>
          <a:ln w="9525">
            <a:noFill/>
            <a:miter lim="800000"/>
            <a:headEnd/>
            <a:tailEnd/>
          </a:ln>
        </p:spPr>
        <p:txBody>
          <a:bodyPr wrap="none">
            <a:spAutoFit/>
          </a:bodyPr>
          <a:lstStyle/>
          <a:p>
            <a:r>
              <a:rPr lang="tr-TR" sz="1100">
                <a:solidFill>
                  <a:srgbClr val="FF0000"/>
                </a:solidFill>
              </a:rPr>
              <a:t>Kan akımı Bakteriemi</a:t>
            </a:r>
          </a:p>
          <a:p>
            <a:r>
              <a:rPr lang="tr-TR" sz="1100"/>
              <a:t>Kavernöz Sinüs Trombozu</a:t>
            </a:r>
          </a:p>
        </p:txBody>
      </p:sp>
      <p:sp>
        <p:nvSpPr>
          <p:cNvPr id="13328" name="24 Metin kutusu"/>
          <p:cNvSpPr txBox="1">
            <a:spLocks noChangeArrowheads="1"/>
          </p:cNvSpPr>
          <p:nvPr/>
        </p:nvSpPr>
        <p:spPr bwMode="auto">
          <a:xfrm>
            <a:off x="1116013" y="4581525"/>
            <a:ext cx="1463675" cy="430213"/>
          </a:xfrm>
          <a:prstGeom prst="rect">
            <a:avLst/>
          </a:prstGeom>
          <a:noFill/>
          <a:ln w="9525">
            <a:noFill/>
            <a:miter lim="800000"/>
            <a:headEnd/>
            <a:tailEnd/>
          </a:ln>
        </p:spPr>
        <p:txBody>
          <a:bodyPr wrap="none">
            <a:spAutoFit/>
          </a:bodyPr>
          <a:lstStyle/>
          <a:p>
            <a:r>
              <a:rPr lang="tr-TR" sz="1100">
                <a:solidFill>
                  <a:srgbClr val="FF0000"/>
                </a:solidFill>
              </a:rPr>
              <a:t>Penetrasyon</a:t>
            </a:r>
          </a:p>
          <a:p>
            <a:r>
              <a:rPr lang="tr-TR" sz="1100"/>
              <a:t>Mukozal-cilt sinüsleri</a:t>
            </a:r>
          </a:p>
        </p:txBody>
      </p:sp>
      <p:sp>
        <p:nvSpPr>
          <p:cNvPr id="13329" name="25 Metin kutusu"/>
          <p:cNvSpPr txBox="1">
            <a:spLocks noChangeArrowheads="1"/>
          </p:cNvSpPr>
          <p:nvPr/>
        </p:nvSpPr>
        <p:spPr bwMode="auto">
          <a:xfrm>
            <a:off x="2700338" y="4797425"/>
            <a:ext cx="1716087" cy="430213"/>
          </a:xfrm>
          <a:prstGeom prst="rect">
            <a:avLst/>
          </a:prstGeom>
          <a:noFill/>
          <a:ln w="9525">
            <a:noFill/>
            <a:miter lim="800000"/>
            <a:headEnd/>
            <a:tailEnd/>
          </a:ln>
        </p:spPr>
        <p:txBody>
          <a:bodyPr wrap="none">
            <a:spAutoFit/>
          </a:bodyPr>
          <a:lstStyle/>
          <a:p>
            <a:r>
              <a:rPr lang="tr-TR" sz="1100">
                <a:solidFill>
                  <a:srgbClr val="FF0000"/>
                </a:solidFill>
              </a:rPr>
              <a:t>Yumuşak dokuya yayılım</a:t>
            </a:r>
          </a:p>
          <a:p>
            <a:r>
              <a:rPr lang="tr-TR" sz="1100"/>
              <a:t>Apse-sellülit</a:t>
            </a:r>
          </a:p>
        </p:txBody>
      </p:sp>
      <p:cxnSp>
        <p:nvCxnSpPr>
          <p:cNvPr id="28" name="27 Düz Ok Bağlayıcısı"/>
          <p:cNvCxnSpPr/>
          <p:nvPr/>
        </p:nvCxnSpPr>
        <p:spPr>
          <a:xfrm>
            <a:off x="3492500" y="2781300"/>
            <a:ext cx="64770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1" name="28 Metin kutusu"/>
          <p:cNvSpPr txBox="1">
            <a:spLocks noChangeArrowheads="1"/>
          </p:cNvSpPr>
          <p:nvPr/>
        </p:nvSpPr>
        <p:spPr bwMode="auto">
          <a:xfrm>
            <a:off x="3708400" y="3644900"/>
            <a:ext cx="1268413" cy="600075"/>
          </a:xfrm>
          <a:prstGeom prst="rect">
            <a:avLst/>
          </a:prstGeom>
          <a:noFill/>
          <a:ln w="9525">
            <a:noFill/>
            <a:miter lim="800000"/>
            <a:headEnd/>
            <a:tailEnd/>
          </a:ln>
        </p:spPr>
        <p:txBody>
          <a:bodyPr wrap="none">
            <a:spAutoFit/>
          </a:bodyPr>
          <a:lstStyle/>
          <a:p>
            <a:r>
              <a:rPr lang="tr-TR" sz="1100">
                <a:solidFill>
                  <a:srgbClr val="FF0000"/>
                </a:solidFill>
              </a:rPr>
              <a:t>Kemiklere yayılım</a:t>
            </a:r>
          </a:p>
          <a:p>
            <a:r>
              <a:rPr lang="tr-TR" sz="1100"/>
              <a:t>Osteomiyelit</a:t>
            </a:r>
          </a:p>
          <a:p>
            <a:r>
              <a:rPr lang="tr-TR" sz="1100"/>
              <a:t>Periostitis</a:t>
            </a:r>
          </a:p>
        </p:txBody>
      </p:sp>
      <p:cxnSp>
        <p:nvCxnSpPr>
          <p:cNvPr id="31" name="30 Düz Ok Bağlayıcısı"/>
          <p:cNvCxnSpPr/>
          <p:nvPr/>
        </p:nvCxnSpPr>
        <p:spPr>
          <a:xfrm>
            <a:off x="3779838" y="2565400"/>
            <a:ext cx="936625"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3" name="31 Metin kutusu"/>
          <p:cNvSpPr txBox="1">
            <a:spLocks noChangeArrowheads="1"/>
          </p:cNvSpPr>
          <p:nvPr/>
        </p:nvSpPr>
        <p:spPr bwMode="auto">
          <a:xfrm>
            <a:off x="4787900" y="2997200"/>
            <a:ext cx="1365250" cy="600075"/>
          </a:xfrm>
          <a:prstGeom prst="rect">
            <a:avLst/>
          </a:prstGeom>
          <a:noFill/>
          <a:ln w="9525">
            <a:noFill/>
            <a:miter lim="800000"/>
            <a:headEnd/>
            <a:tailEnd/>
          </a:ln>
        </p:spPr>
        <p:txBody>
          <a:bodyPr wrap="none">
            <a:spAutoFit/>
          </a:bodyPr>
          <a:lstStyle/>
          <a:p>
            <a:r>
              <a:rPr lang="tr-TR" sz="1100">
                <a:solidFill>
                  <a:srgbClr val="FF0000"/>
                </a:solidFill>
              </a:rPr>
              <a:t>Kronikleşme</a:t>
            </a:r>
          </a:p>
          <a:p>
            <a:r>
              <a:rPr lang="tr-TR" sz="1100"/>
              <a:t>Kronik apse</a:t>
            </a:r>
          </a:p>
          <a:p>
            <a:r>
              <a:rPr lang="tr-TR" sz="1100"/>
              <a:t>Kronik osteomiyelit</a:t>
            </a:r>
          </a:p>
        </p:txBody>
      </p:sp>
      <p:sp>
        <p:nvSpPr>
          <p:cNvPr id="33" name="32 Sol Sağ Ok"/>
          <p:cNvSpPr/>
          <p:nvPr/>
        </p:nvSpPr>
        <p:spPr>
          <a:xfrm>
            <a:off x="3924300" y="2492375"/>
            <a:ext cx="2519363" cy="73025"/>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FF0000"/>
              </a:solidFill>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1 Başlık"/>
          <p:cNvSpPr>
            <a:spLocks noGrp="1"/>
          </p:cNvSpPr>
          <p:nvPr>
            <p:ph type="ctrTitle"/>
          </p:nvPr>
        </p:nvSpPr>
        <p:spPr/>
        <p:txBody>
          <a:bodyPr/>
          <a:lstStyle/>
          <a:p>
            <a:pPr eaLnBrk="1" hangingPunct="1"/>
            <a:r>
              <a:rPr lang="tr-TR">
                <a:solidFill>
                  <a:srgbClr val="002060"/>
                </a:solidFill>
              </a:rPr>
              <a:t>Sterilizasyon&amp;Dezenfeksiyon</a:t>
            </a:r>
          </a:p>
        </p:txBody>
      </p:sp>
      <p:sp>
        <p:nvSpPr>
          <p:cNvPr id="3075" name="2 Alt Başlık"/>
          <p:cNvSpPr>
            <a:spLocks noGrp="1"/>
          </p:cNvSpPr>
          <p:nvPr>
            <p:ph type="subTitle" idx="1"/>
          </p:nvPr>
        </p:nvSpPr>
        <p:spPr/>
        <p:txBody>
          <a:bodyPr/>
          <a:lstStyle/>
          <a:p>
            <a:pPr eaLnBrk="1" hangingPunct="1"/>
            <a:endParaRPr lang="tr-TR" dirty="0">
              <a:solidFill>
                <a:srgbClr val="FF0000"/>
              </a:solidFill>
            </a:endParaRPr>
          </a:p>
        </p:txBody>
      </p:sp>
    </p:spTree>
    <p:extLst>
      <p:ext uri="{BB962C8B-B14F-4D97-AF65-F5344CB8AC3E}">
        <p14:creationId xmlns:p14="http://schemas.microsoft.com/office/powerpoint/2010/main" val="3231599835"/>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eaLnBrk="1" fontAlgn="auto" hangingPunct="1">
              <a:spcAft>
                <a:spcPts val="0"/>
              </a:spcAft>
              <a:defRPr/>
            </a:pPr>
            <a:endParaRPr lang="tr-TR"/>
          </a:p>
        </p:txBody>
      </p:sp>
      <p:sp>
        <p:nvSpPr>
          <p:cNvPr id="5123" name="2 Metin Yer Tutucusu"/>
          <p:cNvSpPr>
            <a:spLocks noGrp="1"/>
          </p:cNvSpPr>
          <p:nvPr>
            <p:ph type="body" idx="1"/>
          </p:nvPr>
        </p:nvSpPr>
        <p:spPr>
          <a:xfrm>
            <a:off x="684213" y="2133600"/>
            <a:ext cx="7772400" cy="1500188"/>
          </a:xfrm>
        </p:spPr>
        <p:txBody>
          <a:bodyPr/>
          <a:lstStyle/>
          <a:p>
            <a:pPr eaLnBrk="1" hangingPunct="1"/>
            <a:r>
              <a:rPr lang="tr-TR" sz="4400" dirty="0">
                <a:solidFill>
                  <a:srgbClr val="002060"/>
                </a:solidFill>
              </a:rPr>
              <a:t>Sterilizasyon demokrasi gibidir</a:t>
            </a:r>
          </a:p>
        </p:txBody>
      </p:sp>
    </p:spTree>
    <p:extLst>
      <p:ext uri="{BB962C8B-B14F-4D97-AF65-F5344CB8AC3E}">
        <p14:creationId xmlns:p14="http://schemas.microsoft.com/office/powerpoint/2010/main" val="733990829"/>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eaLnBrk="1" fontAlgn="auto" hangingPunct="1">
              <a:spcAft>
                <a:spcPts val="0"/>
              </a:spcAft>
              <a:defRPr/>
            </a:pPr>
            <a:endParaRPr lang="tr-TR" dirty="0"/>
          </a:p>
        </p:txBody>
      </p:sp>
      <p:sp>
        <p:nvSpPr>
          <p:cNvPr id="7171" name="2 Metin Yer Tutucusu"/>
          <p:cNvSpPr>
            <a:spLocks noGrp="1"/>
          </p:cNvSpPr>
          <p:nvPr>
            <p:ph type="body" idx="1"/>
          </p:nvPr>
        </p:nvSpPr>
        <p:spPr/>
        <p:txBody>
          <a:bodyPr/>
          <a:lstStyle/>
          <a:p>
            <a:pPr eaLnBrk="1" hangingPunct="1"/>
            <a:r>
              <a:rPr lang="tr-TR" sz="2800" dirty="0">
                <a:solidFill>
                  <a:srgbClr val="002060"/>
                </a:solidFill>
              </a:rPr>
              <a:t>Sterilizasyon; tüm mikroorganizmaların </a:t>
            </a:r>
            <a:r>
              <a:rPr lang="tr-TR" sz="2800" dirty="0">
                <a:solidFill>
                  <a:srgbClr val="FF0000"/>
                </a:solidFill>
              </a:rPr>
              <a:t>her türlü </a:t>
            </a:r>
            <a:r>
              <a:rPr lang="tr-TR" sz="2800" dirty="0">
                <a:solidFill>
                  <a:srgbClr val="002060"/>
                </a:solidFill>
              </a:rPr>
              <a:t>canlı ve aktif şekillerinden temizlenmesi işlemidir.</a:t>
            </a:r>
          </a:p>
        </p:txBody>
      </p:sp>
    </p:spTree>
    <p:extLst>
      <p:ext uri="{BB962C8B-B14F-4D97-AF65-F5344CB8AC3E}">
        <p14:creationId xmlns:p14="http://schemas.microsoft.com/office/powerpoint/2010/main" val="2937987561"/>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9218" name="1 Başlık"/>
          <p:cNvSpPr>
            <a:spLocks noGrp="1"/>
          </p:cNvSpPr>
          <p:nvPr>
            <p:ph type="ctrTitle"/>
          </p:nvPr>
        </p:nvSpPr>
        <p:spPr/>
        <p:txBody>
          <a:bodyPr/>
          <a:lstStyle/>
          <a:p>
            <a:pPr eaLnBrk="1" hangingPunct="1"/>
            <a:r>
              <a:rPr lang="tr-TR" dirty="0"/>
              <a:t>Mikroorganizmalar</a:t>
            </a:r>
          </a:p>
        </p:txBody>
      </p:sp>
      <p:sp>
        <p:nvSpPr>
          <p:cNvPr id="9219" name="2 Alt Başlık"/>
          <p:cNvSpPr>
            <a:spLocks noGrp="1"/>
          </p:cNvSpPr>
          <p:nvPr>
            <p:ph type="subTitle" idx="1"/>
          </p:nvPr>
        </p:nvSpPr>
        <p:spPr/>
        <p:txBody>
          <a:bodyPr/>
          <a:lstStyle/>
          <a:p>
            <a:pPr algn="l" eaLnBrk="1" hangingPunct="1"/>
            <a:r>
              <a:rPr lang="tr-TR" dirty="0">
                <a:solidFill>
                  <a:srgbClr val="FF0000"/>
                </a:solidFill>
              </a:rPr>
              <a:t>Bakteriler</a:t>
            </a:r>
            <a:r>
              <a:rPr lang="tr-TR" dirty="0">
                <a:solidFill>
                  <a:schemeClr val="tx2">
                    <a:lumMod val="75000"/>
                  </a:schemeClr>
                </a:solidFill>
              </a:rPr>
              <a:t>: </a:t>
            </a:r>
            <a:r>
              <a:rPr lang="tr-TR" sz="2800" dirty="0" err="1">
                <a:solidFill>
                  <a:schemeClr val="tx2">
                    <a:lumMod val="75000"/>
                  </a:schemeClr>
                </a:solidFill>
              </a:rPr>
              <a:t>Stafilococcus</a:t>
            </a:r>
            <a:r>
              <a:rPr lang="tr-TR" sz="2800" dirty="0">
                <a:solidFill>
                  <a:schemeClr val="tx2">
                    <a:lumMod val="75000"/>
                  </a:schemeClr>
                </a:solidFill>
              </a:rPr>
              <a:t> </a:t>
            </a:r>
            <a:r>
              <a:rPr lang="tr-TR" sz="2800" dirty="0" err="1">
                <a:solidFill>
                  <a:schemeClr val="tx2">
                    <a:lumMod val="75000"/>
                  </a:schemeClr>
                </a:solidFill>
              </a:rPr>
              <a:t>Streptococcus</a:t>
            </a:r>
            <a:r>
              <a:rPr lang="tr-TR" sz="2800" dirty="0">
                <a:solidFill>
                  <a:schemeClr val="tx2">
                    <a:lumMod val="75000"/>
                  </a:schemeClr>
                </a:solidFill>
              </a:rPr>
              <a:t>…..</a:t>
            </a:r>
            <a:endParaRPr lang="tr-TR" dirty="0">
              <a:solidFill>
                <a:schemeClr val="tx2">
                  <a:lumMod val="75000"/>
                </a:schemeClr>
              </a:solidFill>
            </a:endParaRPr>
          </a:p>
          <a:p>
            <a:pPr algn="l" eaLnBrk="1" hangingPunct="1"/>
            <a:r>
              <a:rPr lang="tr-TR" dirty="0">
                <a:solidFill>
                  <a:srgbClr val="FF0000"/>
                </a:solidFill>
              </a:rPr>
              <a:t>Virüsler</a:t>
            </a:r>
            <a:r>
              <a:rPr lang="tr-TR" dirty="0">
                <a:solidFill>
                  <a:schemeClr val="tx2">
                    <a:lumMod val="75000"/>
                  </a:schemeClr>
                </a:solidFill>
              </a:rPr>
              <a:t>: HIV, HPV, </a:t>
            </a:r>
            <a:r>
              <a:rPr lang="tr-TR" dirty="0" err="1">
                <a:solidFill>
                  <a:schemeClr val="tx2">
                    <a:lumMod val="75000"/>
                  </a:schemeClr>
                </a:solidFill>
              </a:rPr>
              <a:t>Corona,Hepatit</a:t>
            </a:r>
            <a:r>
              <a:rPr lang="tr-TR" dirty="0">
                <a:solidFill>
                  <a:schemeClr val="tx2">
                    <a:lumMod val="75000"/>
                  </a:schemeClr>
                </a:solidFill>
              </a:rPr>
              <a:t>(A,B,C)</a:t>
            </a:r>
          </a:p>
          <a:p>
            <a:pPr algn="l" eaLnBrk="1" hangingPunct="1"/>
            <a:r>
              <a:rPr lang="tr-TR" dirty="0">
                <a:solidFill>
                  <a:srgbClr val="FF0000"/>
                </a:solidFill>
              </a:rPr>
              <a:t>Mantarlar</a:t>
            </a:r>
            <a:r>
              <a:rPr lang="tr-TR" dirty="0">
                <a:solidFill>
                  <a:schemeClr val="tx2">
                    <a:lumMod val="75000"/>
                  </a:schemeClr>
                </a:solidFill>
              </a:rPr>
              <a:t>: </a:t>
            </a:r>
            <a:r>
              <a:rPr lang="tr-TR" dirty="0" err="1">
                <a:solidFill>
                  <a:schemeClr val="tx2">
                    <a:lumMod val="75000"/>
                  </a:schemeClr>
                </a:solidFill>
              </a:rPr>
              <a:t>Candida</a:t>
            </a:r>
            <a:r>
              <a:rPr lang="tr-TR" dirty="0">
                <a:solidFill>
                  <a:schemeClr val="tx2">
                    <a:lumMod val="75000"/>
                  </a:schemeClr>
                </a:solidFill>
              </a:rPr>
              <a:t> ailesi (</a:t>
            </a:r>
            <a:r>
              <a:rPr lang="tr-TR" dirty="0" err="1">
                <a:solidFill>
                  <a:schemeClr val="tx2">
                    <a:lumMod val="75000"/>
                  </a:schemeClr>
                </a:solidFill>
              </a:rPr>
              <a:t>albicans</a:t>
            </a:r>
            <a:r>
              <a:rPr lang="tr-TR" dirty="0">
                <a:solidFill>
                  <a:schemeClr val="tx2">
                    <a:lumMod val="75000"/>
                  </a:schemeClr>
                </a:solidFill>
              </a:rPr>
              <a:t>)</a:t>
            </a:r>
          </a:p>
        </p:txBody>
      </p:sp>
    </p:spTree>
    <p:extLst>
      <p:ext uri="{BB962C8B-B14F-4D97-AF65-F5344CB8AC3E}">
        <p14:creationId xmlns:p14="http://schemas.microsoft.com/office/powerpoint/2010/main" val="1118971731"/>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357538" y="1600200"/>
            <a:ext cx="6428924" cy="4525963"/>
          </a:xfrm>
          <a:prstGeom prst="rect">
            <a:avLst/>
          </a:prstGeom>
        </p:spPr>
      </p:pic>
    </p:spTree>
    <p:extLst>
      <p:ext uri="{BB962C8B-B14F-4D97-AF65-F5344CB8AC3E}">
        <p14:creationId xmlns:p14="http://schemas.microsoft.com/office/powerpoint/2010/main" val="2185076162"/>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11266" name="1 Başlık"/>
          <p:cNvSpPr>
            <a:spLocks noGrp="1"/>
          </p:cNvSpPr>
          <p:nvPr>
            <p:ph type="ctrTitle"/>
          </p:nvPr>
        </p:nvSpPr>
        <p:spPr/>
        <p:txBody>
          <a:bodyPr/>
          <a:lstStyle/>
          <a:p>
            <a:pPr eaLnBrk="1" hangingPunct="1"/>
            <a:endParaRPr lang="tr-TR"/>
          </a:p>
        </p:txBody>
      </p:sp>
      <p:sp>
        <p:nvSpPr>
          <p:cNvPr id="11267" name="2 Alt Başlık"/>
          <p:cNvSpPr>
            <a:spLocks noGrp="1"/>
          </p:cNvSpPr>
          <p:nvPr>
            <p:ph type="subTitle" idx="1"/>
          </p:nvPr>
        </p:nvSpPr>
        <p:spPr>
          <a:xfrm>
            <a:off x="1258888" y="1412875"/>
            <a:ext cx="6400800" cy="1752600"/>
          </a:xfrm>
        </p:spPr>
        <p:txBody>
          <a:bodyPr/>
          <a:lstStyle/>
          <a:p>
            <a:pPr eaLnBrk="1" hangingPunct="1"/>
            <a:r>
              <a:rPr lang="tr-TR" sz="2000" dirty="0">
                <a:solidFill>
                  <a:srgbClr val="002060"/>
                </a:solidFill>
              </a:rPr>
              <a:t>Kesin ve mutlak anlamlı bir işlemdir</a:t>
            </a:r>
          </a:p>
          <a:p>
            <a:pPr eaLnBrk="1" hangingPunct="1"/>
            <a:r>
              <a:rPr lang="tr-TR" sz="2000" dirty="0">
                <a:solidFill>
                  <a:srgbClr val="002060"/>
                </a:solidFill>
              </a:rPr>
              <a:t>Bir süreçtir</a:t>
            </a:r>
          </a:p>
          <a:p>
            <a:pPr eaLnBrk="1" hangingPunct="1"/>
            <a:r>
              <a:rPr lang="tr-TR" sz="2000" dirty="0">
                <a:solidFill>
                  <a:srgbClr val="002060"/>
                </a:solidFill>
              </a:rPr>
              <a:t>Temizlik</a:t>
            </a:r>
          </a:p>
          <a:p>
            <a:pPr eaLnBrk="1" hangingPunct="1"/>
            <a:r>
              <a:rPr lang="tr-TR" sz="2000" dirty="0" err="1">
                <a:solidFill>
                  <a:srgbClr val="002060"/>
                </a:solidFill>
              </a:rPr>
              <a:t>Dekontaminasyon</a:t>
            </a:r>
            <a:endParaRPr lang="tr-TR" sz="2000" dirty="0">
              <a:solidFill>
                <a:srgbClr val="002060"/>
              </a:solidFill>
            </a:endParaRPr>
          </a:p>
          <a:p>
            <a:pPr eaLnBrk="1" hangingPunct="1"/>
            <a:r>
              <a:rPr lang="tr-TR" sz="2000" dirty="0">
                <a:solidFill>
                  <a:srgbClr val="002060"/>
                </a:solidFill>
              </a:rPr>
              <a:t>Dezenfeksiyon</a:t>
            </a:r>
          </a:p>
          <a:p>
            <a:pPr eaLnBrk="1" hangingPunct="1"/>
            <a:r>
              <a:rPr lang="tr-TR" sz="2000" dirty="0">
                <a:solidFill>
                  <a:srgbClr val="002060"/>
                </a:solidFill>
              </a:rPr>
              <a:t>Kurutma</a:t>
            </a:r>
          </a:p>
          <a:p>
            <a:pPr eaLnBrk="1" hangingPunct="1"/>
            <a:r>
              <a:rPr lang="tr-TR" sz="2000" dirty="0">
                <a:solidFill>
                  <a:srgbClr val="002060"/>
                </a:solidFill>
              </a:rPr>
              <a:t>Bakım onarım</a:t>
            </a:r>
          </a:p>
          <a:p>
            <a:pPr eaLnBrk="1" hangingPunct="1"/>
            <a:r>
              <a:rPr lang="tr-TR" sz="2000" dirty="0">
                <a:solidFill>
                  <a:srgbClr val="002060"/>
                </a:solidFill>
              </a:rPr>
              <a:t>Paketleme</a:t>
            </a:r>
          </a:p>
          <a:p>
            <a:pPr eaLnBrk="1" hangingPunct="1"/>
            <a:r>
              <a:rPr lang="tr-TR" sz="2000" dirty="0">
                <a:solidFill>
                  <a:srgbClr val="002060"/>
                </a:solidFill>
              </a:rPr>
              <a:t>Sterilizasyon</a:t>
            </a:r>
          </a:p>
          <a:p>
            <a:pPr eaLnBrk="1" hangingPunct="1"/>
            <a:r>
              <a:rPr lang="tr-TR" sz="2000" dirty="0">
                <a:solidFill>
                  <a:srgbClr val="002060"/>
                </a:solidFill>
              </a:rPr>
              <a:t>Depolama</a:t>
            </a:r>
          </a:p>
          <a:p>
            <a:pPr eaLnBrk="1" hangingPunct="1"/>
            <a:r>
              <a:rPr lang="tr-TR" sz="2000" dirty="0">
                <a:solidFill>
                  <a:srgbClr val="002060"/>
                </a:solidFill>
              </a:rPr>
              <a:t>Dağıtım ve kullanım</a:t>
            </a:r>
          </a:p>
          <a:p>
            <a:pPr eaLnBrk="1" hangingPunct="1"/>
            <a:endParaRPr lang="tr-TR" sz="2000" dirty="0">
              <a:solidFill>
                <a:schemeClr val="bg1"/>
              </a:solidFill>
            </a:endParaRPr>
          </a:p>
        </p:txBody>
      </p:sp>
    </p:spTree>
    <p:extLst>
      <p:ext uri="{BB962C8B-B14F-4D97-AF65-F5344CB8AC3E}">
        <p14:creationId xmlns:p14="http://schemas.microsoft.com/office/powerpoint/2010/main" val="285829891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772400" cy="1470025"/>
          </a:xfrm>
        </p:spPr>
        <p:txBody>
          <a:bodyPr/>
          <a:lstStyle/>
          <a:p>
            <a:r>
              <a:rPr lang="tr-TR" dirty="0"/>
              <a:t>Hematolojik Testler</a:t>
            </a:r>
            <a:br>
              <a:rPr lang="tr-TR" dirty="0"/>
            </a:br>
            <a:endParaRPr lang="tr-TR" dirty="0"/>
          </a:p>
        </p:txBody>
      </p:sp>
      <p:sp>
        <p:nvSpPr>
          <p:cNvPr id="3" name="2 Alt Başlık"/>
          <p:cNvSpPr>
            <a:spLocks noGrp="1"/>
          </p:cNvSpPr>
          <p:nvPr>
            <p:ph type="subTitle" idx="1"/>
          </p:nvPr>
        </p:nvSpPr>
        <p:spPr>
          <a:xfrm>
            <a:off x="1371600" y="2420888"/>
            <a:ext cx="6400800" cy="3217912"/>
          </a:xfrm>
        </p:spPr>
        <p:txBody>
          <a:bodyPr/>
          <a:lstStyle/>
          <a:p>
            <a:pPr algn="just"/>
            <a:r>
              <a:rPr lang="tr-TR" dirty="0">
                <a:solidFill>
                  <a:schemeClr val="tx1"/>
                </a:solidFill>
              </a:rPr>
              <a:t>Kan Alma Ekipmanı: Turnike, Alkol, </a:t>
            </a:r>
            <a:r>
              <a:rPr lang="tr-TR" dirty="0" err="1">
                <a:solidFill>
                  <a:schemeClr val="tx1"/>
                </a:solidFill>
              </a:rPr>
              <a:t>spanç</a:t>
            </a:r>
            <a:r>
              <a:rPr lang="tr-TR" dirty="0">
                <a:solidFill>
                  <a:schemeClr val="tx1"/>
                </a:solidFill>
              </a:rPr>
              <a:t>, iğne (18-22 </a:t>
            </a:r>
            <a:r>
              <a:rPr lang="tr-TR" dirty="0" err="1">
                <a:solidFill>
                  <a:schemeClr val="tx1"/>
                </a:solidFill>
              </a:rPr>
              <a:t>Gauge</a:t>
            </a:r>
            <a:r>
              <a:rPr lang="tr-TR" dirty="0">
                <a:solidFill>
                  <a:schemeClr val="tx1"/>
                </a:solidFill>
              </a:rPr>
              <a:t>), tüp, </a:t>
            </a:r>
            <a:r>
              <a:rPr lang="tr-TR" dirty="0" err="1">
                <a:solidFill>
                  <a:schemeClr val="tx1"/>
                </a:solidFill>
              </a:rPr>
              <a:t>flaster</a:t>
            </a:r>
            <a:endParaRPr lang="tr-TR" dirty="0">
              <a:solidFill>
                <a:schemeClr val="tx1"/>
              </a:solidFill>
            </a:endParaRPr>
          </a:p>
        </p:txBody>
      </p:sp>
      <p:pic>
        <p:nvPicPr>
          <p:cNvPr id="2050" name="Picture 2" descr="C:\Users\cahit\Desktop\tüpler.jpg"/>
          <p:cNvPicPr>
            <a:picLocks noChangeAspect="1" noChangeArrowheads="1"/>
          </p:cNvPicPr>
          <p:nvPr/>
        </p:nvPicPr>
        <p:blipFill>
          <a:blip r:embed="rId3" cstate="print"/>
          <a:srcRect/>
          <a:stretch>
            <a:fillRect/>
          </a:stretch>
        </p:blipFill>
        <p:spPr bwMode="auto">
          <a:xfrm>
            <a:off x="2771800" y="4149080"/>
            <a:ext cx="3072935" cy="2035944"/>
          </a:xfrm>
          <a:prstGeom prst="rect">
            <a:avLst/>
          </a:prstGeom>
          <a:noFill/>
        </p:spPr>
      </p:pic>
    </p:spTree>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13314" name="1 Başlık"/>
          <p:cNvSpPr>
            <a:spLocks noGrp="1"/>
          </p:cNvSpPr>
          <p:nvPr>
            <p:ph type="ctrTitle"/>
          </p:nvPr>
        </p:nvSpPr>
        <p:spPr/>
        <p:txBody>
          <a:bodyPr/>
          <a:lstStyle/>
          <a:p>
            <a:pPr eaLnBrk="1" hangingPunct="1"/>
            <a:r>
              <a:rPr lang="tr-TR" sz="3200" dirty="0">
                <a:solidFill>
                  <a:srgbClr val="002060"/>
                </a:solidFill>
              </a:rPr>
              <a:t>Alet ve malzeme sterilizasyonu için kullanılan yöntemler</a:t>
            </a:r>
            <a:br>
              <a:rPr lang="tr-TR" sz="3200" dirty="0">
                <a:solidFill>
                  <a:srgbClr val="002060"/>
                </a:solidFill>
              </a:rPr>
            </a:br>
            <a:endParaRPr lang="tr-TR" sz="3200" dirty="0">
              <a:solidFill>
                <a:srgbClr val="002060"/>
              </a:solidFill>
            </a:endParaRPr>
          </a:p>
        </p:txBody>
      </p:sp>
      <p:sp>
        <p:nvSpPr>
          <p:cNvPr id="3" name="2 Alt Başlık"/>
          <p:cNvSpPr>
            <a:spLocks noGrp="1"/>
          </p:cNvSpPr>
          <p:nvPr>
            <p:ph type="subTitle" idx="1"/>
          </p:nvPr>
        </p:nvSpPr>
        <p:spPr>
          <a:solidFill>
            <a:schemeClr val="accent2">
              <a:lumMod val="75000"/>
            </a:schemeClr>
          </a:solidFill>
        </p:spPr>
        <p:txBody>
          <a:bodyPr rtlCol="0">
            <a:normAutofit/>
          </a:bodyPr>
          <a:lstStyle/>
          <a:p>
            <a:pPr algn="l" eaLnBrk="1" fontAlgn="auto" hangingPunct="1">
              <a:spcAft>
                <a:spcPts val="0"/>
              </a:spcAft>
              <a:defRPr/>
            </a:pPr>
            <a:r>
              <a:rPr lang="tr-TR" dirty="0">
                <a:solidFill>
                  <a:schemeClr val="bg1"/>
                </a:solidFill>
              </a:rPr>
              <a:t>Alet ve malzemelerin özelliklerine göre steril edilirken zarar görmemesi için farklı yöntemler kullanılmaktadır</a:t>
            </a:r>
            <a:r>
              <a:rPr lang="tr-TR" dirty="0"/>
              <a:t>.</a:t>
            </a:r>
          </a:p>
          <a:p>
            <a:pPr eaLnBrk="1" fontAlgn="auto" hangingPunct="1">
              <a:spcAft>
                <a:spcPts val="0"/>
              </a:spcAft>
              <a:defRPr/>
            </a:pPr>
            <a:endParaRPr lang="tr-TR" dirty="0"/>
          </a:p>
        </p:txBody>
      </p:sp>
    </p:spTree>
    <p:extLst>
      <p:ext uri="{BB962C8B-B14F-4D97-AF65-F5344CB8AC3E}">
        <p14:creationId xmlns:p14="http://schemas.microsoft.com/office/powerpoint/2010/main" val="1416503695"/>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15362" name="1 Başlık"/>
          <p:cNvSpPr>
            <a:spLocks noGrp="1"/>
          </p:cNvSpPr>
          <p:nvPr>
            <p:ph type="title"/>
          </p:nvPr>
        </p:nvSpPr>
        <p:spPr/>
        <p:txBody>
          <a:bodyPr/>
          <a:lstStyle/>
          <a:p>
            <a:pPr eaLnBrk="1" hangingPunct="1"/>
            <a:r>
              <a:rPr lang="tr-TR"/>
              <a:t>Sterilizasyon Yöntemleri</a:t>
            </a:r>
          </a:p>
        </p:txBody>
      </p:sp>
      <p:sp>
        <p:nvSpPr>
          <p:cNvPr id="15363" name="2 İçerik Yer Tutucusu"/>
          <p:cNvSpPr>
            <a:spLocks noGrp="1"/>
          </p:cNvSpPr>
          <p:nvPr>
            <p:ph idx="1"/>
          </p:nvPr>
        </p:nvSpPr>
        <p:spPr>
          <a:ln>
            <a:solidFill>
              <a:srgbClr val="FFC000"/>
            </a:solidFill>
            <a:miter lim="800000"/>
            <a:headEnd/>
            <a:tailEnd/>
          </a:ln>
        </p:spPr>
        <p:txBody>
          <a:bodyPr/>
          <a:lstStyle/>
          <a:p>
            <a:pPr eaLnBrk="1" hangingPunct="1"/>
            <a:r>
              <a:rPr lang="tr-TR">
                <a:solidFill>
                  <a:srgbClr val="C00000"/>
                </a:solidFill>
              </a:rPr>
              <a:t>Kuru sıcaklık sterilizasyon yöntemi</a:t>
            </a:r>
          </a:p>
          <a:p>
            <a:pPr eaLnBrk="1" hangingPunct="1"/>
            <a:r>
              <a:rPr lang="tr-TR">
                <a:solidFill>
                  <a:srgbClr val="C00000"/>
                </a:solidFill>
              </a:rPr>
              <a:t>Basınçlı buhar sterilizasyonu</a:t>
            </a:r>
          </a:p>
          <a:p>
            <a:pPr eaLnBrk="1" hangingPunct="1"/>
            <a:r>
              <a:rPr lang="tr-TR"/>
              <a:t>Etilen oksit ile sterilizasyon</a:t>
            </a:r>
          </a:p>
          <a:p>
            <a:pPr eaLnBrk="1" hangingPunct="1"/>
            <a:r>
              <a:rPr lang="tr-TR"/>
              <a:t>Formaldehit ile sterilizasyon</a:t>
            </a:r>
          </a:p>
          <a:p>
            <a:pPr eaLnBrk="1" hangingPunct="1"/>
            <a:r>
              <a:rPr lang="tr-TR"/>
              <a:t>Gaz plazma ile sterilizasyon(H</a:t>
            </a:r>
            <a:r>
              <a:rPr lang="tr-TR" baseline="-25000"/>
              <a:t>2</a:t>
            </a:r>
            <a:r>
              <a:rPr lang="tr-TR"/>
              <a:t>O</a:t>
            </a:r>
            <a:r>
              <a:rPr lang="tr-TR" baseline="-25000"/>
              <a:t>2</a:t>
            </a:r>
            <a:r>
              <a:rPr lang="tr-TR"/>
              <a:t>)</a:t>
            </a:r>
          </a:p>
          <a:p>
            <a:pPr eaLnBrk="1" hangingPunct="1"/>
            <a:endParaRPr lang="tr-TR">
              <a:solidFill>
                <a:srgbClr val="C00000"/>
              </a:solidFill>
            </a:endParaRPr>
          </a:p>
          <a:p>
            <a:pPr eaLnBrk="1" hangingPunct="1"/>
            <a:endParaRPr lang="tr-TR"/>
          </a:p>
        </p:txBody>
      </p:sp>
    </p:spTree>
    <p:extLst>
      <p:ext uri="{BB962C8B-B14F-4D97-AF65-F5344CB8AC3E}">
        <p14:creationId xmlns:p14="http://schemas.microsoft.com/office/powerpoint/2010/main" val="2664177913"/>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4213" y="620713"/>
            <a:ext cx="7772400" cy="1470025"/>
          </a:xfrm>
        </p:spPr>
        <p:txBody>
          <a:bodyPr rtlCol="0">
            <a:normAutofit fontScale="90000"/>
          </a:bodyPr>
          <a:lstStyle/>
          <a:p>
            <a:pPr eaLnBrk="1" fontAlgn="auto" hangingPunct="1">
              <a:spcAft>
                <a:spcPts val="0"/>
              </a:spcAft>
              <a:defRPr/>
            </a:pPr>
            <a:r>
              <a:rPr lang="tr-TR" dirty="0">
                <a:solidFill>
                  <a:srgbClr val="002060"/>
                </a:solidFill>
              </a:rPr>
              <a:t>Kuru sıcaklık sterilizasyon yöntemi</a:t>
            </a:r>
            <a:br>
              <a:rPr lang="tr-TR" dirty="0">
                <a:solidFill>
                  <a:srgbClr val="002060"/>
                </a:solidFill>
              </a:rPr>
            </a:br>
            <a:endParaRPr lang="tr-TR" dirty="0">
              <a:solidFill>
                <a:srgbClr val="002060"/>
              </a:solidFill>
            </a:endParaRPr>
          </a:p>
        </p:txBody>
      </p:sp>
      <p:sp>
        <p:nvSpPr>
          <p:cNvPr id="3" name="2 Alt Başlık"/>
          <p:cNvSpPr>
            <a:spLocks noGrp="1"/>
          </p:cNvSpPr>
          <p:nvPr>
            <p:ph type="subTitle" idx="1"/>
          </p:nvPr>
        </p:nvSpPr>
        <p:spPr>
          <a:xfrm>
            <a:off x="1258888" y="2565400"/>
            <a:ext cx="6400800" cy="2278063"/>
          </a:xfrm>
          <a:solidFill>
            <a:srgbClr val="C00000"/>
          </a:solidFill>
        </p:spPr>
        <p:txBody>
          <a:bodyPr rtlCol="0">
            <a:normAutofit fontScale="47500" lnSpcReduction="20000"/>
          </a:bodyPr>
          <a:lstStyle/>
          <a:p>
            <a:pPr marL="742950" indent="-742950" algn="l" eaLnBrk="1" fontAlgn="auto" hangingPunct="1">
              <a:spcAft>
                <a:spcPts val="0"/>
              </a:spcAft>
              <a:buFont typeface="+mj-lt"/>
              <a:buAutoNum type="arabicPeriod"/>
              <a:defRPr/>
            </a:pPr>
            <a:r>
              <a:rPr lang="tr-TR" sz="4200" dirty="0">
                <a:solidFill>
                  <a:schemeClr val="bg1"/>
                </a:solidFill>
              </a:rPr>
              <a:t>Kontrol parametrelerinin güvenilir olmaması</a:t>
            </a:r>
          </a:p>
          <a:p>
            <a:pPr marL="742950" indent="-742950" algn="l" eaLnBrk="1" fontAlgn="auto" hangingPunct="1">
              <a:spcAft>
                <a:spcPts val="0"/>
              </a:spcAft>
              <a:buFont typeface="+mj-lt"/>
              <a:buAutoNum type="arabicPeriod"/>
              <a:defRPr/>
            </a:pPr>
            <a:r>
              <a:rPr lang="tr-TR" sz="4200" dirty="0">
                <a:solidFill>
                  <a:schemeClr val="bg1"/>
                </a:solidFill>
              </a:rPr>
              <a:t>Isının homojen dağılımını sağlamak kolay değil</a:t>
            </a:r>
          </a:p>
          <a:p>
            <a:pPr marL="742950" indent="-742950" algn="l" eaLnBrk="1" fontAlgn="auto" hangingPunct="1">
              <a:spcAft>
                <a:spcPts val="0"/>
              </a:spcAft>
              <a:buFont typeface="+mj-lt"/>
              <a:buAutoNum type="arabicPeriod"/>
              <a:defRPr/>
            </a:pPr>
            <a:r>
              <a:rPr lang="tr-TR" sz="4200" dirty="0">
                <a:solidFill>
                  <a:schemeClr val="bg1"/>
                </a:solidFill>
              </a:rPr>
              <a:t>İşlemin uzun sürmesi</a:t>
            </a:r>
          </a:p>
          <a:p>
            <a:pPr marL="742950" indent="-742950" algn="l" eaLnBrk="1" fontAlgn="auto" hangingPunct="1">
              <a:spcAft>
                <a:spcPts val="0"/>
              </a:spcAft>
              <a:buFont typeface="+mj-lt"/>
              <a:buAutoNum type="arabicPeriod"/>
              <a:defRPr/>
            </a:pPr>
            <a:r>
              <a:rPr lang="tr-TR" sz="4200" dirty="0">
                <a:solidFill>
                  <a:schemeClr val="bg1"/>
                </a:solidFill>
              </a:rPr>
              <a:t>Yüksek ısının aletlere uzun sürede zarar vermesi</a:t>
            </a:r>
          </a:p>
          <a:p>
            <a:pPr marL="742950" indent="-742950" algn="l" eaLnBrk="1" fontAlgn="auto" hangingPunct="1">
              <a:spcAft>
                <a:spcPts val="0"/>
              </a:spcAft>
              <a:buFont typeface="+mj-lt"/>
              <a:buAutoNum type="arabicPeriod"/>
              <a:defRPr/>
            </a:pPr>
            <a:r>
              <a:rPr lang="tr-TR" sz="4200" dirty="0">
                <a:solidFill>
                  <a:schemeClr val="bg1"/>
                </a:solidFill>
              </a:rPr>
              <a:t>Ancak buhar sterilizasyonu imkanı olmayan ünitelerde kullanımı uygundur.</a:t>
            </a:r>
          </a:p>
          <a:p>
            <a:pPr eaLnBrk="1" fontAlgn="auto" hangingPunct="1">
              <a:spcAft>
                <a:spcPts val="0"/>
              </a:spcAft>
              <a:defRPr/>
            </a:pPr>
            <a:endParaRPr lang="tr-TR" dirty="0"/>
          </a:p>
        </p:txBody>
      </p:sp>
    </p:spTree>
    <p:extLst>
      <p:ext uri="{BB962C8B-B14F-4D97-AF65-F5344CB8AC3E}">
        <p14:creationId xmlns:p14="http://schemas.microsoft.com/office/powerpoint/2010/main" val="2388395201"/>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19458" name="1 Başlık"/>
          <p:cNvSpPr>
            <a:spLocks noGrp="1"/>
          </p:cNvSpPr>
          <p:nvPr>
            <p:ph type="ctrTitle"/>
          </p:nvPr>
        </p:nvSpPr>
        <p:spPr>
          <a:xfrm>
            <a:off x="611188" y="765175"/>
            <a:ext cx="7772400" cy="1470025"/>
          </a:xfrm>
        </p:spPr>
        <p:txBody>
          <a:bodyPr/>
          <a:lstStyle/>
          <a:p>
            <a:pPr eaLnBrk="1" hangingPunct="1"/>
            <a:r>
              <a:rPr lang="tr-TR" sz="3200">
                <a:solidFill>
                  <a:srgbClr val="002060"/>
                </a:solidFill>
              </a:rPr>
              <a:t>Kuru sıcaklık sterilizasyon yöntemi</a:t>
            </a:r>
          </a:p>
        </p:txBody>
      </p:sp>
      <p:sp>
        <p:nvSpPr>
          <p:cNvPr id="3" name="2 Alt Başlık"/>
          <p:cNvSpPr>
            <a:spLocks noGrp="1"/>
          </p:cNvSpPr>
          <p:nvPr>
            <p:ph type="subTitle" idx="1"/>
          </p:nvPr>
        </p:nvSpPr>
        <p:spPr>
          <a:xfrm>
            <a:off x="1331913" y="3213100"/>
            <a:ext cx="6400800" cy="1752600"/>
          </a:xfrm>
        </p:spPr>
        <p:txBody>
          <a:bodyPr rtlCol="0">
            <a:normAutofit fontScale="92500" lnSpcReduction="20000"/>
          </a:bodyPr>
          <a:lstStyle/>
          <a:p>
            <a:pPr algn="l" eaLnBrk="1" fontAlgn="auto" hangingPunct="1">
              <a:spcAft>
                <a:spcPts val="0"/>
              </a:spcAft>
              <a:defRPr/>
            </a:pPr>
            <a:r>
              <a:rPr lang="tr-TR" dirty="0">
                <a:solidFill>
                  <a:srgbClr val="002060"/>
                </a:solidFill>
              </a:rPr>
              <a:t>Sıcaklık </a:t>
            </a:r>
            <a:r>
              <a:rPr lang="tr-TR" dirty="0" err="1">
                <a:solidFill>
                  <a:srgbClr val="002060"/>
                </a:solidFill>
              </a:rPr>
              <a:t>sterilizatörde</a:t>
            </a:r>
            <a:r>
              <a:rPr lang="tr-TR" dirty="0">
                <a:solidFill>
                  <a:srgbClr val="002060"/>
                </a:solidFill>
              </a:rPr>
              <a:t> istenilen dereceye </a:t>
            </a:r>
            <a:r>
              <a:rPr lang="tr-TR" dirty="0">
                <a:solidFill>
                  <a:srgbClr val="FF0000"/>
                </a:solidFill>
              </a:rPr>
              <a:t>yükseltildikten sonra </a:t>
            </a:r>
            <a:r>
              <a:rPr lang="tr-TR" dirty="0">
                <a:solidFill>
                  <a:srgbClr val="002060"/>
                </a:solidFill>
              </a:rPr>
              <a:t>süre başlar. </a:t>
            </a:r>
          </a:p>
          <a:p>
            <a:pPr algn="l" eaLnBrk="1" fontAlgn="auto" hangingPunct="1">
              <a:spcAft>
                <a:spcPts val="0"/>
              </a:spcAft>
              <a:defRPr/>
            </a:pPr>
            <a:r>
              <a:rPr lang="tr-TR" dirty="0" err="1">
                <a:solidFill>
                  <a:srgbClr val="002060"/>
                </a:solidFill>
              </a:rPr>
              <a:t>Sterilizatör</a:t>
            </a:r>
            <a:r>
              <a:rPr lang="tr-TR" dirty="0">
                <a:solidFill>
                  <a:srgbClr val="002060"/>
                </a:solidFill>
              </a:rPr>
              <a:t> adı verilen cihazlarla yapılır. </a:t>
            </a:r>
            <a:r>
              <a:rPr lang="tr-TR" dirty="0" err="1">
                <a:solidFill>
                  <a:srgbClr val="002060"/>
                </a:solidFill>
              </a:rPr>
              <a:t>Pastör</a:t>
            </a:r>
            <a:r>
              <a:rPr lang="tr-TR" dirty="0">
                <a:solidFill>
                  <a:srgbClr val="002060"/>
                </a:solidFill>
              </a:rPr>
              <a:t> fırını ile karıştırılmamalıdır.</a:t>
            </a:r>
          </a:p>
          <a:p>
            <a:pPr algn="l" eaLnBrk="1" fontAlgn="auto" hangingPunct="1">
              <a:spcAft>
                <a:spcPts val="0"/>
              </a:spcAft>
              <a:defRPr/>
            </a:pPr>
            <a:endParaRPr lang="tr-TR" dirty="0">
              <a:solidFill>
                <a:srgbClr val="002060"/>
              </a:solidFill>
            </a:endParaRPr>
          </a:p>
        </p:txBody>
      </p:sp>
    </p:spTree>
    <p:extLst>
      <p:ext uri="{BB962C8B-B14F-4D97-AF65-F5344CB8AC3E}">
        <p14:creationId xmlns:p14="http://schemas.microsoft.com/office/powerpoint/2010/main" val="2120237244"/>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endParaRPr lang="tr-TR"/>
          </a:p>
        </p:txBody>
      </p:sp>
      <p:sp>
        <p:nvSpPr>
          <p:cNvPr id="21507" name="2 Resim Yer Tutucusu"/>
          <p:cNvSpPr>
            <a:spLocks noGrp="1" noTextEdit="1"/>
          </p:cNvSpPr>
          <p:nvPr>
            <p:ph type="pic" idx="1"/>
          </p:nvPr>
        </p:nvSpPr>
        <p:spPr/>
      </p:sp>
      <p:sp>
        <p:nvSpPr>
          <p:cNvPr id="21508" name="3 Metin Yer Tutucusu"/>
          <p:cNvSpPr>
            <a:spLocks noGrp="1"/>
          </p:cNvSpPr>
          <p:nvPr>
            <p:ph type="body" sz="half" idx="2"/>
          </p:nvPr>
        </p:nvSpPr>
        <p:spPr>
          <a:xfrm>
            <a:off x="1792288" y="5157788"/>
            <a:ext cx="5486400" cy="1014412"/>
          </a:xfrm>
        </p:spPr>
        <p:txBody>
          <a:bodyPr/>
          <a:lstStyle/>
          <a:p>
            <a:pPr eaLnBrk="1" hangingPunct="1"/>
            <a:r>
              <a:rPr lang="tr-TR" sz="2800">
                <a:solidFill>
                  <a:srgbClr val="002060"/>
                </a:solidFill>
              </a:rPr>
              <a:t>Kuru hava sterilizatörü</a:t>
            </a:r>
            <a:endParaRPr lang="tr-TR">
              <a:solidFill>
                <a:srgbClr val="002060"/>
              </a:solidFill>
            </a:endParaRPr>
          </a:p>
        </p:txBody>
      </p:sp>
      <p:pic>
        <p:nvPicPr>
          <p:cNvPr id="21509" name="Picture 2" descr="C:\Users\cahit\Desktop\IMG_4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88913"/>
            <a:ext cx="4751388"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272811"/>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eaLnBrk="1" hangingPunct="1"/>
            <a:endParaRPr lang="tr-TR"/>
          </a:p>
        </p:txBody>
      </p:sp>
      <p:sp>
        <p:nvSpPr>
          <p:cNvPr id="23555" name="2 Resim Yer Tutucusu"/>
          <p:cNvSpPr>
            <a:spLocks noGrp="1" noTextEdit="1"/>
          </p:cNvSpPr>
          <p:nvPr>
            <p:ph type="pic" idx="1"/>
          </p:nvPr>
        </p:nvSpPr>
        <p:spPr/>
      </p:sp>
      <p:sp>
        <p:nvSpPr>
          <p:cNvPr id="23556" name="3 Metin Yer Tutucusu"/>
          <p:cNvSpPr>
            <a:spLocks noGrp="1"/>
          </p:cNvSpPr>
          <p:nvPr>
            <p:ph type="body" sz="half" idx="2"/>
          </p:nvPr>
        </p:nvSpPr>
        <p:spPr/>
        <p:txBody>
          <a:bodyPr/>
          <a:lstStyle/>
          <a:p>
            <a:pPr eaLnBrk="1" hangingPunct="1"/>
            <a:r>
              <a:rPr lang="tr-TR" sz="3200">
                <a:solidFill>
                  <a:srgbClr val="002060"/>
                </a:solidFill>
              </a:rPr>
              <a:t>Pastör fırını, etüv</a:t>
            </a:r>
          </a:p>
        </p:txBody>
      </p:sp>
      <p:pic>
        <p:nvPicPr>
          <p:cNvPr id="23557" name="Picture 2" descr="C:\Users\cahit\Desktop\IMG_42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549275"/>
            <a:ext cx="3935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351757"/>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5602" name="1 Başlık"/>
          <p:cNvSpPr>
            <a:spLocks noGrp="1"/>
          </p:cNvSpPr>
          <p:nvPr>
            <p:ph type="ctrTitle"/>
          </p:nvPr>
        </p:nvSpPr>
        <p:spPr>
          <a:xfrm>
            <a:off x="611188" y="1268413"/>
            <a:ext cx="7772400" cy="1470025"/>
          </a:xfrm>
        </p:spPr>
        <p:txBody>
          <a:bodyPr/>
          <a:lstStyle/>
          <a:p>
            <a:pPr eaLnBrk="1" hangingPunct="1"/>
            <a:r>
              <a:rPr lang="tr-TR" sz="3200">
                <a:solidFill>
                  <a:srgbClr val="002060"/>
                </a:solidFill>
              </a:rPr>
              <a:t>Kuru sıcaklık sterilizasyon yöntemi</a:t>
            </a:r>
            <a:br>
              <a:rPr lang="tr-TR" sz="2400">
                <a:solidFill>
                  <a:schemeClr val="bg1"/>
                </a:solidFill>
              </a:rPr>
            </a:br>
            <a:endParaRPr lang="tr-TR" sz="2400"/>
          </a:p>
        </p:txBody>
      </p:sp>
      <p:sp>
        <p:nvSpPr>
          <p:cNvPr id="3" name="2 Alt Başlık"/>
          <p:cNvSpPr>
            <a:spLocks noGrp="1"/>
          </p:cNvSpPr>
          <p:nvPr>
            <p:ph type="subTitle" idx="1"/>
          </p:nvPr>
        </p:nvSpPr>
        <p:spPr>
          <a:xfrm>
            <a:off x="1331913" y="3213100"/>
            <a:ext cx="6400800" cy="1752600"/>
          </a:xfrm>
          <a:ln>
            <a:solidFill>
              <a:srgbClr val="FFC000"/>
            </a:solidFill>
          </a:ln>
        </p:spPr>
        <p:txBody>
          <a:bodyPr rtlCol="0">
            <a:normAutofit/>
          </a:bodyPr>
          <a:lstStyle/>
          <a:p>
            <a:pPr algn="l" eaLnBrk="1" fontAlgn="auto" hangingPunct="1">
              <a:spcAft>
                <a:spcPts val="0"/>
              </a:spcAft>
              <a:defRPr/>
            </a:pPr>
            <a:r>
              <a:rPr lang="tr-TR" sz="2800" dirty="0">
                <a:solidFill>
                  <a:schemeClr val="tx1"/>
                </a:solidFill>
              </a:rPr>
              <a:t>150</a:t>
            </a:r>
            <a:r>
              <a:rPr lang="tr-TR" sz="2800" baseline="30000" dirty="0">
                <a:solidFill>
                  <a:schemeClr val="tx1"/>
                </a:solidFill>
              </a:rPr>
              <a:t>0</a:t>
            </a:r>
            <a:r>
              <a:rPr lang="tr-TR" sz="2800" dirty="0">
                <a:solidFill>
                  <a:schemeClr val="tx1"/>
                </a:solidFill>
              </a:rPr>
              <a:t>C    2.5 saat</a:t>
            </a:r>
          </a:p>
          <a:p>
            <a:pPr algn="l" eaLnBrk="1" fontAlgn="auto" hangingPunct="1">
              <a:spcAft>
                <a:spcPts val="0"/>
              </a:spcAft>
              <a:defRPr/>
            </a:pPr>
            <a:r>
              <a:rPr lang="tr-TR" sz="2800" dirty="0">
                <a:solidFill>
                  <a:schemeClr val="tx1"/>
                </a:solidFill>
              </a:rPr>
              <a:t>160</a:t>
            </a:r>
            <a:r>
              <a:rPr lang="tr-TR" sz="2800" baseline="30000" dirty="0">
                <a:solidFill>
                  <a:schemeClr val="tx1"/>
                </a:solidFill>
              </a:rPr>
              <a:t>0</a:t>
            </a:r>
            <a:r>
              <a:rPr lang="tr-TR" sz="2800" dirty="0">
                <a:solidFill>
                  <a:schemeClr val="tx1"/>
                </a:solidFill>
              </a:rPr>
              <a:t>C    2 saat</a:t>
            </a:r>
          </a:p>
          <a:p>
            <a:pPr algn="l" eaLnBrk="1" fontAlgn="auto" hangingPunct="1">
              <a:spcAft>
                <a:spcPts val="0"/>
              </a:spcAft>
              <a:defRPr/>
            </a:pPr>
            <a:r>
              <a:rPr lang="tr-TR" sz="2800" dirty="0">
                <a:solidFill>
                  <a:schemeClr val="tx1"/>
                </a:solidFill>
              </a:rPr>
              <a:t>170</a:t>
            </a:r>
            <a:r>
              <a:rPr lang="tr-TR" sz="2800" baseline="30000" dirty="0">
                <a:solidFill>
                  <a:schemeClr val="tx1"/>
                </a:solidFill>
              </a:rPr>
              <a:t>0</a:t>
            </a:r>
            <a:r>
              <a:rPr lang="tr-TR" sz="2800" dirty="0">
                <a:solidFill>
                  <a:schemeClr val="tx1"/>
                </a:solidFill>
              </a:rPr>
              <a:t>C    1 saat </a:t>
            </a:r>
          </a:p>
          <a:p>
            <a:pPr eaLnBrk="1" fontAlgn="auto" hangingPunct="1">
              <a:spcAft>
                <a:spcPts val="0"/>
              </a:spcAft>
              <a:defRPr/>
            </a:pPr>
            <a:endParaRPr lang="tr-TR" dirty="0"/>
          </a:p>
        </p:txBody>
      </p:sp>
    </p:spTree>
    <p:extLst>
      <p:ext uri="{BB962C8B-B14F-4D97-AF65-F5344CB8AC3E}">
        <p14:creationId xmlns:p14="http://schemas.microsoft.com/office/powerpoint/2010/main" val="1438509488"/>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7650" name="1 Başlık"/>
          <p:cNvSpPr>
            <a:spLocks noGrp="1"/>
          </p:cNvSpPr>
          <p:nvPr>
            <p:ph type="ctrTitle"/>
          </p:nvPr>
        </p:nvSpPr>
        <p:spPr/>
        <p:txBody>
          <a:bodyPr/>
          <a:lstStyle/>
          <a:p>
            <a:pPr eaLnBrk="1" hangingPunct="1"/>
            <a:r>
              <a:rPr lang="tr-TR" sz="3200" dirty="0">
                <a:solidFill>
                  <a:srgbClr val="002060"/>
                </a:solidFill>
              </a:rPr>
              <a:t>Avantajları</a:t>
            </a:r>
            <a:br>
              <a:rPr lang="tr-TR" sz="3200" dirty="0">
                <a:solidFill>
                  <a:srgbClr val="002060"/>
                </a:solidFill>
              </a:rPr>
            </a:br>
            <a:endParaRPr lang="tr-TR" sz="3200" dirty="0">
              <a:solidFill>
                <a:srgbClr val="002060"/>
              </a:solidFill>
            </a:endParaRPr>
          </a:p>
        </p:txBody>
      </p:sp>
      <p:sp>
        <p:nvSpPr>
          <p:cNvPr id="3" name="2 Alt Başlık"/>
          <p:cNvSpPr>
            <a:spLocks noGrp="1"/>
          </p:cNvSpPr>
          <p:nvPr>
            <p:ph type="subTitle" idx="1"/>
          </p:nvPr>
        </p:nvSpPr>
        <p:spPr/>
        <p:txBody>
          <a:bodyPr rtlCol="0">
            <a:normAutofit fontScale="92500" lnSpcReduction="20000"/>
          </a:bodyPr>
          <a:lstStyle/>
          <a:p>
            <a:pPr algn="l" eaLnBrk="1" fontAlgn="auto" hangingPunct="1">
              <a:spcAft>
                <a:spcPts val="0"/>
              </a:spcAft>
              <a:defRPr/>
            </a:pPr>
            <a:r>
              <a:rPr lang="tr-TR" dirty="0" err="1">
                <a:solidFill>
                  <a:srgbClr val="002060"/>
                </a:solidFill>
              </a:rPr>
              <a:t>Toksik</a:t>
            </a:r>
            <a:r>
              <a:rPr lang="tr-TR" dirty="0">
                <a:solidFill>
                  <a:srgbClr val="002060"/>
                </a:solidFill>
              </a:rPr>
              <a:t> değildir</a:t>
            </a:r>
          </a:p>
          <a:p>
            <a:pPr algn="l" eaLnBrk="1" fontAlgn="auto" hangingPunct="1">
              <a:spcAft>
                <a:spcPts val="0"/>
              </a:spcAft>
              <a:defRPr/>
            </a:pPr>
            <a:r>
              <a:rPr lang="tr-TR" dirty="0">
                <a:solidFill>
                  <a:srgbClr val="002060"/>
                </a:solidFill>
              </a:rPr>
              <a:t>Çevre için emniyetlidir</a:t>
            </a:r>
          </a:p>
          <a:p>
            <a:pPr algn="l" eaLnBrk="1" fontAlgn="auto" hangingPunct="1">
              <a:spcAft>
                <a:spcPts val="0"/>
              </a:spcAft>
              <a:defRPr/>
            </a:pPr>
            <a:r>
              <a:rPr lang="tr-TR" dirty="0">
                <a:solidFill>
                  <a:srgbClr val="002060"/>
                </a:solidFill>
              </a:rPr>
              <a:t>Pudra, vazelin ve gliserin sterilizasyonu için uygundur</a:t>
            </a:r>
          </a:p>
          <a:p>
            <a:pPr eaLnBrk="1" fontAlgn="auto" hangingPunct="1">
              <a:spcAft>
                <a:spcPts val="0"/>
              </a:spcAft>
              <a:defRPr/>
            </a:pPr>
            <a:endParaRPr lang="tr-TR" dirty="0"/>
          </a:p>
        </p:txBody>
      </p:sp>
      <p:pic>
        <p:nvPicPr>
          <p:cNvPr id="27652" name="Picture 2" descr="C:\Users\cahit\Desktop\IMG_42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00" y="-7156450"/>
            <a:ext cx="103632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458859"/>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9698" name="1 Başlık"/>
          <p:cNvSpPr>
            <a:spLocks noGrp="1"/>
          </p:cNvSpPr>
          <p:nvPr>
            <p:ph type="ctrTitle"/>
          </p:nvPr>
        </p:nvSpPr>
        <p:spPr>
          <a:xfrm>
            <a:off x="684213" y="1052513"/>
            <a:ext cx="7772400" cy="1470025"/>
          </a:xfrm>
        </p:spPr>
        <p:txBody>
          <a:bodyPr/>
          <a:lstStyle/>
          <a:p>
            <a:pPr eaLnBrk="1" hangingPunct="1"/>
            <a:r>
              <a:rPr lang="tr-TR">
                <a:solidFill>
                  <a:srgbClr val="002060"/>
                </a:solidFill>
              </a:rPr>
              <a:t>Dezavantajları</a:t>
            </a:r>
            <a:br>
              <a:rPr lang="tr-TR">
                <a:solidFill>
                  <a:srgbClr val="002060"/>
                </a:solidFill>
              </a:rPr>
            </a:br>
            <a:endParaRPr lang="tr-TR">
              <a:solidFill>
                <a:srgbClr val="002060"/>
              </a:solidFill>
            </a:endParaRPr>
          </a:p>
        </p:txBody>
      </p:sp>
      <p:sp>
        <p:nvSpPr>
          <p:cNvPr id="3" name="2 Alt Başlık"/>
          <p:cNvSpPr>
            <a:spLocks noGrp="1"/>
          </p:cNvSpPr>
          <p:nvPr>
            <p:ph type="subTitle" idx="1"/>
          </p:nvPr>
        </p:nvSpPr>
        <p:spPr>
          <a:xfrm>
            <a:off x="1331913" y="3284538"/>
            <a:ext cx="6400800" cy="1752600"/>
          </a:xfrm>
        </p:spPr>
        <p:txBody>
          <a:bodyPr rtlCol="0">
            <a:normAutofit fontScale="85000" lnSpcReduction="10000"/>
          </a:bodyPr>
          <a:lstStyle/>
          <a:p>
            <a:pPr algn="l" eaLnBrk="1" fontAlgn="auto" hangingPunct="1">
              <a:spcAft>
                <a:spcPts val="0"/>
              </a:spcAft>
              <a:defRPr/>
            </a:pPr>
            <a:r>
              <a:rPr lang="tr-TR" dirty="0">
                <a:solidFill>
                  <a:srgbClr val="002060"/>
                </a:solidFill>
              </a:rPr>
              <a:t>Uzun süre ve yüksek sıcaklık gerektirir</a:t>
            </a:r>
          </a:p>
          <a:p>
            <a:pPr algn="l" eaLnBrk="1" fontAlgn="auto" hangingPunct="1">
              <a:spcAft>
                <a:spcPts val="0"/>
              </a:spcAft>
              <a:defRPr/>
            </a:pPr>
            <a:r>
              <a:rPr lang="tr-TR" dirty="0">
                <a:solidFill>
                  <a:srgbClr val="002060"/>
                </a:solidFill>
              </a:rPr>
              <a:t>Büyük aletlerde sıcaklığın derinlere işlemesi zaman alır</a:t>
            </a:r>
          </a:p>
          <a:p>
            <a:pPr algn="l" eaLnBrk="1" fontAlgn="auto" hangingPunct="1">
              <a:spcAft>
                <a:spcPts val="0"/>
              </a:spcAft>
              <a:defRPr/>
            </a:pPr>
            <a:r>
              <a:rPr lang="tr-TR" dirty="0">
                <a:solidFill>
                  <a:srgbClr val="002060"/>
                </a:solidFill>
              </a:rPr>
              <a:t>Kumaş ve lastik malzeme için uygun değildir.</a:t>
            </a:r>
          </a:p>
          <a:p>
            <a:pPr eaLnBrk="1" fontAlgn="auto" hangingPunct="1">
              <a:spcAft>
                <a:spcPts val="0"/>
              </a:spcAft>
              <a:defRPr/>
            </a:pPr>
            <a:endParaRPr lang="tr-TR" dirty="0"/>
          </a:p>
        </p:txBody>
      </p:sp>
    </p:spTree>
    <p:extLst>
      <p:ext uri="{BB962C8B-B14F-4D97-AF65-F5344CB8AC3E}">
        <p14:creationId xmlns:p14="http://schemas.microsoft.com/office/powerpoint/2010/main" val="1927974418"/>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31746" name="1 Başlık"/>
          <p:cNvSpPr>
            <a:spLocks noGrp="1"/>
          </p:cNvSpPr>
          <p:nvPr>
            <p:ph type="ctrTitle"/>
          </p:nvPr>
        </p:nvSpPr>
        <p:spPr/>
        <p:txBody>
          <a:bodyPr/>
          <a:lstStyle/>
          <a:p>
            <a:pPr eaLnBrk="1" hangingPunct="1"/>
            <a:r>
              <a:rPr lang="tr-TR" sz="3200">
                <a:solidFill>
                  <a:srgbClr val="002060"/>
                </a:solidFill>
              </a:rPr>
              <a:t>Basınçlı buhar sterilizasyon yöntemi</a:t>
            </a:r>
            <a:br>
              <a:rPr lang="tr-TR"/>
            </a:br>
            <a:endParaRPr lang="tr-TR"/>
          </a:p>
        </p:txBody>
      </p:sp>
      <p:sp>
        <p:nvSpPr>
          <p:cNvPr id="3" name="2 Alt Başlık"/>
          <p:cNvSpPr>
            <a:spLocks noGrp="1"/>
          </p:cNvSpPr>
          <p:nvPr>
            <p:ph type="subTitle" idx="1"/>
          </p:nvPr>
        </p:nvSpPr>
        <p:spPr>
          <a:xfrm>
            <a:off x="1403350" y="3284538"/>
            <a:ext cx="6400800" cy="1752600"/>
          </a:xfrm>
        </p:spPr>
        <p:txBody>
          <a:bodyPr rtlCol="0">
            <a:normAutofit fontScale="62500" lnSpcReduction="20000"/>
          </a:bodyPr>
          <a:lstStyle/>
          <a:p>
            <a:pPr algn="l" eaLnBrk="1" fontAlgn="auto" hangingPunct="1">
              <a:spcAft>
                <a:spcPts val="0"/>
              </a:spcAft>
              <a:defRPr/>
            </a:pPr>
            <a:r>
              <a:rPr lang="tr-TR" dirty="0">
                <a:solidFill>
                  <a:srgbClr val="002060"/>
                </a:solidFill>
              </a:rPr>
              <a:t>Belli bir sıcaklıkta basınçlı buhar daha soğuk olan malzeme üzerinde yoğunlaşır. Yoğunlaşma sırasında ergime sıcaklığını malzemeye verir ve malzeme hızla buharın sıcaklığına ulaşır. Bu sırada malzeme üzerinde oluşan ince su tabakası da mikroorganizmalar üzerinde öldürücü etkiyi sağlar. </a:t>
            </a:r>
            <a:r>
              <a:rPr lang="tr-TR" dirty="0">
                <a:solidFill>
                  <a:srgbClr val="FF0000"/>
                </a:solidFill>
              </a:rPr>
              <a:t>Otoklav </a:t>
            </a:r>
            <a:r>
              <a:rPr lang="tr-TR" dirty="0">
                <a:solidFill>
                  <a:srgbClr val="002060"/>
                </a:solidFill>
              </a:rPr>
              <a:t>adı verilen cihazlarla yapılır.</a:t>
            </a:r>
          </a:p>
          <a:p>
            <a:pPr eaLnBrk="1" fontAlgn="auto" hangingPunct="1">
              <a:spcAft>
                <a:spcPts val="0"/>
              </a:spcAft>
              <a:defRPr/>
            </a:pPr>
            <a:endParaRPr lang="tr-TR" dirty="0"/>
          </a:p>
        </p:txBody>
      </p:sp>
      <p:pic>
        <p:nvPicPr>
          <p:cNvPr id="2" name="Resim 1">
            <a:extLst>
              <a:ext uri="{FF2B5EF4-FFF2-40B4-BE49-F238E27FC236}">
                <a16:creationId xmlns:a16="http://schemas.microsoft.com/office/drawing/2014/main" id="{A8D05D4D-045C-441F-AB9B-8C32EEB98E02}"/>
              </a:ext>
            </a:extLst>
          </p:cNvPr>
          <p:cNvPicPr>
            <a:picLocks noChangeAspect="1"/>
          </p:cNvPicPr>
          <p:nvPr/>
        </p:nvPicPr>
        <p:blipFill>
          <a:blip r:embed="rId3"/>
          <a:stretch>
            <a:fillRect/>
          </a:stretch>
        </p:blipFill>
        <p:spPr>
          <a:xfrm>
            <a:off x="6837527" y="260649"/>
            <a:ext cx="1656184" cy="1656184"/>
          </a:xfrm>
          <a:prstGeom prst="rect">
            <a:avLst/>
          </a:prstGeom>
        </p:spPr>
      </p:pic>
      <p:pic>
        <p:nvPicPr>
          <p:cNvPr id="4" name="Resim 3">
            <a:extLst>
              <a:ext uri="{FF2B5EF4-FFF2-40B4-BE49-F238E27FC236}">
                <a16:creationId xmlns:a16="http://schemas.microsoft.com/office/drawing/2014/main" id="{B7C9298E-225E-4B5A-84BD-FD2E8F21112B}"/>
              </a:ext>
            </a:extLst>
          </p:cNvPr>
          <p:cNvPicPr>
            <a:picLocks noChangeAspect="1"/>
          </p:cNvPicPr>
          <p:nvPr/>
        </p:nvPicPr>
        <p:blipFill>
          <a:blip r:embed="rId4"/>
          <a:stretch>
            <a:fillRect/>
          </a:stretch>
        </p:blipFill>
        <p:spPr>
          <a:xfrm>
            <a:off x="6660232" y="4704814"/>
            <a:ext cx="1729256" cy="1921396"/>
          </a:xfrm>
          <a:prstGeom prst="rect">
            <a:avLst/>
          </a:prstGeom>
        </p:spPr>
      </p:pic>
    </p:spTree>
    <p:extLst>
      <p:ext uri="{BB962C8B-B14F-4D97-AF65-F5344CB8AC3E}">
        <p14:creationId xmlns:p14="http://schemas.microsoft.com/office/powerpoint/2010/main" val="135233759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260648"/>
            <a:ext cx="7772400" cy="1470025"/>
          </a:xfrm>
        </p:spPr>
        <p:txBody>
          <a:bodyPr/>
          <a:lstStyle/>
          <a:p>
            <a:r>
              <a:rPr lang="tr-TR" dirty="0"/>
              <a:t>Hematolojik Testler</a:t>
            </a:r>
          </a:p>
        </p:txBody>
      </p:sp>
      <p:sp>
        <p:nvSpPr>
          <p:cNvPr id="3" name="2 Alt Başlık"/>
          <p:cNvSpPr>
            <a:spLocks noGrp="1"/>
          </p:cNvSpPr>
          <p:nvPr>
            <p:ph type="subTitle" idx="1"/>
          </p:nvPr>
        </p:nvSpPr>
        <p:spPr>
          <a:xfrm>
            <a:off x="1331640" y="1412776"/>
            <a:ext cx="6400800" cy="3312368"/>
          </a:xfrm>
        </p:spPr>
        <p:txBody>
          <a:bodyPr/>
          <a:lstStyle/>
          <a:p>
            <a:pPr algn="l"/>
            <a:r>
              <a:rPr lang="tr-TR" dirty="0">
                <a:solidFill>
                  <a:srgbClr val="FF0000"/>
                </a:solidFill>
              </a:rPr>
              <a:t>Kan Alma Bölgeleri</a:t>
            </a:r>
          </a:p>
          <a:p>
            <a:pPr algn="l"/>
            <a:r>
              <a:rPr lang="tr-TR" dirty="0" err="1">
                <a:solidFill>
                  <a:schemeClr val="tx1"/>
                </a:solidFill>
              </a:rPr>
              <a:t>Antecubital</a:t>
            </a:r>
            <a:r>
              <a:rPr lang="tr-TR" dirty="0">
                <a:solidFill>
                  <a:schemeClr val="tx1"/>
                </a:solidFill>
              </a:rPr>
              <a:t> Fossa</a:t>
            </a:r>
          </a:p>
          <a:p>
            <a:pPr algn="l"/>
            <a:r>
              <a:rPr lang="tr-TR" dirty="0">
                <a:solidFill>
                  <a:schemeClr val="tx1"/>
                </a:solidFill>
              </a:rPr>
              <a:t>Elin </a:t>
            </a:r>
            <a:r>
              <a:rPr lang="tr-TR" dirty="0" err="1">
                <a:solidFill>
                  <a:schemeClr val="tx1"/>
                </a:solidFill>
              </a:rPr>
              <a:t>dorsal</a:t>
            </a:r>
            <a:r>
              <a:rPr lang="tr-TR" dirty="0">
                <a:solidFill>
                  <a:schemeClr val="tx1"/>
                </a:solidFill>
              </a:rPr>
              <a:t> yüzü</a:t>
            </a:r>
          </a:p>
        </p:txBody>
      </p:sp>
      <p:pic>
        <p:nvPicPr>
          <p:cNvPr id="3074" name="Picture 2" descr="C:\Users\cahit\Desktop\kan alma yerleri.jpg"/>
          <p:cNvPicPr>
            <a:picLocks noChangeAspect="1" noChangeArrowheads="1"/>
          </p:cNvPicPr>
          <p:nvPr/>
        </p:nvPicPr>
        <p:blipFill>
          <a:blip r:embed="rId3" cstate="print"/>
          <a:srcRect/>
          <a:stretch>
            <a:fillRect/>
          </a:stretch>
        </p:blipFill>
        <p:spPr bwMode="auto">
          <a:xfrm>
            <a:off x="4139952" y="3573016"/>
            <a:ext cx="4191000" cy="2095500"/>
          </a:xfrm>
          <a:prstGeom prst="rect">
            <a:avLst/>
          </a:prstGeom>
          <a:noFill/>
        </p:spPr>
      </p:pic>
    </p:spTree>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33794" name="1 Başlık"/>
          <p:cNvSpPr>
            <a:spLocks noGrp="1"/>
          </p:cNvSpPr>
          <p:nvPr>
            <p:ph type="ctrTitle"/>
          </p:nvPr>
        </p:nvSpPr>
        <p:spPr>
          <a:xfrm>
            <a:off x="684213" y="1196975"/>
            <a:ext cx="7772400" cy="1470025"/>
          </a:xfrm>
        </p:spPr>
        <p:txBody>
          <a:bodyPr/>
          <a:lstStyle/>
          <a:p>
            <a:pPr eaLnBrk="1" hangingPunct="1"/>
            <a:r>
              <a:rPr lang="tr-TR" sz="3200"/>
              <a:t>Buhar sterilizasyonu süreleri</a:t>
            </a:r>
            <a:br>
              <a:rPr lang="tr-TR"/>
            </a:br>
            <a:endParaRPr lang="tr-TR"/>
          </a:p>
        </p:txBody>
      </p:sp>
      <p:sp>
        <p:nvSpPr>
          <p:cNvPr id="3" name="2 Alt Başlık"/>
          <p:cNvSpPr>
            <a:spLocks noGrp="1"/>
          </p:cNvSpPr>
          <p:nvPr>
            <p:ph type="subTitle" idx="1"/>
          </p:nvPr>
        </p:nvSpPr>
        <p:spPr>
          <a:xfrm>
            <a:off x="1331913" y="3068638"/>
            <a:ext cx="6400800" cy="1752600"/>
          </a:xfrm>
        </p:spPr>
        <p:txBody>
          <a:bodyPr rtlCol="0">
            <a:normAutofit fontScale="77500" lnSpcReduction="20000"/>
          </a:bodyPr>
          <a:lstStyle/>
          <a:p>
            <a:pPr eaLnBrk="1" fontAlgn="auto" hangingPunct="1">
              <a:spcAft>
                <a:spcPts val="0"/>
              </a:spcAft>
              <a:defRPr/>
            </a:pPr>
            <a:r>
              <a:rPr lang="tr-TR" dirty="0">
                <a:solidFill>
                  <a:srgbClr val="002060"/>
                </a:solidFill>
              </a:rPr>
              <a:t>134</a:t>
            </a:r>
            <a:r>
              <a:rPr lang="tr-TR" baseline="30000" dirty="0">
                <a:solidFill>
                  <a:srgbClr val="002060"/>
                </a:solidFill>
              </a:rPr>
              <a:t>0</a:t>
            </a:r>
            <a:r>
              <a:rPr lang="tr-TR" dirty="0">
                <a:solidFill>
                  <a:srgbClr val="002060"/>
                </a:solidFill>
              </a:rPr>
              <a:t>C  3-3.5 dakika (Ön vakumlu otoklavlarda)</a:t>
            </a:r>
          </a:p>
          <a:p>
            <a:pPr eaLnBrk="1" fontAlgn="auto" hangingPunct="1">
              <a:spcAft>
                <a:spcPts val="0"/>
              </a:spcAft>
              <a:defRPr/>
            </a:pPr>
            <a:r>
              <a:rPr lang="tr-TR" dirty="0">
                <a:solidFill>
                  <a:srgbClr val="002060"/>
                </a:solidFill>
              </a:rPr>
              <a:t>121</a:t>
            </a:r>
            <a:r>
              <a:rPr lang="tr-TR" baseline="30000" dirty="0">
                <a:solidFill>
                  <a:srgbClr val="002060"/>
                </a:solidFill>
              </a:rPr>
              <a:t>0</a:t>
            </a:r>
            <a:r>
              <a:rPr lang="tr-TR" dirty="0">
                <a:solidFill>
                  <a:srgbClr val="002060"/>
                </a:solidFill>
              </a:rPr>
              <a:t>C  15 dakika  (Ön vakumlu otoklavlarda)</a:t>
            </a:r>
          </a:p>
          <a:p>
            <a:pPr eaLnBrk="1" fontAlgn="auto" hangingPunct="1">
              <a:spcAft>
                <a:spcPts val="0"/>
              </a:spcAft>
              <a:defRPr/>
            </a:pPr>
            <a:r>
              <a:rPr lang="tr-TR" dirty="0">
                <a:solidFill>
                  <a:srgbClr val="002060"/>
                </a:solidFill>
              </a:rPr>
              <a:t>121</a:t>
            </a:r>
            <a:r>
              <a:rPr lang="tr-TR" baseline="30000" dirty="0">
                <a:solidFill>
                  <a:srgbClr val="002060"/>
                </a:solidFill>
              </a:rPr>
              <a:t>0</a:t>
            </a:r>
            <a:r>
              <a:rPr lang="tr-TR" dirty="0">
                <a:solidFill>
                  <a:srgbClr val="002060"/>
                </a:solidFill>
              </a:rPr>
              <a:t>C   30-45 dakika (Vakumsuz otoklavlarda)</a:t>
            </a:r>
          </a:p>
          <a:p>
            <a:pPr eaLnBrk="1" fontAlgn="auto" hangingPunct="1">
              <a:spcAft>
                <a:spcPts val="0"/>
              </a:spcAft>
              <a:defRPr/>
            </a:pPr>
            <a:endParaRPr lang="tr-TR" dirty="0">
              <a:solidFill>
                <a:schemeClr val="bg1"/>
              </a:solidFill>
            </a:endParaRPr>
          </a:p>
        </p:txBody>
      </p:sp>
    </p:spTree>
    <p:extLst>
      <p:ext uri="{BB962C8B-B14F-4D97-AF65-F5344CB8AC3E}">
        <p14:creationId xmlns:p14="http://schemas.microsoft.com/office/powerpoint/2010/main" val="4285800937"/>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35842" name="1 Başlık"/>
          <p:cNvSpPr>
            <a:spLocks noGrp="1"/>
          </p:cNvSpPr>
          <p:nvPr>
            <p:ph type="ctrTitle"/>
          </p:nvPr>
        </p:nvSpPr>
        <p:spPr/>
        <p:txBody>
          <a:bodyPr/>
          <a:lstStyle/>
          <a:p>
            <a:pPr eaLnBrk="1" hangingPunct="1"/>
            <a:r>
              <a:rPr lang="tr-TR" sz="3200"/>
              <a:t>Avantajları</a:t>
            </a:r>
            <a:br>
              <a:rPr lang="tr-TR" sz="3200"/>
            </a:br>
            <a:endParaRPr lang="tr-TR" sz="3200"/>
          </a:p>
        </p:txBody>
      </p:sp>
      <p:sp>
        <p:nvSpPr>
          <p:cNvPr id="3" name="2 Alt Başlık"/>
          <p:cNvSpPr>
            <a:spLocks noGrp="1"/>
          </p:cNvSpPr>
          <p:nvPr>
            <p:ph type="subTitle" idx="1"/>
          </p:nvPr>
        </p:nvSpPr>
        <p:spPr>
          <a:xfrm>
            <a:off x="1371600" y="3140968"/>
            <a:ext cx="6400800" cy="1752600"/>
          </a:xfrm>
        </p:spPr>
        <p:txBody>
          <a:bodyPr rtlCol="0">
            <a:normAutofit fontScale="92500" lnSpcReduction="20000"/>
          </a:bodyPr>
          <a:lstStyle/>
          <a:p>
            <a:pPr algn="l" eaLnBrk="1" fontAlgn="auto" hangingPunct="1">
              <a:spcAft>
                <a:spcPts val="0"/>
              </a:spcAft>
              <a:defRPr/>
            </a:pPr>
            <a:r>
              <a:rPr lang="tr-TR" sz="2800" dirty="0">
                <a:solidFill>
                  <a:srgbClr val="002060"/>
                </a:solidFill>
              </a:rPr>
              <a:t>Ekonomik</a:t>
            </a:r>
          </a:p>
          <a:p>
            <a:pPr algn="l" eaLnBrk="1" fontAlgn="auto" hangingPunct="1">
              <a:spcAft>
                <a:spcPts val="0"/>
              </a:spcAft>
              <a:defRPr/>
            </a:pPr>
            <a:r>
              <a:rPr lang="tr-TR" sz="2800" dirty="0">
                <a:solidFill>
                  <a:srgbClr val="002060"/>
                </a:solidFill>
              </a:rPr>
              <a:t>İşlem süresi kısa</a:t>
            </a:r>
          </a:p>
          <a:p>
            <a:pPr algn="l" eaLnBrk="1" fontAlgn="auto" hangingPunct="1">
              <a:spcAft>
                <a:spcPts val="0"/>
              </a:spcAft>
              <a:defRPr/>
            </a:pPr>
            <a:r>
              <a:rPr lang="tr-TR" sz="2800" dirty="0" err="1">
                <a:solidFill>
                  <a:srgbClr val="002060"/>
                </a:solidFill>
              </a:rPr>
              <a:t>Toksik</a:t>
            </a:r>
            <a:r>
              <a:rPr lang="tr-TR" sz="2800" dirty="0">
                <a:solidFill>
                  <a:srgbClr val="002060"/>
                </a:solidFill>
              </a:rPr>
              <a:t> değil</a:t>
            </a:r>
          </a:p>
          <a:p>
            <a:pPr algn="l" eaLnBrk="1" fontAlgn="auto" hangingPunct="1">
              <a:spcAft>
                <a:spcPts val="0"/>
              </a:spcAft>
              <a:defRPr/>
            </a:pPr>
            <a:r>
              <a:rPr lang="tr-TR" sz="2800" dirty="0">
                <a:solidFill>
                  <a:srgbClr val="002060"/>
                </a:solidFill>
              </a:rPr>
              <a:t>Çevre için emniyetli</a:t>
            </a:r>
          </a:p>
          <a:p>
            <a:pPr eaLnBrk="1" fontAlgn="auto" hangingPunct="1">
              <a:spcAft>
                <a:spcPts val="0"/>
              </a:spcAft>
              <a:defRPr/>
            </a:pPr>
            <a:endParaRPr lang="tr-TR" dirty="0"/>
          </a:p>
        </p:txBody>
      </p:sp>
    </p:spTree>
    <p:extLst>
      <p:ext uri="{BB962C8B-B14F-4D97-AF65-F5344CB8AC3E}">
        <p14:creationId xmlns:p14="http://schemas.microsoft.com/office/powerpoint/2010/main" val="3084206132"/>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37890" name="1 Başlık"/>
          <p:cNvSpPr>
            <a:spLocks noGrp="1"/>
          </p:cNvSpPr>
          <p:nvPr>
            <p:ph type="ctrTitle"/>
          </p:nvPr>
        </p:nvSpPr>
        <p:spPr>
          <a:xfrm>
            <a:off x="611188" y="1052513"/>
            <a:ext cx="7772400" cy="1470025"/>
          </a:xfrm>
        </p:spPr>
        <p:txBody>
          <a:bodyPr/>
          <a:lstStyle/>
          <a:p>
            <a:pPr eaLnBrk="1" hangingPunct="1"/>
            <a:r>
              <a:rPr lang="tr-TR" sz="3600">
                <a:solidFill>
                  <a:srgbClr val="002060"/>
                </a:solidFill>
              </a:rPr>
              <a:t>Dezavantajları</a:t>
            </a:r>
            <a:br>
              <a:rPr lang="tr-TR" sz="3600">
                <a:solidFill>
                  <a:srgbClr val="002060"/>
                </a:solidFill>
              </a:rPr>
            </a:br>
            <a:endParaRPr lang="tr-TR" sz="3600">
              <a:solidFill>
                <a:srgbClr val="002060"/>
              </a:solidFill>
            </a:endParaRPr>
          </a:p>
        </p:txBody>
      </p:sp>
      <p:sp>
        <p:nvSpPr>
          <p:cNvPr id="3" name="2 Alt Başlık"/>
          <p:cNvSpPr>
            <a:spLocks noGrp="1"/>
          </p:cNvSpPr>
          <p:nvPr>
            <p:ph type="subTitle" idx="1"/>
          </p:nvPr>
        </p:nvSpPr>
        <p:spPr>
          <a:xfrm>
            <a:off x="1403350" y="2997200"/>
            <a:ext cx="6400800" cy="1752600"/>
          </a:xfrm>
        </p:spPr>
        <p:txBody>
          <a:bodyPr rtlCol="0">
            <a:normAutofit/>
          </a:bodyPr>
          <a:lstStyle/>
          <a:p>
            <a:pPr algn="l" eaLnBrk="1" fontAlgn="auto" hangingPunct="1">
              <a:spcAft>
                <a:spcPts val="0"/>
              </a:spcAft>
              <a:defRPr/>
            </a:pPr>
            <a:r>
              <a:rPr lang="tr-TR" dirty="0">
                <a:solidFill>
                  <a:srgbClr val="002060"/>
                </a:solidFill>
              </a:rPr>
              <a:t>Isıya ve neme duyarlı malzemeler</a:t>
            </a:r>
          </a:p>
          <a:p>
            <a:pPr algn="l" eaLnBrk="1" fontAlgn="auto" hangingPunct="1">
              <a:spcAft>
                <a:spcPts val="0"/>
              </a:spcAft>
              <a:defRPr/>
            </a:pPr>
            <a:r>
              <a:rPr lang="tr-TR" dirty="0">
                <a:solidFill>
                  <a:srgbClr val="002060"/>
                </a:solidFill>
              </a:rPr>
              <a:t>Vazelin gibi yağlı malzemeler</a:t>
            </a:r>
          </a:p>
          <a:p>
            <a:pPr algn="l" eaLnBrk="1" fontAlgn="auto" hangingPunct="1">
              <a:spcAft>
                <a:spcPts val="0"/>
              </a:spcAft>
              <a:defRPr/>
            </a:pPr>
            <a:r>
              <a:rPr lang="tr-TR" dirty="0">
                <a:solidFill>
                  <a:srgbClr val="002060"/>
                </a:solidFill>
              </a:rPr>
              <a:t>Elektrikli cihazlar</a:t>
            </a:r>
          </a:p>
          <a:p>
            <a:pPr eaLnBrk="1" fontAlgn="auto" hangingPunct="1">
              <a:spcAft>
                <a:spcPts val="0"/>
              </a:spcAft>
              <a:defRPr/>
            </a:pPr>
            <a:endParaRPr lang="tr-TR" dirty="0"/>
          </a:p>
        </p:txBody>
      </p:sp>
    </p:spTree>
    <p:extLst>
      <p:ext uri="{BB962C8B-B14F-4D97-AF65-F5344CB8AC3E}">
        <p14:creationId xmlns:p14="http://schemas.microsoft.com/office/powerpoint/2010/main" val="1627268874"/>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39938" name="1 Başlık"/>
          <p:cNvSpPr>
            <a:spLocks noGrp="1"/>
          </p:cNvSpPr>
          <p:nvPr>
            <p:ph type="ctrTitle"/>
          </p:nvPr>
        </p:nvSpPr>
        <p:spPr>
          <a:xfrm>
            <a:off x="611188" y="1196975"/>
            <a:ext cx="7772400" cy="1470025"/>
          </a:xfrm>
        </p:spPr>
        <p:txBody>
          <a:bodyPr/>
          <a:lstStyle/>
          <a:p>
            <a:pPr eaLnBrk="1" hangingPunct="1"/>
            <a:r>
              <a:rPr lang="tr-TR" sz="3200" dirty="0"/>
              <a:t>Düşük sıcaklıkta sterilizasyon yöntemleri</a:t>
            </a:r>
            <a:br>
              <a:rPr lang="tr-TR" sz="3200" dirty="0"/>
            </a:br>
            <a:endParaRPr lang="tr-TR" sz="3200" dirty="0"/>
          </a:p>
        </p:txBody>
      </p:sp>
      <p:sp>
        <p:nvSpPr>
          <p:cNvPr id="39939" name="2 Alt Başlık"/>
          <p:cNvSpPr>
            <a:spLocks noGrp="1"/>
          </p:cNvSpPr>
          <p:nvPr>
            <p:ph type="subTitle" idx="1"/>
          </p:nvPr>
        </p:nvSpPr>
        <p:spPr>
          <a:xfrm>
            <a:off x="1331913" y="3141663"/>
            <a:ext cx="6400800" cy="1752600"/>
          </a:xfrm>
        </p:spPr>
        <p:txBody>
          <a:bodyPr/>
          <a:lstStyle/>
          <a:p>
            <a:pPr algn="l" eaLnBrk="1" hangingPunct="1"/>
            <a:r>
              <a:rPr lang="tr-TR" sz="1600" dirty="0">
                <a:solidFill>
                  <a:srgbClr val="C00000"/>
                </a:solidFill>
              </a:rPr>
              <a:t>Etilen Oksit Sterilizasyonu(</a:t>
            </a:r>
            <a:r>
              <a:rPr lang="tr-TR" sz="1600" dirty="0" err="1">
                <a:solidFill>
                  <a:srgbClr val="C00000"/>
                </a:solidFill>
              </a:rPr>
              <a:t>EtO</a:t>
            </a:r>
            <a:r>
              <a:rPr lang="tr-TR" sz="1600" dirty="0">
                <a:solidFill>
                  <a:srgbClr val="C00000"/>
                </a:solidFill>
              </a:rPr>
              <a:t>)</a:t>
            </a:r>
          </a:p>
          <a:p>
            <a:pPr algn="l" eaLnBrk="1" hangingPunct="1"/>
            <a:r>
              <a:rPr lang="tr-TR" sz="1600" dirty="0">
                <a:solidFill>
                  <a:schemeClr val="tx1"/>
                </a:solidFill>
              </a:rPr>
              <a:t>Etilen oksit renksiz, kokusuz, havadan biraz daha ağır, yanıcı ve patlayıcı, </a:t>
            </a:r>
            <a:r>
              <a:rPr lang="tr-TR" sz="1600" dirty="0" err="1">
                <a:solidFill>
                  <a:schemeClr val="tx1"/>
                </a:solidFill>
              </a:rPr>
              <a:t>toksik</a:t>
            </a:r>
            <a:r>
              <a:rPr lang="tr-TR" sz="1600" dirty="0">
                <a:solidFill>
                  <a:schemeClr val="tx1"/>
                </a:solidFill>
              </a:rPr>
              <a:t> bir gazdır. Etilen oksit, mikroorganizmaların hücre duvarı ile reaksiyona girerek </a:t>
            </a:r>
            <a:r>
              <a:rPr lang="tr-TR" sz="1600" dirty="0" err="1">
                <a:solidFill>
                  <a:schemeClr val="tx1"/>
                </a:solidFill>
              </a:rPr>
              <a:t>irreversibl</a:t>
            </a:r>
            <a:r>
              <a:rPr lang="tr-TR" sz="1600" dirty="0">
                <a:solidFill>
                  <a:schemeClr val="tx1"/>
                </a:solidFill>
              </a:rPr>
              <a:t> </a:t>
            </a:r>
            <a:r>
              <a:rPr lang="tr-TR" sz="1600" dirty="0" err="1">
                <a:solidFill>
                  <a:schemeClr val="tx1"/>
                </a:solidFill>
              </a:rPr>
              <a:t>alkalileşmeye</a:t>
            </a:r>
            <a:r>
              <a:rPr lang="tr-TR" sz="1600" dirty="0">
                <a:solidFill>
                  <a:schemeClr val="tx1"/>
                </a:solidFill>
              </a:rPr>
              <a:t> neden olan bir </a:t>
            </a:r>
            <a:r>
              <a:rPr lang="tr-TR" sz="1600" dirty="0" err="1">
                <a:solidFill>
                  <a:schemeClr val="tx1"/>
                </a:solidFill>
              </a:rPr>
              <a:t>sterilan</a:t>
            </a:r>
            <a:r>
              <a:rPr lang="tr-TR" sz="1600" dirty="0">
                <a:solidFill>
                  <a:schemeClr val="tx1"/>
                </a:solidFill>
              </a:rPr>
              <a:t> olarak çalışır. Birçok tıbbi malzeme ile uyumlu olup, sıcaklığa duyarlı malzemeler için tercih edilir. </a:t>
            </a:r>
            <a:r>
              <a:rPr lang="tr-TR" sz="1600" dirty="0" err="1">
                <a:solidFill>
                  <a:schemeClr val="tx1"/>
                </a:solidFill>
              </a:rPr>
              <a:t>EtO</a:t>
            </a:r>
            <a:r>
              <a:rPr lang="tr-TR" sz="1600" dirty="0">
                <a:solidFill>
                  <a:schemeClr val="tx1"/>
                </a:solidFill>
              </a:rPr>
              <a:t> sterilizasyonu düşük sıcaklıkta nem ve etilen oksit gazı ile sterilizasyonun gerçekleştirilmesidir. </a:t>
            </a:r>
            <a:r>
              <a:rPr lang="tr-TR" sz="1600" dirty="0" err="1">
                <a:solidFill>
                  <a:schemeClr val="tx1"/>
                </a:solidFill>
              </a:rPr>
              <a:t>EtO</a:t>
            </a:r>
            <a:r>
              <a:rPr lang="tr-TR" sz="1600" dirty="0">
                <a:solidFill>
                  <a:schemeClr val="tx1"/>
                </a:solidFill>
              </a:rPr>
              <a:t> gazı kolayca </a:t>
            </a:r>
            <a:r>
              <a:rPr lang="tr-TR" sz="1600" dirty="0" err="1">
                <a:solidFill>
                  <a:schemeClr val="tx1"/>
                </a:solidFill>
              </a:rPr>
              <a:t>penetre</a:t>
            </a:r>
            <a:r>
              <a:rPr lang="tr-TR" sz="1600" dirty="0">
                <a:solidFill>
                  <a:schemeClr val="tx1"/>
                </a:solidFill>
              </a:rPr>
              <a:t> olduğundan sterilizasyon sonunda malzemelerin havalandırılmasına gerek vardır. </a:t>
            </a:r>
            <a:r>
              <a:rPr lang="tr-TR" sz="1600" dirty="0">
                <a:solidFill>
                  <a:srgbClr val="FF0000"/>
                </a:solidFill>
              </a:rPr>
              <a:t>Nemin %40-60 ve sıcaklığın 37-55</a:t>
            </a:r>
            <a:r>
              <a:rPr lang="tr-TR" sz="1600" baseline="30000" dirty="0">
                <a:solidFill>
                  <a:srgbClr val="FF0000"/>
                </a:solidFill>
              </a:rPr>
              <a:t>0</a:t>
            </a:r>
            <a:r>
              <a:rPr lang="tr-TR" sz="1600" dirty="0">
                <a:solidFill>
                  <a:srgbClr val="FF0000"/>
                </a:solidFill>
              </a:rPr>
              <a:t>C olması gereklidir.</a:t>
            </a:r>
          </a:p>
          <a:p>
            <a:pPr algn="l" eaLnBrk="1" hangingPunct="1"/>
            <a:endParaRPr lang="tr-TR" sz="1600" dirty="0">
              <a:solidFill>
                <a:schemeClr val="tx1"/>
              </a:solidFill>
            </a:endParaRPr>
          </a:p>
        </p:txBody>
      </p:sp>
    </p:spTree>
    <p:extLst>
      <p:ext uri="{BB962C8B-B14F-4D97-AF65-F5344CB8AC3E}">
        <p14:creationId xmlns:p14="http://schemas.microsoft.com/office/powerpoint/2010/main" val="3579207145"/>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755650" y="1412875"/>
            <a:ext cx="7772400" cy="1470025"/>
          </a:xfrm>
        </p:spPr>
        <p:txBody>
          <a:bodyPr rtlCol="0">
            <a:normAutofit fontScale="90000"/>
          </a:bodyPr>
          <a:lstStyle/>
          <a:p>
            <a:pPr eaLnBrk="1" fontAlgn="auto" hangingPunct="1">
              <a:spcAft>
                <a:spcPts val="0"/>
              </a:spcAft>
              <a:defRPr/>
            </a:pPr>
            <a:r>
              <a:rPr lang="tr-TR" sz="3200" dirty="0"/>
              <a:t>Avantajları</a:t>
            </a:r>
            <a:br>
              <a:rPr lang="tr-TR" sz="3200" dirty="0"/>
            </a:br>
            <a:r>
              <a:rPr lang="tr-TR" sz="3200" dirty="0">
                <a:solidFill>
                  <a:srgbClr val="C00000"/>
                </a:solidFill>
              </a:rPr>
              <a:t>Etilen Oksit Sterilizasyonu(</a:t>
            </a:r>
            <a:r>
              <a:rPr lang="tr-TR" sz="3200" dirty="0" err="1">
                <a:solidFill>
                  <a:srgbClr val="C00000"/>
                </a:solidFill>
              </a:rPr>
              <a:t>EtO</a:t>
            </a:r>
            <a:r>
              <a:rPr lang="tr-TR" sz="3200" dirty="0">
                <a:solidFill>
                  <a:srgbClr val="C00000"/>
                </a:solidFill>
              </a:rPr>
              <a:t>)</a:t>
            </a:r>
            <a:br>
              <a:rPr lang="tr-TR" sz="3200" dirty="0">
                <a:solidFill>
                  <a:srgbClr val="C00000"/>
                </a:solidFill>
              </a:rPr>
            </a:br>
            <a:br>
              <a:rPr lang="tr-TR" sz="3200" dirty="0"/>
            </a:br>
            <a:endParaRPr lang="tr-TR" sz="3200" dirty="0"/>
          </a:p>
        </p:txBody>
      </p:sp>
      <p:sp>
        <p:nvSpPr>
          <p:cNvPr id="3" name="2 Alt Başlık"/>
          <p:cNvSpPr>
            <a:spLocks noGrp="1"/>
          </p:cNvSpPr>
          <p:nvPr>
            <p:ph type="subTitle" idx="1"/>
          </p:nvPr>
        </p:nvSpPr>
        <p:spPr/>
        <p:txBody>
          <a:bodyPr rtlCol="0">
            <a:normAutofit/>
          </a:bodyPr>
          <a:lstStyle/>
          <a:p>
            <a:pPr algn="l" eaLnBrk="1" fontAlgn="auto" hangingPunct="1">
              <a:spcAft>
                <a:spcPts val="0"/>
              </a:spcAft>
              <a:defRPr/>
            </a:pPr>
            <a:r>
              <a:rPr lang="tr-TR" dirty="0">
                <a:solidFill>
                  <a:srgbClr val="002060"/>
                </a:solidFill>
              </a:rPr>
              <a:t>Sıcaklığa duyarlı malzemeler için kullanılır</a:t>
            </a:r>
          </a:p>
          <a:p>
            <a:pPr eaLnBrk="1" fontAlgn="auto" hangingPunct="1">
              <a:spcAft>
                <a:spcPts val="0"/>
              </a:spcAft>
              <a:defRPr/>
            </a:pPr>
            <a:endParaRPr lang="tr-TR" dirty="0"/>
          </a:p>
        </p:txBody>
      </p:sp>
    </p:spTree>
    <p:extLst>
      <p:ext uri="{BB962C8B-B14F-4D97-AF65-F5344CB8AC3E}">
        <p14:creationId xmlns:p14="http://schemas.microsoft.com/office/powerpoint/2010/main" val="2632788586"/>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44034" name="1 Başlık"/>
          <p:cNvSpPr>
            <a:spLocks noGrp="1"/>
          </p:cNvSpPr>
          <p:nvPr>
            <p:ph type="ctrTitle"/>
          </p:nvPr>
        </p:nvSpPr>
        <p:spPr>
          <a:xfrm>
            <a:off x="684213" y="1341438"/>
            <a:ext cx="7772400" cy="1470025"/>
          </a:xfrm>
        </p:spPr>
        <p:txBody>
          <a:bodyPr/>
          <a:lstStyle/>
          <a:p>
            <a:pPr eaLnBrk="1" hangingPunct="1"/>
            <a:r>
              <a:rPr lang="tr-TR" sz="3200"/>
              <a:t>Dezavantajları</a:t>
            </a:r>
            <a:br>
              <a:rPr lang="tr-TR" sz="3200"/>
            </a:br>
            <a:endParaRPr lang="tr-TR" sz="3200"/>
          </a:p>
        </p:txBody>
      </p:sp>
      <p:sp>
        <p:nvSpPr>
          <p:cNvPr id="3" name="2 Alt Başlık"/>
          <p:cNvSpPr>
            <a:spLocks noGrp="1"/>
          </p:cNvSpPr>
          <p:nvPr>
            <p:ph type="subTitle" idx="1"/>
          </p:nvPr>
        </p:nvSpPr>
        <p:spPr>
          <a:xfrm>
            <a:off x="1331913" y="3141663"/>
            <a:ext cx="6400800" cy="1752600"/>
          </a:xfrm>
        </p:spPr>
        <p:txBody>
          <a:bodyPr rtlCol="0">
            <a:normAutofit fontScale="85000" lnSpcReduction="10000"/>
          </a:bodyPr>
          <a:lstStyle/>
          <a:p>
            <a:pPr algn="l" eaLnBrk="1" fontAlgn="auto" hangingPunct="1">
              <a:spcAft>
                <a:spcPts val="0"/>
              </a:spcAft>
              <a:defRPr/>
            </a:pPr>
            <a:r>
              <a:rPr lang="tr-TR" dirty="0">
                <a:solidFill>
                  <a:srgbClr val="002060"/>
                </a:solidFill>
              </a:rPr>
              <a:t>Sterilizasyon süresi ve havalandırma için uzun zaman gerekir</a:t>
            </a:r>
          </a:p>
          <a:p>
            <a:pPr algn="l" eaLnBrk="1" fontAlgn="auto" hangingPunct="1">
              <a:spcAft>
                <a:spcPts val="0"/>
              </a:spcAft>
              <a:defRPr/>
            </a:pPr>
            <a:r>
              <a:rPr lang="tr-TR" dirty="0" err="1">
                <a:solidFill>
                  <a:srgbClr val="002060"/>
                </a:solidFill>
              </a:rPr>
              <a:t>Toksik</a:t>
            </a:r>
            <a:r>
              <a:rPr lang="tr-TR" dirty="0">
                <a:solidFill>
                  <a:srgbClr val="002060"/>
                </a:solidFill>
              </a:rPr>
              <a:t>, kanserojen, yanıcı ve patlayıcıdır. Çevreye zarar verir. Sıvılar steril edilemez.</a:t>
            </a:r>
          </a:p>
          <a:p>
            <a:pPr eaLnBrk="1" fontAlgn="auto" hangingPunct="1">
              <a:spcAft>
                <a:spcPts val="0"/>
              </a:spcAft>
              <a:defRPr/>
            </a:pPr>
            <a:endParaRPr lang="tr-TR" dirty="0"/>
          </a:p>
        </p:txBody>
      </p:sp>
    </p:spTree>
    <p:extLst>
      <p:ext uri="{BB962C8B-B14F-4D97-AF65-F5344CB8AC3E}">
        <p14:creationId xmlns:p14="http://schemas.microsoft.com/office/powerpoint/2010/main" val="499239488"/>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46082" name="1 Başlık"/>
          <p:cNvSpPr>
            <a:spLocks noGrp="1"/>
          </p:cNvSpPr>
          <p:nvPr>
            <p:ph type="ctrTitle"/>
          </p:nvPr>
        </p:nvSpPr>
        <p:spPr/>
        <p:txBody>
          <a:bodyPr/>
          <a:lstStyle/>
          <a:p>
            <a:pPr eaLnBrk="1" hangingPunct="1"/>
            <a:r>
              <a:rPr lang="tr-TR" sz="3200">
                <a:solidFill>
                  <a:srgbClr val="002060"/>
                </a:solidFill>
              </a:rPr>
              <a:t>Sterilizasyon kontrolü</a:t>
            </a:r>
            <a:br>
              <a:rPr lang="tr-TR"/>
            </a:br>
            <a:endParaRPr lang="tr-TR"/>
          </a:p>
        </p:txBody>
      </p:sp>
      <p:sp>
        <p:nvSpPr>
          <p:cNvPr id="3" name="2 Alt Başlık"/>
          <p:cNvSpPr>
            <a:spLocks noGrp="1"/>
          </p:cNvSpPr>
          <p:nvPr>
            <p:ph type="subTitle" idx="1"/>
          </p:nvPr>
        </p:nvSpPr>
        <p:spPr>
          <a:xfrm>
            <a:off x="1371600" y="3284538"/>
            <a:ext cx="6400800" cy="2354262"/>
          </a:xfrm>
        </p:spPr>
        <p:txBody>
          <a:bodyPr rtlCol="0">
            <a:normAutofit fontScale="70000" lnSpcReduction="20000"/>
          </a:bodyPr>
          <a:lstStyle/>
          <a:p>
            <a:pPr algn="l" eaLnBrk="1" fontAlgn="auto" hangingPunct="1">
              <a:spcAft>
                <a:spcPts val="0"/>
              </a:spcAft>
              <a:buFont typeface="Arial" panose="020B0604020202020204" pitchFamily="34" charset="0"/>
              <a:buChar char="•"/>
              <a:defRPr/>
            </a:pPr>
            <a:r>
              <a:rPr lang="tr-TR" dirty="0">
                <a:solidFill>
                  <a:srgbClr val="002060"/>
                </a:solidFill>
              </a:rPr>
              <a:t>Hangi yöntemle steril edilirse edilsin işlemin her aşamasının doğru yapıldığından emin olunmalıdır. </a:t>
            </a:r>
          </a:p>
          <a:p>
            <a:pPr algn="l" eaLnBrk="1" fontAlgn="auto" hangingPunct="1">
              <a:spcAft>
                <a:spcPts val="0"/>
              </a:spcAft>
              <a:buFont typeface="Arial" panose="020B0604020202020204" pitchFamily="34" charset="0"/>
              <a:buChar char="•"/>
              <a:defRPr/>
            </a:pPr>
            <a:r>
              <a:rPr lang="tr-TR" dirty="0">
                <a:solidFill>
                  <a:srgbClr val="002060"/>
                </a:solidFill>
              </a:rPr>
              <a:t>Her bir basamağın test edildiğine dair elimizde kanıt olmalıdır.</a:t>
            </a:r>
          </a:p>
          <a:p>
            <a:pPr algn="l" eaLnBrk="1" fontAlgn="auto" hangingPunct="1">
              <a:spcAft>
                <a:spcPts val="0"/>
              </a:spcAft>
              <a:buFont typeface="Arial" panose="020B0604020202020204" pitchFamily="34" charset="0"/>
              <a:buChar char="•"/>
              <a:defRPr/>
            </a:pPr>
            <a:r>
              <a:rPr lang="tr-TR" dirty="0">
                <a:solidFill>
                  <a:srgbClr val="002060"/>
                </a:solidFill>
              </a:rPr>
              <a:t>Fiziksel kontrol, kimyasal ve biyolojik kontrollerin yapılarak </a:t>
            </a:r>
            <a:r>
              <a:rPr lang="tr-TR" dirty="0" err="1">
                <a:solidFill>
                  <a:srgbClr val="002060"/>
                </a:solidFill>
              </a:rPr>
              <a:t>dokümante</a:t>
            </a:r>
            <a:r>
              <a:rPr lang="tr-TR" dirty="0">
                <a:solidFill>
                  <a:srgbClr val="002060"/>
                </a:solidFill>
              </a:rPr>
              <a:t> edilmesi gereklidir.</a:t>
            </a:r>
          </a:p>
          <a:p>
            <a:pPr eaLnBrk="1" fontAlgn="auto" hangingPunct="1">
              <a:spcAft>
                <a:spcPts val="0"/>
              </a:spcAft>
              <a:defRPr/>
            </a:pPr>
            <a:endParaRPr lang="tr-TR" dirty="0"/>
          </a:p>
        </p:txBody>
      </p:sp>
    </p:spTree>
    <p:extLst>
      <p:ext uri="{BB962C8B-B14F-4D97-AF65-F5344CB8AC3E}">
        <p14:creationId xmlns:p14="http://schemas.microsoft.com/office/powerpoint/2010/main" val="1072975563"/>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48130" name="1 Başlık"/>
          <p:cNvSpPr>
            <a:spLocks noGrp="1"/>
          </p:cNvSpPr>
          <p:nvPr>
            <p:ph type="ctrTitle"/>
          </p:nvPr>
        </p:nvSpPr>
        <p:spPr>
          <a:xfrm>
            <a:off x="684213" y="1268413"/>
            <a:ext cx="7772400" cy="1470025"/>
          </a:xfrm>
        </p:spPr>
        <p:txBody>
          <a:bodyPr/>
          <a:lstStyle/>
          <a:p>
            <a:pPr eaLnBrk="1" hangingPunct="1"/>
            <a:r>
              <a:rPr lang="tr-TR" sz="3200">
                <a:solidFill>
                  <a:srgbClr val="002060"/>
                </a:solidFill>
              </a:rPr>
              <a:t>Sterilizasyon kontrolü</a:t>
            </a:r>
          </a:p>
        </p:txBody>
      </p:sp>
      <p:sp>
        <p:nvSpPr>
          <p:cNvPr id="3" name="2 Alt Başlık"/>
          <p:cNvSpPr>
            <a:spLocks noGrp="1"/>
          </p:cNvSpPr>
          <p:nvPr>
            <p:ph type="subTitle" idx="1"/>
          </p:nvPr>
        </p:nvSpPr>
        <p:spPr>
          <a:xfrm>
            <a:off x="1371600" y="3357563"/>
            <a:ext cx="6400800" cy="2519362"/>
          </a:xfrm>
        </p:spPr>
        <p:txBody>
          <a:bodyPr rtlCol="0">
            <a:normAutofit fontScale="40000" lnSpcReduction="20000"/>
          </a:bodyPr>
          <a:lstStyle/>
          <a:p>
            <a:pPr algn="l" eaLnBrk="1" fontAlgn="auto" hangingPunct="1">
              <a:spcAft>
                <a:spcPts val="0"/>
              </a:spcAft>
              <a:defRPr/>
            </a:pPr>
            <a:r>
              <a:rPr lang="tr-TR" sz="4500" dirty="0">
                <a:solidFill>
                  <a:srgbClr val="002060"/>
                </a:solidFill>
              </a:rPr>
              <a:t>Göstergelerin, termometrenin basınç ölçerin nem ve zaman gibi parametrelerin sürekli kontrol edilmesi gereklidir. </a:t>
            </a:r>
          </a:p>
          <a:p>
            <a:pPr algn="l" eaLnBrk="1" fontAlgn="auto" hangingPunct="1">
              <a:spcAft>
                <a:spcPts val="0"/>
              </a:spcAft>
              <a:defRPr/>
            </a:pPr>
            <a:endParaRPr lang="tr-TR" sz="4500" dirty="0">
              <a:solidFill>
                <a:srgbClr val="002060"/>
              </a:solidFill>
            </a:endParaRPr>
          </a:p>
          <a:p>
            <a:pPr algn="l" eaLnBrk="1" fontAlgn="auto" hangingPunct="1">
              <a:spcAft>
                <a:spcPts val="0"/>
              </a:spcAft>
              <a:defRPr/>
            </a:pPr>
            <a:r>
              <a:rPr lang="tr-TR" sz="4500" dirty="0">
                <a:solidFill>
                  <a:srgbClr val="002060"/>
                </a:solidFill>
              </a:rPr>
              <a:t>Kimyasal test şeritleri renk değişimlerine göre yapılan işlemin uygunluğunu test etmemizde yardımcı olur.</a:t>
            </a:r>
          </a:p>
          <a:p>
            <a:pPr algn="l" eaLnBrk="1" fontAlgn="auto" hangingPunct="1">
              <a:spcAft>
                <a:spcPts val="0"/>
              </a:spcAft>
              <a:defRPr/>
            </a:pPr>
            <a:endParaRPr lang="tr-TR" sz="4500" dirty="0">
              <a:solidFill>
                <a:srgbClr val="002060"/>
              </a:solidFill>
            </a:endParaRPr>
          </a:p>
          <a:p>
            <a:pPr algn="l" eaLnBrk="1" fontAlgn="auto" hangingPunct="1">
              <a:spcAft>
                <a:spcPts val="0"/>
              </a:spcAft>
              <a:defRPr/>
            </a:pPr>
            <a:r>
              <a:rPr lang="tr-TR" sz="4500" dirty="0">
                <a:solidFill>
                  <a:srgbClr val="002060"/>
                </a:solidFill>
              </a:rPr>
              <a:t> Her işlemde yapılacak olanlar ve günde bir kez yapılacak olan işlemlerdir.</a:t>
            </a:r>
          </a:p>
          <a:p>
            <a:pPr algn="l" eaLnBrk="1" fontAlgn="auto" hangingPunct="1">
              <a:spcAft>
                <a:spcPts val="0"/>
              </a:spcAft>
              <a:defRPr/>
            </a:pPr>
            <a:r>
              <a:rPr lang="tr-TR" sz="4500" dirty="0">
                <a:solidFill>
                  <a:srgbClr val="002060"/>
                </a:solidFill>
              </a:rPr>
              <a:t> </a:t>
            </a:r>
          </a:p>
          <a:p>
            <a:pPr eaLnBrk="1" fontAlgn="auto" hangingPunct="1">
              <a:spcAft>
                <a:spcPts val="0"/>
              </a:spcAft>
              <a:defRPr/>
            </a:pPr>
            <a:endParaRPr lang="tr-TR" dirty="0">
              <a:solidFill>
                <a:srgbClr val="002060"/>
              </a:solidFill>
            </a:endParaRPr>
          </a:p>
        </p:txBody>
      </p:sp>
    </p:spTree>
    <p:extLst>
      <p:ext uri="{BB962C8B-B14F-4D97-AF65-F5344CB8AC3E}">
        <p14:creationId xmlns:p14="http://schemas.microsoft.com/office/powerpoint/2010/main" val="1908831297"/>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50178" name="1 Başlık"/>
          <p:cNvSpPr>
            <a:spLocks noGrp="1"/>
          </p:cNvSpPr>
          <p:nvPr>
            <p:ph type="ctrTitle"/>
          </p:nvPr>
        </p:nvSpPr>
        <p:spPr>
          <a:xfrm>
            <a:off x="684213" y="1268413"/>
            <a:ext cx="7772400" cy="1470025"/>
          </a:xfrm>
        </p:spPr>
        <p:txBody>
          <a:bodyPr/>
          <a:lstStyle/>
          <a:p>
            <a:pPr eaLnBrk="1" hangingPunct="1"/>
            <a:r>
              <a:rPr lang="tr-TR" sz="3200">
                <a:solidFill>
                  <a:srgbClr val="002060"/>
                </a:solidFill>
              </a:rPr>
              <a:t>Dezenfeksiyon</a:t>
            </a:r>
            <a:br>
              <a:rPr lang="tr-TR" sz="3200">
                <a:solidFill>
                  <a:srgbClr val="002060"/>
                </a:solidFill>
              </a:rPr>
            </a:br>
            <a:endParaRPr lang="tr-TR" sz="3200">
              <a:solidFill>
                <a:srgbClr val="002060"/>
              </a:solidFill>
            </a:endParaRPr>
          </a:p>
        </p:txBody>
      </p:sp>
      <p:sp>
        <p:nvSpPr>
          <p:cNvPr id="50179" name="2 Alt Başlık"/>
          <p:cNvSpPr>
            <a:spLocks noGrp="1"/>
          </p:cNvSpPr>
          <p:nvPr>
            <p:ph type="subTitle" idx="1"/>
          </p:nvPr>
        </p:nvSpPr>
        <p:spPr>
          <a:xfrm>
            <a:off x="1476375" y="3284538"/>
            <a:ext cx="6400800" cy="1752600"/>
          </a:xfrm>
        </p:spPr>
        <p:txBody>
          <a:bodyPr/>
          <a:lstStyle/>
          <a:p>
            <a:pPr algn="l" eaLnBrk="1" hangingPunct="1"/>
            <a:r>
              <a:rPr lang="tr-TR" sz="2400" dirty="0">
                <a:solidFill>
                  <a:srgbClr val="002060"/>
                </a:solidFill>
              </a:rPr>
              <a:t>Korunmaya çalışan ürüne bulaşabilecek </a:t>
            </a:r>
            <a:r>
              <a:rPr lang="tr-TR" sz="2400" dirty="0">
                <a:solidFill>
                  <a:srgbClr val="FF0000"/>
                </a:solidFill>
              </a:rPr>
              <a:t>patojen </a:t>
            </a:r>
            <a:r>
              <a:rPr lang="tr-TR" sz="2400" dirty="0">
                <a:solidFill>
                  <a:srgbClr val="002060"/>
                </a:solidFill>
              </a:rPr>
              <a:t>mikroorganizmaların yok edilmesi işlemidir.</a:t>
            </a:r>
          </a:p>
        </p:txBody>
      </p:sp>
    </p:spTree>
    <p:extLst>
      <p:ext uri="{BB962C8B-B14F-4D97-AF65-F5344CB8AC3E}">
        <p14:creationId xmlns:p14="http://schemas.microsoft.com/office/powerpoint/2010/main" val="3866581278"/>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52226" name="1 Başlık"/>
          <p:cNvSpPr>
            <a:spLocks noGrp="1"/>
          </p:cNvSpPr>
          <p:nvPr>
            <p:ph type="ctrTitle"/>
          </p:nvPr>
        </p:nvSpPr>
        <p:spPr>
          <a:xfrm>
            <a:off x="611188" y="1341438"/>
            <a:ext cx="7772400" cy="1470025"/>
          </a:xfrm>
        </p:spPr>
        <p:txBody>
          <a:bodyPr/>
          <a:lstStyle/>
          <a:p>
            <a:pPr eaLnBrk="1" hangingPunct="1"/>
            <a:r>
              <a:rPr lang="tr-TR" b="1">
                <a:solidFill>
                  <a:srgbClr val="FF0000"/>
                </a:solidFill>
              </a:rPr>
              <a:t>Dezenfeksiyon sterilizasyon değildir</a:t>
            </a:r>
          </a:p>
        </p:txBody>
      </p:sp>
      <p:sp>
        <p:nvSpPr>
          <p:cNvPr id="3" name="2 Alt Başlık"/>
          <p:cNvSpPr>
            <a:spLocks noGrp="1"/>
          </p:cNvSpPr>
          <p:nvPr>
            <p:ph type="subTitle" idx="1"/>
          </p:nvPr>
        </p:nvSpPr>
        <p:spPr/>
        <p:txBody>
          <a:bodyPr rtlCol="0">
            <a:normAutofit fontScale="92500" lnSpcReduction="10000"/>
          </a:bodyPr>
          <a:lstStyle/>
          <a:p>
            <a:pPr eaLnBrk="1" fontAlgn="auto" hangingPunct="1">
              <a:spcAft>
                <a:spcPts val="0"/>
              </a:spcAft>
              <a:defRPr/>
            </a:pPr>
            <a:r>
              <a:rPr lang="tr-TR" dirty="0">
                <a:solidFill>
                  <a:srgbClr val="002060"/>
                </a:solidFill>
              </a:rPr>
              <a:t>Sterilizasyon korunmaya çalışılan ürüne bulaşabilecek patojen yada olmayan tüm mikroorganizmaların  yok edilmesidir. </a:t>
            </a:r>
          </a:p>
          <a:p>
            <a:pPr eaLnBrk="1" fontAlgn="auto" hangingPunct="1">
              <a:spcAft>
                <a:spcPts val="0"/>
              </a:spcAft>
              <a:defRPr/>
            </a:pPr>
            <a:endParaRPr lang="tr-TR" dirty="0"/>
          </a:p>
        </p:txBody>
      </p:sp>
    </p:spTree>
    <p:extLst>
      <p:ext uri="{BB962C8B-B14F-4D97-AF65-F5344CB8AC3E}">
        <p14:creationId xmlns:p14="http://schemas.microsoft.com/office/powerpoint/2010/main" val="108224990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548680"/>
            <a:ext cx="7772400" cy="1470025"/>
          </a:xfrm>
        </p:spPr>
        <p:txBody>
          <a:bodyPr/>
          <a:lstStyle/>
          <a:p>
            <a:r>
              <a:rPr lang="tr-TR" dirty="0"/>
              <a:t>Hematolojik Testler</a:t>
            </a:r>
          </a:p>
        </p:txBody>
      </p:sp>
      <p:sp>
        <p:nvSpPr>
          <p:cNvPr id="3" name="2 Alt Başlık"/>
          <p:cNvSpPr>
            <a:spLocks noGrp="1"/>
          </p:cNvSpPr>
          <p:nvPr>
            <p:ph type="subTitle" idx="1"/>
          </p:nvPr>
        </p:nvSpPr>
        <p:spPr>
          <a:xfrm>
            <a:off x="1331640" y="2348880"/>
            <a:ext cx="6400800" cy="3240360"/>
          </a:xfrm>
        </p:spPr>
        <p:txBody>
          <a:bodyPr/>
          <a:lstStyle/>
          <a:p>
            <a:pPr algn="l"/>
            <a:r>
              <a:rPr lang="tr-TR" dirty="0"/>
              <a:t>Tüpler</a:t>
            </a:r>
          </a:p>
          <a:p>
            <a:pPr algn="l"/>
            <a:r>
              <a:rPr lang="tr-TR" sz="2400" dirty="0">
                <a:solidFill>
                  <a:srgbClr val="FF0000"/>
                </a:solidFill>
              </a:rPr>
              <a:t>Kırmızı: </a:t>
            </a:r>
            <a:r>
              <a:rPr lang="tr-TR" sz="2400" dirty="0">
                <a:solidFill>
                  <a:schemeClr val="tx1"/>
                </a:solidFill>
              </a:rPr>
              <a:t>İlave madde içermez: Kan kimyası, </a:t>
            </a:r>
            <a:r>
              <a:rPr lang="tr-TR" sz="2400" dirty="0" err="1">
                <a:solidFill>
                  <a:schemeClr val="tx1"/>
                </a:solidFill>
              </a:rPr>
              <a:t>crossmatch</a:t>
            </a:r>
            <a:r>
              <a:rPr lang="tr-TR" sz="2400" dirty="0">
                <a:solidFill>
                  <a:schemeClr val="tx1"/>
                </a:solidFill>
              </a:rPr>
              <a:t> ve </a:t>
            </a:r>
            <a:r>
              <a:rPr lang="tr-TR" sz="2400" dirty="0" err="1">
                <a:solidFill>
                  <a:schemeClr val="tx1"/>
                </a:solidFill>
              </a:rPr>
              <a:t>serolojik</a:t>
            </a:r>
            <a:r>
              <a:rPr lang="tr-TR" sz="2400" dirty="0">
                <a:solidFill>
                  <a:schemeClr val="tx1"/>
                </a:solidFill>
              </a:rPr>
              <a:t> testler</a:t>
            </a:r>
            <a:endParaRPr lang="tr-TR" sz="2400" dirty="0">
              <a:solidFill>
                <a:srgbClr val="FF0000"/>
              </a:solidFill>
            </a:endParaRPr>
          </a:p>
          <a:p>
            <a:pPr algn="l"/>
            <a:endParaRPr lang="tr-TR" dirty="0"/>
          </a:p>
        </p:txBody>
      </p:sp>
      <p:pic>
        <p:nvPicPr>
          <p:cNvPr id="4" name="Picture 2" descr="C:\Users\cahit\Desktop\tüpler.jpg"/>
          <p:cNvPicPr>
            <a:picLocks noChangeAspect="1" noChangeArrowheads="1"/>
          </p:cNvPicPr>
          <p:nvPr/>
        </p:nvPicPr>
        <p:blipFill>
          <a:blip r:embed="rId3" cstate="print"/>
          <a:srcRect/>
          <a:stretch>
            <a:fillRect/>
          </a:stretch>
        </p:blipFill>
        <p:spPr bwMode="auto">
          <a:xfrm>
            <a:off x="5868144" y="4221088"/>
            <a:ext cx="3072935" cy="2035944"/>
          </a:xfrm>
          <a:prstGeom prst="rect">
            <a:avLst/>
          </a:prstGeom>
          <a:noFill/>
        </p:spPr>
      </p:pic>
    </p:spTree>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54274" name="1 Başlık"/>
          <p:cNvSpPr>
            <a:spLocks noGrp="1"/>
          </p:cNvSpPr>
          <p:nvPr>
            <p:ph type="ctrTitle"/>
          </p:nvPr>
        </p:nvSpPr>
        <p:spPr/>
        <p:txBody>
          <a:bodyPr/>
          <a:lstStyle/>
          <a:p>
            <a:pPr eaLnBrk="1" hangingPunct="1"/>
            <a:r>
              <a:rPr lang="tr-TR" sz="2800" dirty="0" err="1">
                <a:solidFill>
                  <a:srgbClr val="002060"/>
                </a:solidFill>
              </a:rPr>
              <a:t>Dezenenfeksiyon</a:t>
            </a:r>
            <a:r>
              <a:rPr lang="tr-TR" sz="2800" dirty="0">
                <a:solidFill>
                  <a:srgbClr val="002060"/>
                </a:solidFill>
              </a:rPr>
              <a:t> ya hastalık sırasında yada</a:t>
            </a:r>
            <a:br>
              <a:rPr lang="tr-TR" sz="2800" dirty="0">
                <a:solidFill>
                  <a:srgbClr val="002060"/>
                </a:solidFill>
              </a:rPr>
            </a:br>
            <a:br>
              <a:rPr lang="tr-TR" sz="2800" dirty="0">
                <a:solidFill>
                  <a:srgbClr val="002060"/>
                </a:solidFill>
              </a:rPr>
            </a:br>
            <a:r>
              <a:rPr lang="tr-TR" sz="2800" dirty="0">
                <a:solidFill>
                  <a:srgbClr val="002060"/>
                </a:solidFill>
              </a:rPr>
              <a:t> sonrasında uygulanır. Sadece hastaya değil </a:t>
            </a:r>
            <a:br>
              <a:rPr lang="tr-TR" sz="2800" dirty="0">
                <a:solidFill>
                  <a:srgbClr val="002060"/>
                </a:solidFill>
              </a:rPr>
            </a:br>
            <a:br>
              <a:rPr lang="tr-TR" sz="2800" dirty="0">
                <a:solidFill>
                  <a:srgbClr val="002060"/>
                </a:solidFill>
              </a:rPr>
            </a:br>
            <a:r>
              <a:rPr lang="tr-TR" sz="2800" dirty="0">
                <a:solidFill>
                  <a:srgbClr val="002060"/>
                </a:solidFill>
              </a:rPr>
              <a:t>kullandığı, temas ettiği malzemelere, eşyalara, </a:t>
            </a:r>
            <a:br>
              <a:rPr lang="tr-TR" sz="2800" dirty="0">
                <a:solidFill>
                  <a:srgbClr val="002060"/>
                </a:solidFill>
              </a:rPr>
            </a:br>
            <a:br>
              <a:rPr lang="tr-TR" sz="2800" dirty="0">
                <a:solidFill>
                  <a:srgbClr val="002060"/>
                </a:solidFill>
              </a:rPr>
            </a:br>
            <a:r>
              <a:rPr lang="tr-TR" sz="2800" dirty="0">
                <a:solidFill>
                  <a:srgbClr val="002060"/>
                </a:solidFill>
              </a:rPr>
              <a:t>çamaşırına, yattığı odaya, ziyaret eden kişilere ve </a:t>
            </a:r>
            <a:br>
              <a:rPr lang="tr-TR" sz="2800" dirty="0">
                <a:solidFill>
                  <a:srgbClr val="002060"/>
                </a:solidFill>
              </a:rPr>
            </a:br>
            <a:br>
              <a:rPr lang="tr-TR" sz="2800" dirty="0">
                <a:solidFill>
                  <a:srgbClr val="002060"/>
                </a:solidFill>
              </a:rPr>
            </a:br>
            <a:r>
              <a:rPr lang="tr-TR" sz="2800" dirty="0">
                <a:solidFill>
                  <a:srgbClr val="002060"/>
                </a:solidFill>
              </a:rPr>
              <a:t>tedavisini yapan personele de uygulanmalıdır.</a:t>
            </a:r>
            <a:br>
              <a:rPr lang="tr-TR" sz="2800" dirty="0">
                <a:solidFill>
                  <a:srgbClr val="002060"/>
                </a:solidFill>
              </a:rPr>
            </a:br>
            <a:endParaRPr lang="tr-TR" sz="2800" dirty="0">
              <a:solidFill>
                <a:srgbClr val="002060"/>
              </a:solidFill>
            </a:endParaRPr>
          </a:p>
        </p:txBody>
      </p:sp>
      <p:sp>
        <p:nvSpPr>
          <p:cNvPr id="3" name="2 Alt Başlık"/>
          <p:cNvSpPr>
            <a:spLocks noGrp="1"/>
          </p:cNvSpPr>
          <p:nvPr>
            <p:ph type="subTitle" idx="1"/>
          </p:nvPr>
        </p:nvSpPr>
        <p:spPr/>
        <p:txBody>
          <a:bodyPr rtlCol="0">
            <a:normAutofit/>
          </a:bodyPr>
          <a:lstStyle/>
          <a:p>
            <a:pPr eaLnBrk="1" fontAlgn="auto" hangingPunct="1">
              <a:spcAft>
                <a:spcPts val="0"/>
              </a:spcAft>
              <a:defRPr/>
            </a:pPr>
            <a:endParaRPr lang="tr-TR" dirty="0"/>
          </a:p>
        </p:txBody>
      </p:sp>
    </p:spTree>
    <p:extLst>
      <p:ext uri="{BB962C8B-B14F-4D97-AF65-F5344CB8AC3E}">
        <p14:creationId xmlns:p14="http://schemas.microsoft.com/office/powerpoint/2010/main" val="3655408975"/>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56322" name="1 Başlık"/>
          <p:cNvSpPr>
            <a:spLocks noGrp="1"/>
          </p:cNvSpPr>
          <p:nvPr>
            <p:ph type="ctrTitle"/>
          </p:nvPr>
        </p:nvSpPr>
        <p:spPr>
          <a:xfrm>
            <a:off x="684213" y="1196975"/>
            <a:ext cx="7772400" cy="1470025"/>
          </a:xfrm>
        </p:spPr>
        <p:txBody>
          <a:bodyPr/>
          <a:lstStyle/>
          <a:p>
            <a:pPr eaLnBrk="1" hangingPunct="1"/>
            <a:r>
              <a:rPr lang="tr-TR">
                <a:solidFill>
                  <a:srgbClr val="002060"/>
                </a:solidFill>
              </a:rPr>
              <a:t>Dezenfeksiyon</a:t>
            </a:r>
          </a:p>
        </p:txBody>
      </p:sp>
      <p:sp>
        <p:nvSpPr>
          <p:cNvPr id="3" name="2 Alt Başlık"/>
          <p:cNvSpPr>
            <a:spLocks noGrp="1"/>
          </p:cNvSpPr>
          <p:nvPr>
            <p:ph type="subTitle" idx="1"/>
          </p:nvPr>
        </p:nvSpPr>
        <p:spPr>
          <a:xfrm>
            <a:off x="1331913" y="2852738"/>
            <a:ext cx="6400800" cy="2257425"/>
          </a:xfrm>
        </p:spPr>
        <p:txBody>
          <a:bodyPr rtlCol="0">
            <a:normAutofit fontScale="62500" lnSpcReduction="20000"/>
          </a:bodyPr>
          <a:lstStyle/>
          <a:p>
            <a:pPr algn="l" eaLnBrk="1" fontAlgn="auto" hangingPunct="1">
              <a:spcAft>
                <a:spcPts val="0"/>
              </a:spcAft>
              <a:defRPr/>
            </a:pPr>
            <a:r>
              <a:rPr lang="tr-TR" dirty="0">
                <a:solidFill>
                  <a:srgbClr val="002060"/>
                </a:solidFill>
              </a:rPr>
              <a:t>Yaygın dezenfektanlar </a:t>
            </a:r>
            <a:r>
              <a:rPr lang="tr-TR" dirty="0">
                <a:solidFill>
                  <a:srgbClr val="FF0000"/>
                </a:solidFill>
              </a:rPr>
              <a:t>kimyasal maddelerdir.</a:t>
            </a:r>
          </a:p>
          <a:p>
            <a:pPr algn="l" eaLnBrk="1" fontAlgn="auto" hangingPunct="1">
              <a:spcAft>
                <a:spcPts val="0"/>
              </a:spcAft>
              <a:defRPr/>
            </a:pPr>
            <a:endParaRPr lang="tr-TR" dirty="0">
              <a:solidFill>
                <a:srgbClr val="002060"/>
              </a:solidFill>
            </a:endParaRPr>
          </a:p>
          <a:p>
            <a:pPr algn="l" eaLnBrk="1" fontAlgn="auto" hangingPunct="1">
              <a:spcAft>
                <a:spcPts val="0"/>
              </a:spcAft>
              <a:defRPr/>
            </a:pPr>
            <a:r>
              <a:rPr lang="tr-TR" dirty="0">
                <a:solidFill>
                  <a:srgbClr val="002060"/>
                </a:solidFill>
              </a:rPr>
              <a:t>Gaz halde (formol buharı, klor, kükürt dioksit, etilen oksit)</a:t>
            </a:r>
          </a:p>
          <a:p>
            <a:pPr algn="l" eaLnBrk="1" fontAlgn="auto" hangingPunct="1">
              <a:spcAft>
                <a:spcPts val="0"/>
              </a:spcAft>
              <a:defRPr/>
            </a:pPr>
            <a:endParaRPr lang="tr-TR" dirty="0">
              <a:solidFill>
                <a:srgbClr val="002060"/>
              </a:solidFill>
            </a:endParaRPr>
          </a:p>
          <a:p>
            <a:pPr algn="l" eaLnBrk="1" fontAlgn="auto" hangingPunct="1">
              <a:spcAft>
                <a:spcPts val="0"/>
              </a:spcAft>
              <a:defRPr/>
            </a:pPr>
            <a:r>
              <a:rPr lang="tr-TR" dirty="0">
                <a:solidFill>
                  <a:srgbClr val="002060"/>
                </a:solidFill>
              </a:rPr>
              <a:t>Sıvı halde (fenol, </a:t>
            </a:r>
            <a:r>
              <a:rPr lang="tr-TR" dirty="0" err="1">
                <a:solidFill>
                  <a:srgbClr val="002060"/>
                </a:solidFill>
              </a:rPr>
              <a:t>krezilol</a:t>
            </a:r>
            <a:r>
              <a:rPr lang="tr-TR" dirty="0">
                <a:solidFill>
                  <a:srgbClr val="002060"/>
                </a:solidFill>
              </a:rPr>
              <a:t>, oksijenli su, tentürdiyot vs.)</a:t>
            </a:r>
          </a:p>
          <a:p>
            <a:pPr algn="l" eaLnBrk="1" fontAlgn="auto" hangingPunct="1">
              <a:spcAft>
                <a:spcPts val="0"/>
              </a:spcAft>
              <a:defRPr/>
            </a:pPr>
            <a:endParaRPr lang="tr-TR" dirty="0">
              <a:solidFill>
                <a:srgbClr val="002060"/>
              </a:solidFill>
            </a:endParaRPr>
          </a:p>
          <a:p>
            <a:pPr algn="l" eaLnBrk="1" fontAlgn="auto" hangingPunct="1">
              <a:spcAft>
                <a:spcPts val="0"/>
              </a:spcAft>
              <a:defRPr/>
            </a:pPr>
            <a:r>
              <a:rPr lang="tr-TR" dirty="0">
                <a:solidFill>
                  <a:srgbClr val="002060"/>
                </a:solidFill>
              </a:rPr>
              <a:t>Katı (kireç)</a:t>
            </a:r>
          </a:p>
          <a:p>
            <a:pPr algn="l" eaLnBrk="1" fontAlgn="auto" hangingPunct="1">
              <a:spcAft>
                <a:spcPts val="0"/>
              </a:spcAft>
              <a:defRPr/>
            </a:pPr>
            <a:endParaRPr lang="tr-TR" dirty="0">
              <a:solidFill>
                <a:schemeClr val="bg1"/>
              </a:solidFill>
            </a:endParaRPr>
          </a:p>
        </p:txBody>
      </p:sp>
    </p:spTree>
    <p:extLst>
      <p:ext uri="{BB962C8B-B14F-4D97-AF65-F5344CB8AC3E}">
        <p14:creationId xmlns:p14="http://schemas.microsoft.com/office/powerpoint/2010/main" val="59817565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620688"/>
            <a:ext cx="7772400" cy="1470025"/>
          </a:xfrm>
        </p:spPr>
        <p:txBody>
          <a:bodyPr/>
          <a:lstStyle/>
          <a:p>
            <a:r>
              <a:rPr lang="tr-TR" dirty="0"/>
              <a:t>Hematolojik Testler</a:t>
            </a:r>
          </a:p>
        </p:txBody>
      </p:sp>
      <p:sp>
        <p:nvSpPr>
          <p:cNvPr id="3" name="2 Alt Başlık"/>
          <p:cNvSpPr>
            <a:spLocks noGrp="1"/>
          </p:cNvSpPr>
          <p:nvPr>
            <p:ph type="subTitle" idx="1"/>
          </p:nvPr>
        </p:nvSpPr>
        <p:spPr>
          <a:xfrm>
            <a:off x="1259632" y="2708920"/>
            <a:ext cx="6400800" cy="1752600"/>
          </a:xfrm>
        </p:spPr>
        <p:txBody>
          <a:bodyPr/>
          <a:lstStyle/>
          <a:p>
            <a:pPr algn="l"/>
            <a:r>
              <a:rPr lang="tr-TR" dirty="0">
                <a:solidFill>
                  <a:schemeClr val="tx2"/>
                </a:solidFill>
              </a:rPr>
              <a:t>Mavi : </a:t>
            </a:r>
            <a:r>
              <a:rPr lang="tr-TR" dirty="0">
                <a:solidFill>
                  <a:schemeClr val="tx1"/>
                </a:solidFill>
              </a:rPr>
              <a:t>Sodyum </a:t>
            </a:r>
            <a:r>
              <a:rPr lang="tr-TR" dirty="0" err="1">
                <a:solidFill>
                  <a:schemeClr val="tx1"/>
                </a:solidFill>
              </a:rPr>
              <a:t>Sitrat</a:t>
            </a:r>
            <a:r>
              <a:rPr lang="tr-TR" dirty="0">
                <a:solidFill>
                  <a:schemeClr val="tx1"/>
                </a:solidFill>
              </a:rPr>
              <a:t> içerir. </a:t>
            </a:r>
            <a:r>
              <a:rPr lang="tr-TR" dirty="0" err="1">
                <a:solidFill>
                  <a:schemeClr val="tx1"/>
                </a:solidFill>
              </a:rPr>
              <a:t>Koagülasyon</a:t>
            </a:r>
            <a:r>
              <a:rPr lang="tr-TR" dirty="0">
                <a:solidFill>
                  <a:schemeClr val="tx1"/>
                </a:solidFill>
              </a:rPr>
              <a:t> testleri</a:t>
            </a:r>
            <a:endParaRPr lang="tr-TR" dirty="0">
              <a:solidFill>
                <a:schemeClr val="tx2"/>
              </a:solidFill>
            </a:endParaRPr>
          </a:p>
        </p:txBody>
      </p:sp>
      <p:pic>
        <p:nvPicPr>
          <p:cNvPr id="4" name="Picture 2" descr="C:\Users\cahit\Desktop\tüpler.jpg"/>
          <p:cNvPicPr>
            <a:picLocks noChangeAspect="1" noChangeArrowheads="1"/>
          </p:cNvPicPr>
          <p:nvPr/>
        </p:nvPicPr>
        <p:blipFill>
          <a:blip r:embed="rId3" cstate="print"/>
          <a:srcRect/>
          <a:stretch>
            <a:fillRect/>
          </a:stretch>
        </p:blipFill>
        <p:spPr bwMode="auto">
          <a:xfrm>
            <a:off x="5652120" y="4365104"/>
            <a:ext cx="3072935" cy="2035944"/>
          </a:xfrm>
          <a:prstGeom prst="rect">
            <a:avLst/>
          </a:prstGeom>
          <a:noFill/>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620688"/>
            <a:ext cx="7772400" cy="1470025"/>
          </a:xfrm>
        </p:spPr>
        <p:txBody>
          <a:bodyPr/>
          <a:lstStyle/>
          <a:p>
            <a:r>
              <a:rPr lang="tr-TR" dirty="0"/>
              <a:t>Hematolojik Testler</a:t>
            </a:r>
          </a:p>
        </p:txBody>
      </p:sp>
      <p:sp>
        <p:nvSpPr>
          <p:cNvPr id="3" name="2 Alt Başlık"/>
          <p:cNvSpPr>
            <a:spLocks noGrp="1"/>
          </p:cNvSpPr>
          <p:nvPr>
            <p:ph type="subTitle" idx="1"/>
          </p:nvPr>
        </p:nvSpPr>
        <p:spPr>
          <a:xfrm>
            <a:off x="1331640" y="2492896"/>
            <a:ext cx="6400800" cy="1752600"/>
          </a:xfrm>
        </p:spPr>
        <p:txBody>
          <a:bodyPr>
            <a:normAutofit/>
          </a:bodyPr>
          <a:lstStyle/>
          <a:p>
            <a:pPr algn="l"/>
            <a:r>
              <a:rPr lang="tr-TR" dirty="0">
                <a:solidFill>
                  <a:schemeClr val="accent2">
                    <a:lumMod val="60000"/>
                    <a:lumOff val="40000"/>
                  </a:schemeClr>
                </a:solidFill>
              </a:rPr>
              <a:t>Pembe: </a:t>
            </a:r>
            <a:r>
              <a:rPr lang="tr-TR" dirty="0">
                <a:solidFill>
                  <a:schemeClr val="tx1"/>
                </a:solidFill>
              </a:rPr>
              <a:t>EDTA içerir. Hematolojik testler</a:t>
            </a:r>
            <a:r>
              <a:rPr lang="tr-TR" dirty="0"/>
              <a:t> </a:t>
            </a:r>
            <a:r>
              <a:rPr lang="tr-TR" sz="1900" dirty="0"/>
              <a:t>EDTA </a:t>
            </a:r>
            <a:r>
              <a:rPr lang="tr-TR" sz="1900" dirty="0" err="1"/>
              <a:t>laboratuvarda</a:t>
            </a:r>
            <a:r>
              <a:rPr lang="tr-TR" sz="1900" dirty="0"/>
              <a:t> </a:t>
            </a:r>
            <a:r>
              <a:rPr lang="tr-TR" sz="1900" dirty="0">
                <a:solidFill>
                  <a:schemeClr val="tx1"/>
                </a:solidFill>
                <a:hlinkClick r:id="rId3" tooltip="Metal"/>
              </a:rPr>
              <a:t>metal</a:t>
            </a:r>
            <a:r>
              <a:rPr lang="tr-TR" sz="1900" dirty="0"/>
              <a:t> iyonlarını tutmak için kullanılır.</a:t>
            </a:r>
            <a:r>
              <a:rPr lang="tr-TR" sz="1900" b="1" dirty="0"/>
              <a:t> </a:t>
            </a:r>
            <a:r>
              <a:rPr lang="tr-TR" sz="1900" b="1" dirty="0" err="1"/>
              <a:t>Ethylenediaminetetraacetic</a:t>
            </a:r>
            <a:r>
              <a:rPr lang="tr-TR" sz="1900" b="1" dirty="0"/>
              <a:t> </a:t>
            </a:r>
            <a:r>
              <a:rPr lang="tr-TR" sz="1900" b="1" dirty="0" err="1"/>
              <a:t>acid</a:t>
            </a:r>
            <a:r>
              <a:rPr lang="tr-TR" sz="1900" dirty="0"/>
              <a:t>)</a:t>
            </a:r>
            <a:endParaRPr lang="tr-TR" sz="1900" dirty="0">
              <a:solidFill>
                <a:schemeClr val="accent2">
                  <a:lumMod val="60000"/>
                  <a:lumOff val="40000"/>
                </a:schemeClr>
              </a:solidFill>
            </a:endParaRPr>
          </a:p>
        </p:txBody>
      </p:sp>
      <p:pic>
        <p:nvPicPr>
          <p:cNvPr id="4" name="Picture 2" descr="C:\Users\cahit\Desktop\tüpler.jpg"/>
          <p:cNvPicPr>
            <a:picLocks noChangeAspect="1" noChangeArrowheads="1"/>
          </p:cNvPicPr>
          <p:nvPr/>
        </p:nvPicPr>
        <p:blipFill>
          <a:blip r:embed="rId4" cstate="print"/>
          <a:srcRect/>
          <a:stretch>
            <a:fillRect/>
          </a:stretch>
        </p:blipFill>
        <p:spPr bwMode="auto">
          <a:xfrm>
            <a:off x="5652120" y="4365104"/>
            <a:ext cx="3072935" cy="2035944"/>
          </a:xfrm>
          <a:prstGeom prst="rect">
            <a:avLst/>
          </a:prstGeom>
          <a:noFill/>
        </p:spPr>
      </p:pic>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908720"/>
            <a:ext cx="7772400" cy="1470025"/>
          </a:xfrm>
        </p:spPr>
        <p:txBody>
          <a:bodyPr/>
          <a:lstStyle/>
          <a:p>
            <a:r>
              <a:rPr lang="tr-TR" dirty="0"/>
              <a:t>Hematolojik Testler</a:t>
            </a:r>
          </a:p>
        </p:txBody>
      </p:sp>
      <p:sp>
        <p:nvSpPr>
          <p:cNvPr id="3" name="2 Alt Başlık"/>
          <p:cNvSpPr>
            <a:spLocks noGrp="1"/>
          </p:cNvSpPr>
          <p:nvPr>
            <p:ph type="subTitle" idx="1"/>
          </p:nvPr>
        </p:nvSpPr>
        <p:spPr>
          <a:xfrm>
            <a:off x="1331640" y="2636912"/>
            <a:ext cx="6400800" cy="1752600"/>
          </a:xfrm>
        </p:spPr>
        <p:txBody>
          <a:bodyPr/>
          <a:lstStyle/>
          <a:p>
            <a:pPr algn="l"/>
            <a:r>
              <a:rPr lang="tr-TR" dirty="0">
                <a:solidFill>
                  <a:srgbClr val="92D050"/>
                </a:solidFill>
              </a:rPr>
              <a:t>Yeşil: </a:t>
            </a:r>
            <a:r>
              <a:rPr lang="tr-TR" dirty="0">
                <a:solidFill>
                  <a:schemeClr val="tx1"/>
                </a:solidFill>
              </a:rPr>
              <a:t>Sodyum </a:t>
            </a:r>
            <a:r>
              <a:rPr lang="tr-TR" dirty="0" err="1">
                <a:solidFill>
                  <a:schemeClr val="tx1"/>
                </a:solidFill>
              </a:rPr>
              <a:t>Heparin</a:t>
            </a:r>
            <a:r>
              <a:rPr lang="tr-TR" dirty="0">
                <a:solidFill>
                  <a:schemeClr val="tx1"/>
                </a:solidFill>
              </a:rPr>
              <a:t> içerir. </a:t>
            </a:r>
            <a:r>
              <a:rPr lang="tr-TR" dirty="0" err="1">
                <a:solidFill>
                  <a:schemeClr val="tx1"/>
                </a:solidFill>
              </a:rPr>
              <a:t>Kortisol</a:t>
            </a:r>
            <a:r>
              <a:rPr lang="tr-TR" dirty="0">
                <a:solidFill>
                  <a:schemeClr val="tx1"/>
                </a:solidFill>
              </a:rPr>
              <a:t>, </a:t>
            </a:r>
            <a:r>
              <a:rPr lang="tr-TR" dirty="0" err="1">
                <a:solidFill>
                  <a:schemeClr val="tx1"/>
                </a:solidFill>
              </a:rPr>
              <a:t>Ca</a:t>
            </a:r>
            <a:r>
              <a:rPr lang="tr-TR" baseline="30000" dirty="0">
                <a:solidFill>
                  <a:schemeClr val="tx1"/>
                </a:solidFill>
              </a:rPr>
              <a:t>++</a:t>
            </a:r>
            <a:endParaRPr lang="tr-TR" dirty="0">
              <a:solidFill>
                <a:schemeClr val="tx1"/>
              </a:solidFill>
            </a:endParaRPr>
          </a:p>
        </p:txBody>
      </p:sp>
      <p:pic>
        <p:nvPicPr>
          <p:cNvPr id="4" name="Picture 2" descr="C:\Users\cahit\Desktop\tüpler.jpg"/>
          <p:cNvPicPr>
            <a:picLocks noChangeAspect="1" noChangeArrowheads="1"/>
          </p:cNvPicPr>
          <p:nvPr/>
        </p:nvPicPr>
        <p:blipFill>
          <a:blip r:embed="rId3" cstate="print"/>
          <a:srcRect/>
          <a:stretch>
            <a:fillRect/>
          </a:stretch>
        </p:blipFill>
        <p:spPr bwMode="auto">
          <a:xfrm>
            <a:off x="5652120" y="4365104"/>
            <a:ext cx="3072935" cy="2035944"/>
          </a:xfrm>
          <a:prstGeom prst="rect">
            <a:avLst/>
          </a:prstGeom>
          <a:noFill/>
        </p:spPr>
      </p:pic>
    </p:spTree>
  </p:cSld>
  <p:clrMapOvr>
    <a:masterClrMapping/>
  </p:clrMapOvr>
  <p:transition spd="slow">
    <p:randomBar dir="vert"/>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1508</Words>
  <Application>Microsoft Office PowerPoint</Application>
  <PresentationFormat>Ekran Gösterisi (4:3)</PresentationFormat>
  <Paragraphs>301</Paragraphs>
  <Slides>61</Slides>
  <Notes>55</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61</vt:i4>
      </vt:variant>
    </vt:vector>
  </HeadingPairs>
  <TitlesOfParts>
    <vt:vector size="68" baseType="lpstr">
      <vt:lpstr>Arial</vt:lpstr>
      <vt:lpstr>Calibri</vt:lpstr>
      <vt:lpstr>Google Sans</vt:lpstr>
      <vt:lpstr>Wingdings 2</vt:lpstr>
      <vt:lpstr>Ofis Teması</vt:lpstr>
      <vt:lpstr>1_Ofis Teması</vt:lpstr>
      <vt:lpstr>2_Ofis Teması</vt:lpstr>
      <vt:lpstr>Laboratuvar Testleri</vt:lpstr>
      <vt:lpstr>Laboratuvar testleri</vt:lpstr>
      <vt:lpstr>Laboratuvar testleri</vt:lpstr>
      <vt:lpstr>Hematolojik Testler </vt:lpstr>
      <vt:lpstr>Hematolojik Testler</vt:lpstr>
      <vt:lpstr>Hematolojik Testler</vt:lpstr>
      <vt:lpstr>Hematolojik Testler</vt:lpstr>
      <vt:lpstr>Hematolojik Testler</vt:lpstr>
      <vt:lpstr>Hematolojik Testler</vt:lpstr>
      <vt:lpstr>Hematolojik Testler</vt:lpstr>
      <vt:lpstr>Laboratuvar Testleri Ayırıcı Tanı ve Tanıda Yardımcı olur</vt:lpstr>
      <vt:lpstr>Kayseri(+1840m)</vt:lpstr>
      <vt:lpstr>Yüksek İrtifa Antrenmanı(+1500m)</vt:lpstr>
      <vt:lpstr>Eritropoetin (EPO)</vt:lpstr>
      <vt:lpstr>Hematolojik Testler</vt:lpstr>
      <vt:lpstr>Hematolojik Testler</vt:lpstr>
      <vt:lpstr>Değişimler</vt:lpstr>
      <vt:lpstr>Değişimler</vt:lpstr>
      <vt:lpstr>Değişimler</vt:lpstr>
      <vt:lpstr>Serum CRP</vt:lpstr>
      <vt:lpstr>Değişimler</vt:lpstr>
      <vt:lpstr>Değişimler</vt:lpstr>
      <vt:lpstr>Değişimler</vt:lpstr>
      <vt:lpstr>Değişimler</vt:lpstr>
      <vt:lpstr>Değişimler</vt:lpstr>
      <vt:lpstr>Metabolik Kemik Hastalıkları</vt:lpstr>
      <vt:lpstr>Metabolik Kemik Hastalıkları</vt:lpstr>
      <vt:lpstr>Glikoz</vt:lpstr>
      <vt:lpstr>KOAGÜLASYON</vt:lpstr>
      <vt:lpstr>Pıhtılaşma Mekanizması</vt:lpstr>
      <vt:lpstr>Enflamasyon/İnflamasyon/İltahap</vt:lpstr>
      <vt:lpstr>Enflamasyon/İnflamasyon/İltahap</vt:lpstr>
      <vt:lpstr>Periapikal enflamasyon sekelleri</vt:lpstr>
      <vt:lpstr>Sterilizasyon&amp;Dezenfeksiyon</vt:lpstr>
      <vt:lpstr>PowerPoint Sunusu</vt:lpstr>
      <vt:lpstr>PowerPoint Sunusu</vt:lpstr>
      <vt:lpstr>Mikroorganizmalar</vt:lpstr>
      <vt:lpstr>PowerPoint Sunusu</vt:lpstr>
      <vt:lpstr>PowerPoint Sunusu</vt:lpstr>
      <vt:lpstr>Alet ve malzeme sterilizasyonu için kullanılan yöntemler </vt:lpstr>
      <vt:lpstr>Sterilizasyon Yöntemleri</vt:lpstr>
      <vt:lpstr>Kuru sıcaklık sterilizasyon yöntemi </vt:lpstr>
      <vt:lpstr>Kuru sıcaklık sterilizasyon yöntemi</vt:lpstr>
      <vt:lpstr>PowerPoint Sunusu</vt:lpstr>
      <vt:lpstr>PowerPoint Sunusu</vt:lpstr>
      <vt:lpstr>Kuru sıcaklık sterilizasyon yöntemi </vt:lpstr>
      <vt:lpstr>Avantajları </vt:lpstr>
      <vt:lpstr>Dezavantajları </vt:lpstr>
      <vt:lpstr>Basınçlı buhar sterilizasyon yöntemi </vt:lpstr>
      <vt:lpstr>Buhar sterilizasyonu süreleri </vt:lpstr>
      <vt:lpstr>Avantajları </vt:lpstr>
      <vt:lpstr>Dezavantajları </vt:lpstr>
      <vt:lpstr>Düşük sıcaklıkta sterilizasyon yöntemleri </vt:lpstr>
      <vt:lpstr>Avantajları Etilen Oksit Sterilizasyonu(EtO)  </vt:lpstr>
      <vt:lpstr>Dezavantajları </vt:lpstr>
      <vt:lpstr>Sterilizasyon kontrolü </vt:lpstr>
      <vt:lpstr>Sterilizasyon kontrolü</vt:lpstr>
      <vt:lpstr>Dezenfeksiyon </vt:lpstr>
      <vt:lpstr>Dezenfeksiyon sterilizasyon değildir</vt:lpstr>
      <vt:lpstr>Dezenenfeksiyon ya hastalık sırasında yada   sonrasında uygulanır. Sadece hastaya değil   kullandığı, temas ettiği malzemelere, eşyalara,   çamaşırına, yattığı odaya, ziyaret eden kişilere ve   tedavisini yapan personele de uygulanmalıdır. </vt:lpstr>
      <vt:lpstr>Dezenfeksiyon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Testleri</dc:title>
  <dc:creator>cahit</dc:creator>
  <cp:lastModifiedBy>edaoruc2022@gmail.com</cp:lastModifiedBy>
  <cp:revision>59</cp:revision>
  <dcterms:created xsi:type="dcterms:W3CDTF">2016-09-23T09:24:44Z</dcterms:created>
  <dcterms:modified xsi:type="dcterms:W3CDTF">2025-09-30T08:51:22Z</dcterms:modified>
</cp:coreProperties>
</file>