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310" r:id="rId3"/>
    <p:sldId id="257" r:id="rId4"/>
    <p:sldId id="266" r:id="rId5"/>
    <p:sldId id="260" r:id="rId6"/>
    <p:sldId id="265" r:id="rId7"/>
    <p:sldId id="267" r:id="rId8"/>
    <p:sldId id="268" r:id="rId9"/>
    <p:sldId id="269" r:id="rId10"/>
    <p:sldId id="30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59" d="100"/>
          <a:sy n="59" d="100"/>
        </p:scale>
        <p:origin x="8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28658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ÇOĞALMA</a:t>
            </a:r>
            <a:endParaRPr lang="tr-TR" sz="3000" b="1" dirty="0">
              <a:solidFill>
                <a:srgbClr val="00B050"/>
              </a:solidFill>
            </a:endParaRPr>
          </a:p>
        </p:txBody>
      </p:sp>
      <p:sp>
        <p:nvSpPr>
          <p:cNvPr id="3" name="Dikdörtgen 2"/>
          <p:cNvSpPr/>
          <p:nvPr/>
        </p:nvSpPr>
        <p:spPr>
          <a:xfrm>
            <a:off x="238897" y="2690336"/>
            <a:ext cx="11714206" cy="1631216"/>
          </a:xfrm>
          <a:prstGeom prst="rect">
            <a:avLst/>
          </a:prstGeom>
        </p:spPr>
        <p:txBody>
          <a:bodyPr wrap="square">
            <a:spAutoFit/>
          </a:bodyPr>
          <a:lstStyle/>
          <a:p>
            <a:pPr algn="ctr"/>
            <a:r>
              <a:rPr lang="en-US" sz="2500"/>
              <a:t>Daha önce de değinildiği gibi sinir sistemi, nöral tüpün iç yüzeyinde yerleşik ektodermal hücrelerin bir katmanından gelişmektedir. Bu hücrelerin bölünmesiyle yeni hücreler </a:t>
            </a:r>
            <a:r>
              <a:rPr lang="en-US" sz="2500" smtClean="0"/>
              <a:t>meydana </a:t>
            </a:r>
            <a:r>
              <a:rPr lang="en-US" sz="2500"/>
              <a:t>gelmektedir. Ventrikülleri döşeyen hücreler gelişimlerinin erken evrelerinde </a:t>
            </a:r>
            <a:r>
              <a:rPr lang="en-US" sz="2500" smtClean="0"/>
              <a:t>bölünmeye </a:t>
            </a:r>
            <a:r>
              <a:rPr lang="en-US" sz="2500"/>
              <a:t>başlarlar. </a:t>
            </a:r>
            <a:endParaRPr lang="tr-TR" sz="2500"/>
          </a:p>
        </p:txBody>
      </p:sp>
    </p:spTree>
    <p:extLst>
      <p:ext uri="{BB962C8B-B14F-4D97-AF65-F5344CB8AC3E}">
        <p14:creationId xmlns:p14="http://schemas.microsoft.com/office/powerpoint/2010/main" val="6782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76550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HÜCRE </a:t>
            </a:r>
            <a:r>
              <a:rPr lang="tr-TR" sz="3000" b="1">
                <a:solidFill>
                  <a:srgbClr val="00B050"/>
                </a:solidFill>
              </a:rPr>
              <a:t>GÖÇÜ</a:t>
            </a:r>
            <a:endParaRPr lang="tr-TR" sz="3000" b="1" dirty="0">
              <a:solidFill>
                <a:srgbClr val="00B050"/>
              </a:solidFill>
            </a:endParaRPr>
          </a:p>
        </p:txBody>
      </p:sp>
      <p:sp>
        <p:nvSpPr>
          <p:cNvPr id="3" name="Dikdörtgen 2"/>
          <p:cNvSpPr/>
          <p:nvPr/>
        </p:nvSpPr>
        <p:spPr>
          <a:xfrm>
            <a:off x="222422" y="2551837"/>
            <a:ext cx="11747156" cy="1631216"/>
          </a:xfrm>
          <a:prstGeom prst="rect">
            <a:avLst/>
          </a:prstGeom>
        </p:spPr>
        <p:txBody>
          <a:bodyPr wrap="square">
            <a:spAutoFit/>
          </a:bodyPr>
          <a:lstStyle/>
          <a:p>
            <a:pPr algn="ctr"/>
            <a:r>
              <a:rPr lang="en-US" sz="2500"/>
              <a:t>Çoğalma evresinde meydana gelen erken dönem sinir hücreleri gelişmekte olan nöral </a:t>
            </a:r>
            <a:r>
              <a:rPr lang="en-US" sz="2500" smtClean="0"/>
              <a:t>tüpün </a:t>
            </a:r>
            <a:r>
              <a:rPr lang="en-US" sz="2500"/>
              <a:t>ara bölgesine yaklaşırlar. Ara alan ile ventriküler alan arasında bir araya gelen </a:t>
            </a:r>
            <a:r>
              <a:rPr lang="en-US" sz="2500" smtClean="0"/>
              <a:t>nöronlar </a:t>
            </a:r>
            <a:r>
              <a:rPr lang="en-US" sz="2500"/>
              <a:t>tarafından subventriküler alan meydana getirilir. Bu alanda yerleşik hücreler daha sonra glia hücrelerini ya da internöronları meydana getirir. </a:t>
            </a:r>
            <a:endParaRPr lang="tr-TR" sz="2500"/>
          </a:p>
        </p:txBody>
      </p:sp>
    </p:spTree>
    <p:extLst>
      <p:ext uri="{BB962C8B-B14F-4D97-AF65-F5344CB8AC3E}">
        <p14:creationId xmlns:p14="http://schemas.microsoft.com/office/powerpoint/2010/main" val="128917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64944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KÜMELEŞME</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3534186" y="1268415"/>
            <a:ext cx="4332950" cy="5062574"/>
          </a:xfrm>
          <a:prstGeom prst="rect">
            <a:avLst/>
          </a:prstGeom>
        </p:spPr>
      </p:pic>
    </p:spTree>
    <p:extLst>
      <p:ext uri="{BB962C8B-B14F-4D97-AF65-F5344CB8AC3E}">
        <p14:creationId xmlns:p14="http://schemas.microsoft.com/office/powerpoint/2010/main" val="8870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37270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FARKLILAŞMA </a:t>
            </a:r>
            <a:r>
              <a:rPr lang="tr-TR" sz="3000" b="1">
                <a:solidFill>
                  <a:srgbClr val="00B050"/>
                </a:solidFill>
              </a:rPr>
              <a:t>VE AKSON BÜYÜMESİ</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1252152" y="1275863"/>
            <a:ext cx="9440562" cy="4784070"/>
          </a:xfrm>
          <a:prstGeom prst="rect">
            <a:avLst/>
          </a:prstGeom>
        </p:spPr>
      </p:pic>
    </p:spTree>
    <p:extLst>
      <p:ext uri="{BB962C8B-B14F-4D97-AF65-F5344CB8AC3E}">
        <p14:creationId xmlns:p14="http://schemas.microsoft.com/office/powerpoint/2010/main" val="269560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9514" y="883255"/>
            <a:ext cx="11532972" cy="5093702"/>
          </a:xfrm>
          <a:prstGeom prst="rect">
            <a:avLst/>
          </a:prstGeom>
        </p:spPr>
        <p:txBody>
          <a:bodyPr wrap="square">
            <a:spAutoFit/>
          </a:bodyPr>
          <a:lstStyle/>
          <a:p>
            <a:r>
              <a:rPr lang="en-US" sz="2500" b="1"/>
              <a:t>Kemoafinite Teorisi</a:t>
            </a:r>
            <a:endParaRPr lang="tr-TR" sz="2500" b="1"/>
          </a:p>
          <a:p>
            <a:r>
              <a:rPr lang="en-US" sz="2500"/>
              <a:t>Kemoafinite teorisi aslen 1940’larda kurbağaların görme alanındaki aksonların büyümesi üzerine gerçekleştirilmiş bir dizi deney sonrası Roger Sperry tarafından formüle edilmiştir</a:t>
            </a:r>
            <a:r>
              <a:rPr lang="en-US" sz="2500" smtClean="0"/>
              <a:t>.</a:t>
            </a:r>
            <a:endParaRPr lang="tr-TR" sz="2500" smtClean="0"/>
          </a:p>
          <a:p>
            <a:r>
              <a:rPr lang="en-US" sz="2500" b="1"/>
              <a:t>Blueprint hipotezi</a:t>
            </a:r>
            <a:endParaRPr lang="tr-TR" sz="2500" b="1"/>
          </a:p>
          <a:p>
            <a:r>
              <a:rPr lang="en-US" sz="2500"/>
              <a:t>Kemoafinite hipotezi sinir hücresinin gelişiminin birkaç özelliğini açıklayabilir ancak bazı hedef hücrelerin sinir sisteminde yeni konumlara yönlendirildiklerini ve hatalı olarak </a:t>
            </a:r>
            <a:r>
              <a:rPr lang="en-US" sz="2500" smtClean="0"/>
              <a:t>sinirle </a:t>
            </a:r>
            <a:r>
              <a:rPr lang="en-US" sz="2500"/>
              <a:t>donatılmış edildiklerini gösteren deneyler vardır (Whitelaw ve Hollyday, 1983). </a:t>
            </a:r>
            <a:endParaRPr lang="tr-TR" sz="2500" smtClean="0"/>
          </a:p>
          <a:p>
            <a:r>
              <a:rPr lang="en-US" sz="2500" b="1"/>
              <a:t>Topografik gradient hipotezi</a:t>
            </a:r>
            <a:endParaRPr lang="tr-TR" sz="2500" b="1"/>
          </a:p>
          <a:p>
            <a:r>
              <a:rPr lang="en-US" sz="2500"/>
              <a:t>Topografik gradient hipotezi, aksonların hücre gövdelerinin orijinal yüzey üzerinde </a:t>
            </a:r>
            <a:r>
              <a:rPr lang="en-US" sz="2500" smtClean="0"/>
              <a:t>düzenlenmeleri </a:t>
            </a:r>
            <a:r>
              <a:rPr lang="en-US" sz="2500"/>
              <a:t>ile aynı şekilde aksonların bir topografik yüzeyden diğerine doğru büyümelerinin diğer yüzeydeki düzenlenmiş spesifik hedefler tarafından yönlendirildiğini önermektedir</a:t>
            </a:r>
            <a:r>
              <a:rPr lang="en-US" sz="2500" smtClean="0"/>
              <a:t>.</a:t>
            </a:r>
            <a:endParaRPr lang="tr-TR" sz="2500"/>
          </a:p>
        </p:txBody>
      </p:sp>
    </p:spTree>
    <p:extLst>
      <p:ext uri="{BB962C8B-B14F-4D97-AF65-F5344CB8AC3E}">
        <p14:creationId xmlns:p14="http://schemas.microsoft.com/office/powerpoint/2010/main" val="8007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54481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SİNAPS </a:t>
            </a:r>
            <a:r>
              <a:rPr lang="tr-TR" sz="3000" b="1">
                <a:solidFill>
                  <a:srgbClr val="00B050"/>
                </a:solidFill>
              </a:rPr>
              <a:t>OLUŞUMU</a:t>
            </a:r>
            <a:endParaRPr lang="tr-TR" sz="3000" b="1" dirty="0">
              <a:solidFill>
                <a:srgbClr val="00B050"/>
              </a:solidFill>
            </a:endParaRPr>
          </a:p>
        </p:txBody>
      </p:sp>
      <p:sp>
        <p:nvSpPr>
          <p:cNvPr id="3" name="Dikdörtgen 2"/>
          <p:cNvSpPr/>
          <p:nvPr/>
        </p:nvSpPr>
        <p:spPr>
          <a:xfrm>
            <a:off x="205946" y="2662604"/>
            <a:ext cx="11780108" cy="1246495"/>
          </a:xfrm>
          <a:prstGeom prst="rect">
            <a:avLst/>
          </a:prstGeom>
        </p:spPr>
        <p:txBody>
          <a:bodyPr wrap="square">
            <a:spAutoFit/>
          </a:bodyPr>
          <a:lstStyle/>
          <a:p>
            <a:pPr algn="ctr"/>
            <a:r>
              <a:rPr lang="en-US" sz="2500"/>
              <a:t>Aksonlar hedef hücrelere ulaştıktan sonra sinaptogenez meydana gelir. Sinapsların gelişimi kişinin ömrü boyunca devam eder ve kişi yaşlandıkça yavaşlar. Öğrenme ve hasar sonrası rehabilitasyon süreçlerinde beynin plastisitesinde önemli bir rol oynar.</a:t>
            </a:r>
            <a:endParaRPr lang="tr-TR" sz="2500"/>
          </a:p>
        </p:txBody>
      </p:sp>
    </p:spTree>
    <p:extLst>
      <p:ext uri="{BB962C8B-B14F-4D97-AF65-F5344CB8AC3E}">
        <p14:creationId xmlns:p14="http://schemas.microsoft.com/office/powerpoint/2010/main" val="7429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11946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SEÇİCİ </a:t>
            </a:r>
            <a:r>
              <a:rPr lang="tr-TR" sz="3000" b="1">
                <a:solidFill>
                  <a:srgbClr val="00B050"/>
                </a:solidFill>
              </a:rPr>
              <a:t>HÜCRE ÖLÜMÜ</a:t>
            </a:r>
            <a:endParaRPr lang="tr-TR" sz="3000" b="1" dirty="0">
              <a:solidFill>
                <a:srgbClr val="00B050"/>
              </a:solidFill>
            </a:endParaRPr>
          </a:p>
        </p:txBody>
      </p:sp>
      <p:sp>
        <p:nvSpPr>
          <p:cNvPr id="3" name="Dikdörtgen 2"/>
          <p:cNvSpPr/>
          <p:nvPr/>
        </p:nvSpPr>
        <p:spPr>
          <a:xfrm>
            <a:off x="205946" y="2828836"/>
            <a:ext cx="11780108" cy="1246495"/>
          </a:xfrm>
          <a:prstGeom prst="rect">
            <a:avLst/>
          </a:prstGeom>
        </p:spPr>
        <p:txBody>
          <a:bodyPr wrap="square">
            <a:spAutoFit/>
          </a:bodyPr>
          <a:lstStyle/>
          <a:p>
            <a:pPr algn="ctr"/>
            <a:r>
              <a:rPr lang="en-US" sz="2500"/>
              <a:t>Sinir sisteminin bazı bölümlerinde sinir hücrelerinin büyük çoğunluğu hedef hücreler için rekabet nedeniyle gelişimleri esnasında ölür (Oppenheim, 1991). Bağlantı kurabilen sinir hücreleri hayatta kalır. </a:t>
            </a:r>
            <a:endParaRPr lang="tr-TR" sz="2500"/>
          </a:p>
        </p:txBody>
      </p:sp>
    </p:spTree>
    <p:extLst>
      <p:ext uri="{BB962C8B-B14F-4D97-AF65-F5344CB8AC3E}">
        <p14:creationId xmlns:p14="http://schemas.microsoft.com/office/powerpoint/2010/main" val="15853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70340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FONKSİYONEL </a:t>
            </a:r>
            <a:r>
              <a:rPr lang="tr-TR" sz="3000" b="1">
                <a:solidFill>
                  <a:srgbClr val="00B050"/>
                </a:solidFill>
              </a:rPr>
              <a:t>GEÇERLİLİK</a:t>
            </a:r>
            <a:endParaRPr lang="tr-TR" sz="3000" b="1" dirty="0">
              <a:solidFill>
                <a:srgbClr val="00B050"/>
              </a:solidFill>
            </a:endParaRPr>
          </a:p>
        </p:txBody>
      </p:sp>
      <p:sp>
        <p:nvSpPr>
          <p:cNvPr id="3" name="Dikdörtgen 2"/>
          <p:cNvSpPr/>
          <p:nvPr/>
        </p:nvSpPr>
        <p:spPr>
          <a:xfrm>
            <a:off x="255373" y="2690336"/>
            <a:ext cx="11681254" cy="1246495"/>
          </a:xfrm>
          <a:prstGeom prst="rect">
            <a:avLst/>
          </a:prstGeom>
        </p:spPr>
        <p:txBody>
          <a:bodyPr wrap="square">
            <a:spAutoFit/>
          </a:bodyPr>
          <a:lstStyle/>
          <a:p>
            <a:pPr algn="ctr"/>
            <a:r>
              <a:rPr lang="en-US" sz="2500"/>
              <a:t>Sinir hücreleri ve aksonlar kendi yapı ve bağlantılarını yaşam boyu adapte etmektedirler (Purves ve Hadley, 1985). Meydana gelen bu değişikliklerin miktarı ve türü </a:t>
            </a:r>
            <a:r>
              <a:rPr lang="en-US" sz="2500" smtClean="0"/>
              <a:t>deneyimlerimizle </a:t>
            </a:r>
            <a:r>
              <a:rPr lang="en-US" sz="2500"/>
              <a:t>yönlendirilmekle birlikte biz yaşlandıkça yavaşlamaktadır (Gan, 2003). </a:t>
            </a:r>
            <a:endParaRPr lang="tr-TR" sz="2500"/>
          </a:p>
        </p:txBody>
      </p:sp>
    </p:spTree>
    <p:extLst>
      <p:ext uri="{BB962C8B-B14F-4D97-AF65-F5344CB8AC3E}">
        <p14:creationId xmlns:p14="http://schemas.microsoft.com/office/powerpoint/2010/main" val="21964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GELİŞİM  ANOMALİLERİ</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233362" y="1833562"/>
            <a:ext cx="11725275" cy="3190875"/>
          </a:xfrm>
          <a:prstGeom prst="rect">
            <a:avLst/>
          </a:prstGeom>
        </p:spPr>
      </p:pic>
    </p:spTree>
    <p:extLst>
      <p:ext uri="{BB962C8B-B14F-4D97-AF65-F5344CB8AC3E}">
        <p14:creationId xmlns:p14="http://schemas.microsoft.com/office/powerpoint/2010/main" val="4223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74203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SPİNA </a:t>
            </a:r>
            <a:r>
              <a:rPr lang="tr-TR" sz="3000" b="1">
                <a:solidFill>
                  <a:srgbClr val="00B050"/>
                </a:solidFill>
              </a:rPr>
              <a:t>BİFİDA</a:t>
            </a:r>
            <a:endParaRPr lang="tr-TR" sz="3000" b="1" dirty="0">
              <a:solidFill>
                <a:srgbClr val="00B050"/>
              </a:solidFill>
            </a:endParaRPr>
          </a:p>
        </p:txBody>
      </p:sp>
      <p:sp>
        <p:nvSpPr>
          <p:cNvPr id="4" name="Dikdörtgen 3"/>
          <p:cNvSpPr/>
          <p:nvPr/>
        </p:nvSpPr>
        <p:spPr>
          <a:xfrm>
            <a:off x="189470" y="2624432"/>
            <a:ext cx="11813060" cy="1631216"/>
          </a:xfrm>
          <a:prstGeom prst="rect">
            <a:avLst/>
          </a:prstGeom>
        </p:spPr>
        <p:txBody>
          <a:bodyPr wrap="square">
            <a:spAutoFit/>
          </a:bodyPr>
          <a:lstStyle/>
          <a:p>
            <a:pPr algn="ctr"/>
            <a:r>
              <a:rPr lang="en-US" sz="2500"/>
              <a:t>Spina bifida, daha önce de belirtildiği gibi, embriyoda nöral tüpün kapanması sırasında </a:t>
            </a:r>
            <a:r>
              <a:rPr lang="en-US" sz="2500" smtClean="0"/>
              <a:t>meydana </a:t>
            </a:r>
            <a:r>
              <a:rPr lang="en-US" sz="2500"/>
              <a:t>gelen bir hatadan kaynaklanan gelişimsel doğum defektlerinden birisidir. Bu durumda, spinal kanalın çevresini saran vertebra kemiklerinden bazıları tam olarak gelişmez, birbiriyle kaynaşamaz ve arada açıklık kalır. </a:t>
            </a:r>
            <a:endParaRPr lang="tr-TR" sz="2500"/>
          </a:p>
        </p:txBody>
      </p:sp>
    </p:spTree>
    <p:extLst>
      <p:ext uri="{BB962C8B-B14F-4D97-AF65-F5344CB8AC3E}">
        <p14:creationId xmlns:p14="http://schemas.microsoft.com/office/powerpoint/2010/main" val="11023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4</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125219"/>
            <a:ext cx="1076216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BEYİN GELİŞİMİ </a:t>
            </a:r>
            <a:r>
              <a:rPr lang="en-US" altLang="tr-TR" sz="7500" b="1" smtClean="0">
                <a:solidFill>
                  <a:srgbClr val="C00000"/>
                </a:solidFill>
                <a:ea typeface="Calibri" panose="020F0502020204030204" pitchFamily="34" charset="0"/>
                <a:cs typeface="Times New Roman" panose="02020603050405020304" pitchFamily="18" charset="0"/>
              </a:rPr>
              <a:t>VE</a:t>
            </a:r>
            <a:r>
              <a:rPr lang="tr-TR" altLang="tr-TR" sz="7500" b="1" smtClean="0">
                <a:solidFill>
                  <a:srgbClr val="C00000"/>
                </a:solidFill>
                <a:ea typeface="Calibri" panose="020F0502020204030204" pitchFamily="34" charset="0"/>
                <a:cs typeface="Times New Roman" panose="02020603050405020304" pitchFamily="18" charset="0"/>
              </a:rPr>
              <a:t> </a:t>
            </a:r>
            <a:r>
              <a:rPr lang="en-US" altLang="tr-TR" sz="7500" b="1" smtClean="0">
                <a:solidFill>
                  <a:srgbClr val="C00000"/>
                </a:solidFill>
                <a:ea typeface="Calibri" panose="020F0502020204030204" pitchFamily="34" charset="0"/>
                <a:cs typeface="Times New Roman" panose="02020603050405020304" pitchFamily="18" charset="0"/>
              </a:rPr>
              <a:t>PLASTİSİTESİ</a:t>
            </a:r>
            <a:r>
              <a:rPr lang="tr-TR" altLang="tr-TR" sz="7500" b="1" smtClean="0">
                <a:solidFill>
                  <a:srgbClr val="C00000"/>
                </a:solidFill>
                <a:ea typeface="Calibri" panose="020F0502020204030204" pitchFamily="34" charset="0"/>
                <a:cs typeface="Times New Roman" panose="02020603050405020304" pitchFamily="18" charset="0"/>
              </a:rPr>
              <a:t>   </a:t>
            </a:r>
            <a:endParaRPr lang="en-US" altLang="tr-TR" sz="7500" b="1">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7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56416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ANENSEFALİ</a:t>
            </a:r>
            <a:endParaRPr lang="tr-TR" sz="3000" b="1" dirty="0">
              <a:solidFill>
                <a:srgbClr val="00B050"/>
              </a:solidFill>
            </a:endParaRPr>
          </a:p>
        </p:txBody>
      </p:sp>
      <p:sp>
        <p:nvSpPr>
          <p:cNvPr id="3" name="Dikdörtgen 2"/>
          <p:cNvSpPr/>
          <p:nvPr/>
        </p:nvSpPr>
        <p:spPr>
          <a:xfrm>
            <a:off x="214184" y="2828836"/>
            <a:ext cx="11763632" cy="1246495"/>
          </a:xfrm>
          <a:prstGeom prst="rect">
            <a:avLst/>
          </a:prstGeom>
        </p:spPr>
        <p:txBody>
          <a:bodyPr wrap="square">
            <a:spAutoFit/>
          </a:bodyPr>
          <a:lstStyle/>
          <a:p>
            <a:pPr algn="ctr"/>
            <a:r>
              <a:rPr lang="en-US" sz="2500"/>
              <a:t>Gebeliğin 23. ila 26. günleri arasında, nöral tüpün sefalik açıklığı kapanmadığı takdirde bir baş kusuru olan “anensefali” meydana gelir. Fetüste beyin, kafatası ve kafa derisinin büyük kısmı gelişmez. </a:t>
            </a:r>
            <a:endParaRPr lang="tr-TR" sz="2500"/>
          </a:p>
        </p:txBody>
      </p:sp>
    </p:spTree>
    <p:extLst>
      <p:ext uri="{BB962C8B-B14F-4D97-AF65-F5344CB8AC3E}">
        <p14:creationId xmlns:p14="http://schemas.microsoft.com/office/powerpoint/2010/main" val="6288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75915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MİKROSEFALİ</a:t>
            </a:r>
            <a:endParaRPr lang="tr-TR" sz="3000" b="1" dirty="0">
              <a:solidFill>
                <a:srgbClr val="00B050"/>
              </a:solidFill>
            </a:endParaRPr>
          </a:p>
        </p:txBody>
      </p:sp>
      <p:sp>
        <p:nvSpPr>
          <p:cNvPr id="3" name="Dikdörtgen 2"/>
          <p:cNvSpPr/>
          <p:nvPr/>
        </p:nvSpPr>
        <p:spPr>
          <a:xfrm>
            <a:off x="238897" y="2374513"/>
            <a:ext cx="11714206" cy="2015936"/>
          </a:xfrm>
          <a:prstGeom prst="rect">
            <a:avLst/>
          </a:prstGeom>
        </p:spPr>
        <p:txBody>
          <a:bodyPr wrap="square">
            <a:spAutoFit/>
          </a:bodyPr>
          <a:lstStyle/>
          <a:p>
            <a:pPr algn="ctr"/>
            <a:r>
              <a:rPr lang="en-US" sz="2500"/>
              <a:t>Mikrosefali, beyin gelişiminin normal olmaması ya da büyümeyi durdurması sonucu baş çevresi ölçümünün normalden daha küçük olması durumudur (Abuelo, 2007). “</a:t>
            </a:r>
            <a:r>
              <a:rPr lang="en-US" sz="2500" smtClean="0"/>
              <a:t>Mikrosefali</a:t>
            </a:r>
            <a:r>
              <a:rPr lang="en-US" sz="2500"/>
              <a:t>” terimi “küçük baş” anlamına gelmektedir ve başın en büyük çevre uzunluğunu veren oksipito-frontal çevrenin (OFC) ölçümü ile değerlendirilir. Bilinen pek çok durumda mikrosefali gelişebilmektedir.</a:t>
            </a:r>
            <a:endParaRPr lang="tr-TR" sz="2500"/>
          </a:p>
        </p:txBody>
      </p:sp>
    </p:spTree>
    <p:extLst>
      <p:ext uri="{BB962C8B-B14F-4D97-AF65-F5344CB8AC3E}">
        <p14:creationId xmlns:p14="http://schemas.microsoft.com/office/powerpoint/2010/main" val="9835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88899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MAKROSEFALİ</a:t>
            </a:r>
            <a:endParaRPr lang="tr-TR" sz="3000" b="1" dirty="0">
              <a:solidFill>
                <a:srgbClr val="00B050"/>
              </a:solidFill>
            </a:endParaRPr>
          </a:p>
        </p:txBody>
      </p:sp>
      <p:sp>
        <p:nvSpPr>
          <p:cNvPr id="3" name="Dikdörtgen 2"/>
          <p:cNvSpPr/>
          <p:nvPr/>
        </p:nvSpPr>
        <p:spPr>
          <a:xfrm>
            <a:off x="230659" y="2828836"/>
            <a:ext cx="11730682" cy="1246495"/>
          </a:xfrm>
          <a:prstGeom prst="rect">
            <a:avLst/>
          </a:prstGeom>
        </p:spPr>
        <p:txBody>
          <a:bodyPr wrap="square">
            <a:spAutoFit/>
          </a:bodyPr>
          <a:lstStyle/>
          <a:p>
            <a:pPr algn="ctr"/>
            <a:r>
              <a:rPr lang="en-US" sz="2500"/>
              <a:t>Makrosefali, vücudun geri kalanına göre anormal büyüklükte baş ve beyin ile </a:t>
            </a:r>
            <a:r>
              <a:rPr lang="en-US" sz="2500" smtClean="0"/>
              <a:t>karakterizedir</a:t>
            </a:r>
            <a:r>
              <a:rPr lang="en-US" sz="2500"/>
              <a:t>. Birçok hastada değişen derecelerde bilişsel problemler ve büyüme geriliği ile </a:t>
            </a:r>
            <a:r>
              <a:rPr lang="en-US" sz="2500" smtClean="0"/>
              <a:t>sonuçlanabilmektedir </a:t>
            </a:r>
            <a:r>
              <a:rPr lang="en-US" sz="2500"/>
              <a:t>(Olney, 2007). </a:t>
            </a:r>
            <a:endParaRPr lang="tr-TR" sz="2500"/>
          </a:p>
        </p:txBody>
      </p:sp>
    </p:spTree>
    <p:extLst>
      <p:ext uri="{BB962C8B-B14F-4D97-AF65-F5344CB8AC3E}">
        <p14:creationId xmlns:p14="http://schemas.microsoft.com/office/powerpoint/2010/main" val="30662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72845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DOWN </a:t>
            </a:r>
            <a:r>
              <a:rPr lang="tr-TR" sz="3000" b="1">
                <a:solidFill>
                  <a:srgbClr val="00B050"/>
                </a:solidFill>
              </a:rPr>
              <a:t>SENDROMU</a:t>
            </a:r>
            <a:endParaRPr lang="tr-TR" sz="3000" b="1" dirty="0">
              <a:solidFill>
                <a:srgbClr val="00B050"/>
              </a:solidFill>
            </a:endParaRPr>
          </a:p>
        </p:txBody>
      </p:sp>
      <p:sp>
        <p:nvSpPr>
          <p:cNvPr id="3" name="Dikdörtgen 2"/>
          <p:cNvSpPr/>
          <p:nvPr/>
        </p:nvSpPr>
        <p:spPr>
          <a:xfrm>
            <a:off x="238897" y="2551837"/>
            <a:ext cx="11714206" cy="1631216"/>
          </a:xfrm>
          <a:prstGeom prst="rect">
            <a:avLst/>
          </a:prstGeom>
        </p:spPr>
        <p:txBody>
          <a:bodyPr wrap="square">
            <a:spAutoFit/>
          </a:bodyPr>
          <a:lstStyle/>
          <a:p>
            <a:pPr algn="ctr"/>
            <a:r>
              <a:rPr lang="en-US" sz="2500"/>
              <a:t>Down sendromuna, trizomi 21 (21. kromozomun tamamen veya kısmen fazla olması </a:t>
            </a:r>
            <a:r>
              <a:rPr lang="en-US" sz="2500" smtClean="0"/>
              <a:t>durumu</a:t>
            </a:r>
            <a:r>
              <a:rPr lang="en-US" sz="2500"/>
              <a:t>) neden olur. İngiliz Doktor Langdon Down, sendromu 1866 yılında tanımlamıştır ve kendi adını vermiştir. 1959 yılında Jerome Lejeune, Down sendromuna 21. </a:t>
            </a:r>
            <a:r>
              <a:rPr lang="en-US" sz="2500" smtClean="0"/>
              <a:t>kromozom </a:t>
            </a:r>
            <a:r>
              <a:rPr lang="en-US" sz="2500"/>
              <a:t>trizomisinin neden olduğunu keşfetmiştir. </a:t>
            </a:r>
            <a:endParaRPr lang="tr-TR" sz="2500"/>
          </a:p>
        </p:txBody>
      </p:sp>
    </p:spTree>
    <p:extLst>
      <p:ext uri="{BB962C8B-B14F-4D97-AF65-F5344CB8AC3E}">
        <p14:creationId xmlns:p14="http://schemas.microsoft.com/office/powerpoint/2010/main" val="18850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12087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FENİLKETONÜRİ </a:t>
            </a:r>
            <a:r>
              <a:rPr lang="tr-TR" sz="3000" b="1">
                <a:solidFill>
                  <a:srgbClr val="00B050"/>
                </a:solidFill>
              </a:rPr>
              <a:t>(FKU)</a:t>
            </a:r>
            <a:endParaRPr lang="tr-TR" sz="3000" b="1" dirty="0">
              <a:solidFill>
                <a:srgbClr val="00B050"/>
              </a:solidFill>
            </a:endParaRPr>
          </a:p>
        </p:txBody>
      </p:sp>
      <p:sp>
        <p:nvSpPr>
          <p:cNvPr id="3" name="Dikdörtgen 2"/>
          <p:cNvSpPr/>
          <p:nvPr/>
        </p:nvSpPr>
        <p:spPr>
          <a:xfrm>
            <a:off x="288326" y="2698574"/>
            <a:ext cx="11681252" cy="1631216"/>
          </a:xfrm>
          <a:prstGeom prst="rect">
            <a:avLst/>
          </a:prstGeom>
        </p:spPr>
        <p:txBody>
          <a:bodyPr wrap="square">
            <a:spAutoFit/>
          </a:bodyPr>
          <a:lstStyle/>
          <a:p>
            <a:pPr algn="ctr"/>
            <a:r>
              <a:rPr lang="en-US" sz="2500"/>
              <a:t>Birçok gıdada bulunan bir aminoasit olan fenilalaninin yıkımı için gerekli olan enzimin eksikliği durumunda kişide fenilketonüri adı verilen bozukluk meydana gelir. FKU, </a:t>
            </a:r>
            <a:r>
              <a:rPr lang="en-US" sz="2500" smtClean="0"/>
              <a:t>hepatik </a:t>
            </a:r>
            <a:r>
              <a:rPr lang="en-US" sz="2500"/>
              <a:t>fenilalanin hidroksilaz (PAH) enzimi eksikliğinde tanımlanan, otozomal resesif geçişli bir metabolik genetik hastalıktır. </a:t>
            </a:r>
            <a:endParaRPr lang="tr-TR" sz="2500"/>
          </a:p>
        </p:txBody>
      </p:sp>
    </p:spTree>
    <p:extLst>
      <p:ext uri="{BB962C8B-B14F-4D97-AF65-F5344CB8AC3E}">
        <p14:creationId xmlns:p14="http://schemas.microsoft.com/office/powerpoint/2010/main" val="12328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3600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FRAJİL </a:t>
            </a:r>
            <a:r>
              <a:rPr lang="tr-TR" sz="3000" b="1">
                <a:solidFill>
                  <a:srgbClr val="00B050"/>
                </a:solidFill>
              </a:rPr>
              <a:t>X SENDROMU (FXS)</a:t>
            </a:r>
            <a:endParaRPr lang="tr-TR" sz="3000" b="1" dirty="0">
              <a:solidFill>
                <a:srgbClr val="00B050"/>
              </a:solidFill>
            </a:endParaRPr>
          </a:p>
        </p:txBody>
      </p:sp>
      <p:sp>
        <p:nvSpPr>
          <p:cNvPr id="3" name="Dikdörtgen 2"/>
          <p:cNvSpPr/>
          <p:nvPr/>
        </p:nvSpPr>
        <p:spPr>
          <a:xfrm>
            <a:off x="230659" y="2274838"/>
            <a:ext cx="11730682" cy="2015936"/>
          </a:xfrm>
          <a:prstGeom prst="rect">
            <a:avLst/>
          </a:prstGeom>
        </p:spPr>
        <p:txBody>
          <a:bodyPr wrap="square">
            <a:spAutoFit/>
          </a:bodyPr>
          <a:lstStyle/>
          <a:p>
            <a:pPr algn="ctr"/>
            <a:r>
              <a:rPr lang="en-US" sz="2500"/>
              <a:t>FXS veya Martin Bell sendromu, FMR1 genindeki mutasyonlardan kaynaklanan, hafiften şiddetliye uzanan çok sayıda karakteristik fiziksel ve zihinsel problemler ile psikolojik ve davranışsal özelliklere sahip olan, X’e bağlı dominant kalıtılan bir hastalıktır. Bilişsel problemlerin dışında sendromun esas özellikleri uzun yüz, büyük veya dışarı çıkık </a:t>
            </a:r>
            <a:r>
              <a:rPr lang="en-US" sz="2500" smtClean="0"/>
              <a:t>kulaklar</a:t>
            </a:r>
            <a:r>
              <a:rPr lang="en-US" sz="2500"/>
              <a:t>, düztabanlık, büyük testisler (makroorşidizm) ve azalmış kas tonusundan </a:t>
            </a:r>
            <a:r>
              <a:rPr lang="en-US" sz="2500" smtClean="0"/>
              <a:t>oluşmaktadır</a:t>
            </a:r>
            <a:r>
              <a:rPr lang="en-US" sz="2500"/>
              <a:t>. </a:t>
            </a:r>
            <a:endParaRPr lang="tr-TR" sz="2500"/>
          </a:p>
        </p:txBody>
      </p:sp>
    </p:spTree>
    <p:extLst>
      <p:ext uri="{BB962C8B-B14F-4D97-AF65-F5344CB8AC3E}">
        <p14:creationId xmlns:p14="http://schemas.microsoft.com/office/powerpoint/2010/main" val="384282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53805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FETAL </a:t>
            </a:r>
            <a:r>
              <a:rPr lang="tr-TR" sz="3000" b="1">
                <a:solidFill>
                  <a:srgbClr val="00B050"/>
                </a:solidFill>
              </a:rPr>
              <a:t>ALKOL SENDROMU (FAS)</a:t>
            </a:r>
            <a:endParaRPr lang="tr-TR" sz="3000" b="1" dirty="0">
              <a:solidFill>
                <a:srgbClr val="00B050"/>
              </a:solidFill>
            </a:endParaRPr>
          </a:p>
        </p:txBody>
      </p:sp>
      <p:sp>
        <p:nvSpPr>
          <p:cNvPr id="3" name="Dikdörtgen 2"/>
          <p:cNvSpPr/>
          <p:nvPr/>
        </p:nvSpPr>
        <p:spPr>
          <a:xfrm>
            <a:off x="304800" y="2820598"/>
            <a:ext cx="11582400" cy="1246495"/>
          </a:xfrm>
          <a:prstGeom prst="rect">
            <a:avLst/>
          </a:prstGeom>
        </p:spPr>
        <p:txBody>
          <a:bodyPr wrap="square">
            <a:spAutoFit/>
          </a:bodyPr>
          <a:lstStyle/>
          <a:p>
            <a:pPr algn="ctr"/>
            <a:r>
              <a:rPr lang="en-US" sz="2500"/>
              <a:t>Fetal alkol sendromu (FAS) kadının hamileliği sırasında aşırı alkol tüketmesi sebebiyle </a:t>
            </a:r>
            <a:r>
              <a:rPr lang="en-US" sz="2500" smtClean="0"/>
              <a:t>gelişebilecek </a:t>
            </a:r>
            <a:r>
              <a:rPr lang="en-US" sz="2500"/>
              <a:t>zihinsel ve fiziksel problemler grubudur. Hamileliğinin belirli dönemlerinde ve sık sık alkol kullanan annelerin çocukları FAS açısından yüksek riske sahiptir. </a:t>
            </a:r>
            <a:endParaRPr lang="tr-TR" sz="2500"/>
          </a:p>
        </p:txBody>
      </p:sp>
    </p:spTree>
    <p:extLst>
      <p:ext uri="{BB962C8B-B14F-4D97-AF65-F5344CB8AC3E}">
        <p14:creationId xmlns:p14="http://schemas.microsoft.com/office/powerpoint/2010/main" val="11820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NÖRAL PLASTİSİTE</a:t>
            </a:r>
            <a:endParaRPr lang="tr-TR" sz="3500">
              <a:solidFill>
                <a:srgbClr val="FF0000"/>
              </a:solidFill>
            </a:endParaRPr>
          </a:p>
        </p:txBody>
      </p:sp>
      <p:sp>
        <p:nvSpPr>
          <p:cNvPr id="3" name="Dikdörtgen 2"/>
          <p:cNvSpPr/>
          <p:nvPr/>
        </p:nvSpPr>
        <p:spPr>
          <a:xfrm>
            <a:off x="288324" y="2560075"/>
            <a:ext cx="11615352" cy="1631216"/>
          </a:xfrm>
          <a:prstGeom prst="rect">
            <a:avLst/>
          </a:prstGeom>
        </p:spPr>
        <p:txBody>
          <a:bodyPr wrap="square">
            <a:spAutoFit/>
          </a:bodyPr>
          <a:lstStyle/>
          <a:p>
            <a:pPr algn="ctr"/>
            <a:r>
              <a:rPr lang="en-US" sz="2500"/>
              <a:t>Duyusal algılama boyutu, bilişsel fonksiyonlar ve dil gibi pek çok ileri beyin </a:t>
            </a:r>
            <a:r>
              <a:rPr lang="en-US" sz="2500" smtClean="0"/>
              <a:t>fonksiyonu </a:t>
            </a:r>
            <a:r>
              <a:rPr lang="en-US" sz="2500"/>
              <a:t>gelişim boyunca kazanılır. Bölüm 2’de de söz edildiği gibi, sinir sistemi gelişiminin olağanüstü özelliklerinden birisi; deneyimlerin sinaptik bağlantıların oluşmasını ve </a:t>
            </a:r>
            <a:r>
              <a:rPr lang="en-US" sz="2500" smtClean="0"/>
              <a:t>özelleşmiş </a:t>
            </a:r>
            <a:r>
              <a:rPr lang="en-US" sz="2500"/>
              <a:t>nöron ağlarının şekillenmesini belirgin ölçüde etkileyebilmesidir. </a:t>
            </a:r>
            <a:endParaRPr lang="tr-TR" sz="2500"/>
          </a:p>
        </p:txBody>
      </p:sp>
    </p:spTree>
    <p:extLst>
      <p:ext uri="{BB962C8B-B14F-4D97-AF65-F5344CB8AC3E}">
        <p14:creationId xmlns:p14="http://schemas.microsoft.com/office/powerpoint/2010/main" val="3494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5725" y="1938337"/>
            <a:ext cx="12020550" cy="2981325"/>
          </a:xfrm>
          <a:prstGeom prst="rect">
            <a:avLst/>
          </a:prstGeom>
        </p:spPr>
      </p:pic>
    </p:spTree>
    <p:extLst>
      <p:ext uri="{BB962C8B-B14F-4D97-AF65-F5344CB8AC3E}">
        <p14:creationId xmlns:p14="http://schemas.microsoft.com/office/powerpoint/2010/main" val="302901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039675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GÖRSEL </a:t>
            </a:r>
            <a:r>
              <a:rPr lang="tr-TR" sz="3000" b="1">
                <a:solidFill>
                  <a:srgbClr val="00B050"/>
                </a:solidFill>
              </a:rPr>
              <a:t>YOKSUNLUĞUN OKÜLER BASKINLIK ÜZERİNE ETKİLERİ</a:t>
            </a:r>
            <a:endParaRPr lang="tr-TR" sz="3000" b="1" dirty="0">
              <a:solidFill>
                <a:srgbClr val="00B050"/>
              </a:solidFill>
            </a:endParaRPr>
          </a:p>
        </p:txBody>
      </p:sp>
      <p:sp>
        <p:nvSpPr>
          <p:cNvPr id="3" name="Dikdörtgen 2"/>
          <p:cNvSpPr/>
          <p:nvPr/>
        </p:nvSpPr>
        <p:spPr>
          <a:xfrm>
            <a:off x="304800" y="2551837"/>
            <a:ext cx="11582400" cy="1631216"/>
          </a:xfrm>
          <a:prstGeom prst="rect">
            <a:avLst/>
          </a:prstGeom>
        </p:spPr>
        <p:txBody>
          <a:bodyPr wrap="square">
            <a:spAutoFit/>
          </a:bodyPr>
          <a:lstStyle/>
          <a:p>
            <a:pPr algn="ctr"/>
            <a:r>
              <a:rPr lang="en-US" sz="2500"/>
              <a:t>Bölüm 5’te de göreceğimiz gibi, optik sistem birleşik bir metabolik yol olmaktan ziyade 4. </a:t>
            </a:r>
            <a:r>
              <a:rPr lang="en-US" sz="2500" smtClean="0"/>
              <a:t>tabakada </a:t>
            </a:r>
            <a:r>
              <a:rPr lang="en-US" sz="2500"/>
              <a:t>lateral genikulat çekirdek (LGN) seviyesinde oküler dominans kolonlarına ayrılmıştır. Bu yapısal organizasyon doğumdan itibaren varolan bir özellik olmayıp görme </a:t>
            </a:r>
            <a:r>
              <a:rPr lang="en-US" sz="2500" smtClean="0"/>
              <a:t>deneyi</a:t>
            </a:r>
            <a:r>
              <a:rPr lang="tr-TR" sz="2500" smtClean="0"/>
              <a:t>a</a:t>
            </a:r>
            <a:r>
              <a:rPr lang="en-US" sz="2500" smtClean="0"/>
              <a:t>mlerinin </a:t>
            </a:r>
            <a:r>
              <a:rPr lang="en-US" sz="2500"/>
              <a:t>sonucunda şekil almaktadır.</a:t>
            </a:r>
            <a:endParaRPr lang="tr-TR" sz="2500"/>
          </a:p>
        </p:txBody>
      </p:sp>
    </p:spTree>
    <p:extLst>
      <p:ext uri="{BB962C8B-B14F-4D97-AF65-F5344CB8AC3E}">
        <p14:creationId xmlns:p14="http://schemas.microsoft.com/office/powerpoint/2010/main" val="7443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2400657"/>
          </a:xfrm>
          <a:prstGeom prst="rect">
            <a:avLst/>
          </a:prstGeom>
        </p:spPr>
        <p:txBody>
          <a:bodyPr wrap="square">
            <a:spAutoFit/>
          </a:bodyPr>
          <a:lstStyle/>
          <a:p>
            <a:pPr algn="ctr"/>
            <a:r>
              <a:rPr lang="en-US" sz="2500"/>
              <a:t>İnsan sinir sisteminin yapısal gelişimi, gebeliğin belirli bir döneminde nöronlarla ilgili </a:t>
            </a:r>
            <a:r>
              <a:rPr lang="en-US" sz="2500" smtClean="0"/>
              <a:t>olayların </a:t>
            </a:r>
            <a:r>
              <a:rPr lang="en-US" sz="2500"/>
              <a:t>düzenli bir sıra içerisinde meydana gelmesiyle ilişkilidir. Gebeliğin ilk yarısında </a:t>
            </a:r>
            <a:r>
              <a:rPr lang="en-US" sz="2500" smtClean="0"/>
              <a:t>nöronların </a:t>
            </a:r>
            <a:r>
              <a:rPr lang="en-US" sz="2500"/>
              <a:t>çoğalması ve göçü ön plandadır. İkinci yarısında ise glia hücrelerinin çoğalması ve programlı hücre ölümü süreçleri ile beynin fonksiyonel alanları gelişmektedir. Aksonlar, dendritler ve sinapslar son üç aylık dönem boyunca şekillenirler ve doğum sonrası ilk </a:t>
            </a:r>
            <a:r>
              <a:rPr lang="en-US" sz="2500" smtClean="0"/>
              <a:t>yıllarda </a:t>
            </a:r>
            <a:r>
              <a:rPr lang="en-US" sz="2500"/>
              <a:t>da gelişimlerini sürdürürler. </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01556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KRİTİK </a:t>
            </a:r>
            <a:r>
              <a:rPr lang="tr-TR" sz="3000" b="1">
                <a:solidFill>
                  <a:srgbClr val="00B050"/>
                </a:solidFill>
              </a:rPr>
              <a:t>DÖNEM</a:t>
            </a:r>
            <a:endParaRPr lang="tr-TR" sz="3000" b="1" dirty="0">
              <a:solidFill>
                <a:srgbClr val="00B050"/>
              </a:solidFill>
            </a:endParaRPr>
          </a:p>
        </p:txBody>
      </p:sp>
      <p:sp>
        <p:nvSpPr>
          <p:cNvPr id="3" name="Dikdörtgen 2"/>
          <p:cNvSpPr/>
          <p:nvPr/>
        </p:nvSpPr>
        <p:spPr>
          <a:xfrm>
            <a:off x="230659" y="2551837"/>
            <a:ext cx="11730682" cy="1631216"/>
          </a:xfrm>
          <a:prstGeom prst="rect">
            <a:avLst/>
          </a:prstGeom>
        </p:spPr>
        <p:txBody>
          <a:bodyPr wrap="square">
            <a:spAutoFit/>
          </a:bodyPr>
          <a:lstStyle/>
          <a:p>
            <a:pPr algn="ctr"/>
            <a:r>
              <a:rPr lang="en-US" sz="2500"/>
              <a:t>Tek gözün görmesini baskılamanın zamanı değiştirilerek kortekste bağlantıları değiştiren görsel deneyim dönemi saptanabilir. Süregelen araştırmalar göstermiştir ki yaşamın ilk 3 ayı, görme deneyiminin hücresel düzenlenmeyi değiştirmesi açısından kritik dönemdir. Hubel ve Wiesel, en duyarlı olunan zamanın 4. hafta civarı olduğunu bulmuşlardır. </a:t>
            </a:r>
            <a:endParaRPr lang="tr-TR" sz="2500"/>
          </a:p>
        </p:txBody>
      </p:sp>
    </p:spTree>
    <p:extLst>
      <p:ext uri="{BB962C8B-B14F-4D97-AF65-F5344CB8AC3E}">
        <p14:creationId xmlns:p14="http://schemas.microsoft.com/office/powerpoint/2010/main" val="25557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44620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NÖRON </a:t>
            </a:r>
            <a:r>
              <a:rPr lang="tr-TR" sz="3000" b="1">
                <a:solidFill>
                  <a:srgbClr val="00B050"/>
                </a:solidFill>
              </a:rPr>
              <a:t>ONARIMI</a:t>
            </a:r>
            <a:endParaRPr lang="tr-TR" sz="3000" b="1" dirty="0">
              <a:solidFill>
                <a:srgbClr val="00B050"/>
              </a:solidFill>
            </a:endParaRPr>
          </a:p>
        </p:txBody>
      </p:sp>
      <p:sp>
        <p:nvSpPr>
          <p:cNvPr id="3" name="Dikdörtgen 2"/>
          <p:cNvSpPr/>
          <p:nvPr/>
        </p:nvSpPr>
        <p:spPr>
          <a:xfrm>
            <a:off x="288324" y="2551837"/>
            <a:ext cx="11615352" cy="2015936"/>
          </a:xfrm>
          <a:prstGeom prst="rect">
            <a:avLst/>
          </a:prstGeom>
        </p:spPr>
        <p:txBody>
          <a:bodyPr wrap="square">
            <a:spAutoFit/>
          </a:bodyPr>
          <a:lstStyle/>
          <a:p>
            <a:pPr algn="ctr"/>
            <a:r>
              <a:rPr lang="en-US" sz="2500"/>
              <a:t>Bu bölüm, merkezi ve periferik sinir sisteminde meydana gelen ciddi ve zaman zaman </a:t>
            </a:r>
            <a:r>
              <a:rPr lang="en-US" sz="2500" smtClean="0"/>
              <a:t>nöronlara </a:t>
            </a:r>
            <a:r>
              <a:rPr lang="en-US" sz="2500"/>
              <a:t>geri dönüşsüz hasar verecek şekilde sonuçlanabilen yaralanmaları konu almaktadır. Nöronlarda bölünme ve hasarlı hücrenin yerine geçme kapasitesi çok düşüktür, bu nedenle en ufak nöron kaybı sinir sistemi fonksiyonlarında kalıcı değişikliklere yol açacaktır. </a:t>
            </a:r>
            <a:endParaRPr lang="tr-TR" sz="2500"/>
          </a:p>
        </p:txBody>
      </p:sp>
    </p:spTree>
    <p:extLst>
      <p:ext uri="{BB962C8B-B14F-4D97-AF65-F5344CB8AC3E}">
        <p14:creationId xmlns:p14="http://schemas.microsoft.com/office/powerpoint/2010/main" val="320418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34422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KONTRALATERAL  </a:t>
            </a:r>
            <a:r>
              <a:rPr lang="tr-TR" sz="3000" b="1">
                <a:solidFill>
                  <a:srgbClr val="00B050"/>
                </a:solidFill>
              </a:rPr>
              <a:t>FİLİZLENME</a:t>
            </a:r>
            <a:endParaRPr lang="tr-TR" sz="3000" b="1" dirty="0">
              <a:solidFill>
                <a:srgbClr val="00B050"/>
              </a:solidFill>
            </a:endParaRPr>
          </a:p>
        </p:txBody>
      </p:sp>
      <p:sp>
        <p:nvSpPr>
          <p:cNvPr id="3" name="Dikdörtgen 2"/>
          <p:cNvSpPr/>
          <p:nvPr/>
        </p:nvSpPr>
        <p:spPr>
          <a:xfrm>
            <a:off x="247137" y="2820598"/>
            <a:ext cx="11467068" cy="1246495"/>
          </a:xfrm>
          <a:prstGeom prst="rect">
            <a:avLst/>
          </a:prstGeom>
        </p:spPr>
        <p:txBody>
          <a:bodyPr wrap="square">
            <a:spAutoFit/>
          </a:bodyPr>
          <a:lstStyle/>
          <a:p>
            <a:pPr algn="ctr"/>
            <a:r>
              <a:rPr lang="en-US" sz="2500"/>
              <a:t>Tamamen gelişmiş sinir sistemindeki nöronlar hasar sonrası onarımı yapamayacak </a:t>
            </a:r>
            <a:r>
              <a:rPr lang="en-US" sz="2500" smtClean="0"/>
              <a:t>olmalarına </a:t>
            </a:r>
            <a:r>
              <a:rPr lang="en-US" sz="2500"/>
              <a:t>rağmen, komşu nöronlar kontralateral filizlenme olarak bilinen bir süreç aracılığı ile kayıp bağlantıları telafi edebilir. </a:t>
            </a:r>
            <a:endParaRPr lang="tr-TR" sz="2500"/>
          </a:p>
        </p:txBody>
      </p:sp>
    </p:spTree>
    <p:extLst>
      <p:ext uri="{BB962C8B-B14F-4D97-AF65-F5344CB8AC3E}">
        <p14:creationId xmlns:p14="http://schemas.microsoft.com/office/powerpoint/2010/main" val="23965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00709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DENERVASYON </a:t>
            </a:r>
            <a:r>
              <a:rPr lang="tr-TR" sz="3000" b="1">
                <a:solidFill>
                  <a:srgbClr val="00B050"/>
                </a:solidFill>
              </a:rPr>
              <a:t>AŞIRI DUYARLILIĞI</a:t>
            </a:r>
            <a:endParaRPr lang="tr-TR" sz="3000" b="1" dirty="0">
              <a:solidFill>
                <a:srgbClr val="00B050"/>
              </a:solidFill>
            </a:endParaRPr>
          </a:p>
        </p:txBody>
      </p:sp>
      <p:sp>
        <p:nvSpPr>
          <p:cNvPr id="4" name="Dikdörtgen 3"/>
          <p:cNvSpPr/>
          <p:nvPr/>
        </p:nvSpPr>
        <p:spPr>
          <a:xfrm>
            <a:off x="321276" y="2967335"/>
            <a:ext cx="11549448" cy="861774"/>
          </a:xfrm>
          <a:prstGeom prst="rect">
            <a:avLst/>
          </a:prstGeom>
        </p:spPr>
        <p:txBody>
          <a:bodyPr wrap="square">
            <a:spAutoFit/>
          </a:bodyPr>
          <a:lstStyle/>
          <a:p>
            <a:pPr algn="ctr"/>
            <a:r>
              <a:rPr lang="en-US" sz="2500"/>
              <a:t>Denervasyon aşırı duyarlılığı, postsinaptik hücreye veri girişi kesintiye uğradığında </a:t>
            </a:r>
            <a:r>
              <a:rPr lang="en-US" sz="2500" smtClean="0"/>
              <a:t>azalan </a:t>
            </a:r>
            <a:r>
              <a:rPr lang="en-US" sz="2500"/>
              <a:t>veri için bir telafi mekanizmasıdır.</a:t>
            </a:r>
            <a:endParaRPr lang="tr-TR" sz="2500"/>
          </a:p>
        </p:txBody>
      </p:sp>
    </p:spTree>
    <p:extLst>
      <p:ext uri="{BB962C8B-B14F-4D97-AF65-F5344CB8AC3E}">
        <p14:creationId xmlns:p14="http://schemas.microsoft.com/office/powerpoint/2010/main" val="4650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893058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DUYUSAL </a:t>
            </a:r>
            <a:r>
              <a:rPr lang="tr-TR" sz="3000" b="1">
                <a:solidFill>
                  <a:srgbClr val="00B050"/>
                </a:solidFill>
              </a:rPr>
              <a:t>SEMBOLLERİN YENİDEN ORGANİZASYONU</a:t>
            </a:r>
            <a:endParaRPr lang="tr-TR" sz="3000" b="1" dirty="0">
              <a:solidFill>
                <a:srgbClr val="00B050"/>
              </a:solidFill>
            </a:endParaRPr>
          </a:p>
        </p:txBody>
      </p:sp>
      <p:sp>
        <p:nvSpPr>
          <p:cNvPr id="3" name="Dikdörtgen 2"/>
          <p:cNvSpPr/>
          <p:nvPr/>
        </p:nvSpPr>
        <p:spPr>
          <a:xfrm>
            <a:off x="263611" y="2690336"/>
            <a:ext cx="11664778" cy="1631216"/>
          </a:xfrm>
          <a:prstGeom prst="rect">
            <a:avLst/>
          </a:prstGeom>
        </p:spPr>
        <p:txBody>
          <a:bodyPr wrap="square">
            <a:spAutoFit/>
          </a:bodyPr>
          <a:lstStyle/>
          <a:p>
            <a:pPr algn="ctr"/>
            <a:r>
              <a:rPr lang="en-US" sz="2500"/>
              <a:t>Uzun süredir enstrüman çalan bir kemancının beyninde sol elindeki parmakları için daha büyük kortikal temsil alanı görürsünüz. Beyinde gözlemlediğimiz bu değişikliklere </a:t>
            </a:r>
            <a:r>
              <a:rPr lang="en-US" sz="2500" smtClean="0"/>
              <a:t>kontralateral </a:t>
            </a:r>
            <a:r>
              <a:rPr lang="en-US" sz="2500"/>
              <a:t>filizlenme ve beynin duyusal sistem yapılanmasındaki değişim süreçleri yol </a:t>
            </a:r>
            <a:r>
              <a:rPr lang="en-US" sz="2500" smtClean="0"/>
              <a:t>açmaktadır</a:t>
            </a:r>
            <a:r>
              <a:rPr lang="en-US" sz="2500"/>
              <a:t>. </a:t>
            </a:r>
            <a:endParaRPr lang="tr-TR" sz="2500"/>
          </a:p>
        </p:txBody>
      </p:sp>
    </p:spTree>
    <p:extLst>
      <p:ext uri="{BB962C8B-B14F-4D97-AF65-F5344CB8AC3E}">
        <p14:creationId xmlns:p14="http://schemas.microsoft.com/office/powerpoint/2010/main" val="41572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37836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SİNİR </a:t>
            </a:r>
            <a:r>
              <a:rPr lang="tr-TR" sz="3000" b="1">
                <a:solidFill>
                  <a:srgbClr val="00B050"/>
                </a:solidFill>
              </a:rPr>
              <a:t>SİSTEMİNİN ONARIMI: HÜCRE NAKLİ</a:t>
            </a:r>
            <a:endParaRPr lang="tr-TR" sz="3000" b="1" dirty="0">
              <a:solidFill>
                <a:srgbClr val="00B050"/>
              </a:solidFill>
            </a:endParaRPr>
          </a:p>
        </p:txBody>
      </p:sp>
      <p:sp>
        <p:nvSpPr>
          <p:cNvPr id="3" name="Dikdörtgen 2"/>
          <p:cNvSpPr/>
          <p:nvPr/>
        </p:nvSpPr>
        <p:spPr>
          <a:xfrm>
            <a:off x="230659" y="2828836"/>
            <a:ext cx="11788346" cy="1246495"/>
          </a:xfrm>
          <a:prstGeom prst="rect">
            <a:avLst/>
          </a:prstGeom>
        </p:spPr>
        <p:txBody>
          <a:bodyPr wrap="square">
            <a:spAutoFit/>
          </a:bodyPr>
          <a:lstStyle/>
          <a:p>
            <a:pPr algn="ctr"/>
            <a:r>
              <a:rPr lang="en-US" sz="2500"/>
              <a:t>Bir takım nörolojik durumlar sinir sisteminin belirli bölgelerindeki hücre </a:t>
            </a:r>
            <a:r>
              <a:rPr lang="en-US" sz="2500" smtClean="0"/>
              <a:t>popülasyonlarının </a:t>
            </a:r>
            <a:r>
              <a:rPr lang="en-US" sz="2500"/>
              <a:t>kalıcı kaybından kaynaklanmaktadır. Son yıllarda hücre nakli bu durumların tedavisi için yaygın bir şekilde uygulanabilir hale gelmiştir.</a:t>
            </a:r>
            <a:endParaRPr lang="tr-TR" sz="2500"/>
          </a:p>
        </p:txBody>
      </p:sp>
    </p:spTree>
    <p:extLst>
      <p:ext uri="{BB962C8B-B14F-4D97-AF65-F5344CB8AC3E}">
        <p14:creationId xmlns:p14="http://schemas.microsoft.com/office/powerpoint/2010/main" val="38223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24001" y="577062"/>
            <a:ext cx="9086334" cy="5802730"/>
          </a:xfrm>
          <a:prstGeom prst="rect">
            <a:avLst/>
          </a:prstGeom>
        </p:spPr>
      </p:pic>
    </p:spTree>
    <p:extLst>
      <p:ext uri="{BB962C8B-B14F-4D97-AF65-F5344CB8AC3E}">
        <p14:creationId xmlns:p14="http://schemas.microsoft.com/office/powerpoint/2010/main" val="41015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98140" y="603041"/>
            <a:ext cx="8995720" cy="5866102"/>
          </a:xfrm>
          <a:prstGeom prst="rect">
            <a:avLst/>
          </a:prstGeom>
        </p:spPr>
      </p:pic>
    </p:spTree>
    <p:extLst>
      <p:ext uri="{BB962C8B-B14F-4D97-AF65-F5344CB8AC3E}">
        <p14:creationId xmlns:p14="http://schemas.microsoft.com/office/powerpoint/2010/main" val="15929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2063743"/>
            <a:ext cx="11796584" cy="2785378"/>
          </a:xfrm>
          <a:prstGeom prst="rect">
            <a:avLst/>
          </a:prstGeom>
        </p:spPr>
        <p:txBody>
          <a:bodyPr wrap="square">
            <a:spAutoFit/>
          </a:bodyPr>
          <a:lstStyle/>
          <a:p>
            <a:pPr algn="ctr"/>
            <a:r>
              <a:rPr lang="en-US" sz="2500" spc="-10">
                <a:solidFill>
                  <a:srgbClr val="231F20"/>
                </a:solidFill>
                <a:ea typeface="Calibri" panose="020F0502020204030204" pitchFamily="34" charset="0"/>
                <a:cs typeface="Times New Roman" panose="02020603050405020304" pitchFamily="18" charset="0"/>
              </a:rPr>
              <a:t>DNA,</a:t>
            </a:r>
            <a:r>
              <a:rPr lang="en-US" sz="2500" spc="5">
                <a:solidFill>
                  <a:srgbClr val="231F20"/>
                </a:solidFill>
                <a:ea typeface="Calibri" panose="020F0502020204030204" pitchFamily="34" charset="0"/>
                <a:cs typeface="Times New Roman" panose="02020603050405020304" pitchFamily="18" charset="0"/>
              </a:rPr>
              <a:t> proteinlerin</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sentezi</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için</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gerekli</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olan</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bilgiyi</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taşımaktadır. Enzim</a:t>
            </a:r>
            <a:r>
              <a:rPr lang="en-US" sz="2500" spc="4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yapısındaki</a:t>
            </a:r>
            <a:r>
              <a:rPr lang="en-US" sz="2500" spc="45">
                <a:solidFill>
                  <a:srgbClr val="231F20"/>
                </a:solidFill>
                <a:ea typeface="Calibri" panose="020F0502020204030204" pitchFamily="34" charset="0"/>
                <a:cs typeface="Times New Roman" panose="02020603050405020304" pitchFamily="18" charset="0"/>
              </a:rPr>
              <a:t> </a:t>
            </a:r>
            <a:r>
              <a:rPr lang="en-US" sz="2500" spc="-10" smtClean="0">
                <a:solidFill>
                  <a:srgbClr val="231F20"/>
                </a:solidFill>
                <a:ea typeface="Calibri" panose="020F0502020204030204" pitchFamily="34" charset="0"/>
                <a:cs typeface="Times New Roman" panose="02020603050405020304" pitchFamily="18" charset="0"/>
              </a:rPr>
              <a:t>pro</a:t>
            </a:r>
            <a:r>
              <a:rPr lang="en-US" sz="2500" spc="5" smtClean="0">
                <a:solidFill>
                  <a:srgbClr val="231F20"/>
                </a:solidFill>
                <a:ea typeface="Calibri" panose="020F0502020204030204" pitchFamily="34" charset="0"/>
                <a:cs typeface="Times New Roman" panose="02020603050405020304" pitchFamily="18" charset="0"/>
              </a:rPr>
              <a:t>teinleri</a:t>
            </a:r>
            <a:r>
              <a:rPr lang="en-US" sz="2500" spc="40" smtClean="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yapısal</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proteinlerin</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sentezini</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kontrol</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etmektedir</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bu</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sayede</a:t>
            </a:r>
            <a:r>
              <a:rPr lang="en-US" sz="2500" spc="4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hücre</a:t>
            </a:r>
            <a:r>
              <a:rPr lang="en-US" sz="2500" spc="40">
                <a:solidFill>
                  <a:srgbClr val="231F20"/>
                </a:solidFill>
                <a:ea typeface="Calibri" panose="020F0502020204030204" pitchFamily="34" charset="0"/>
                <a:cs typeface="Times New Roman" panose="02020603050405020304" pitchFamily="18" charset="0"/>
              </a:rPr>
              <a:t> </a:t>
            </a:r>
            <a:r>
              <a:rPr lang="en-US" sz="2500" smtClean="0">
                <a:solidFill>
                  <a:srgbClr val="231F20"/>
                </a:solidFill>
                <a:ea typeface="Calibri" panose="020F0502020204030204" pitchFamily="34" charset="0"/>
                <a:cs typeface="Times New Roman" panose="02020603050405020304" pitchFamily="18" charset="0"/>
              </a:rPr>
              <a:t>metabo</a:t>
            </a:r>
            <a:r>
              <a:rPr lang="en-US" sz="2500" spc="5" smtClean="0">
                <a:solidFill>
                  <a:srgbClr val="231F20"/>
                </a:solidFill>
                <a:ea typeface="Calibri" panose="020F0502020204030204" pitchFamily="34" charset="0"/>
                <a:cs typeface="Times New Roman" panose="02020603050405020304" pitchFamily="18" charset="0"/>
              </a:rPr>
              <a:t>lizması</a:t>
            </a:r>
            <a:r>
              <a:rPr lang="en-US" sz="2500" smtClean="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büyümenin</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her</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aşamasında</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etki</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sahibidir.</a:t>
            </a:r>
            <a:r>
              <a:rPr lang="en-US" sz="2500" spc="-40">
                <a:solidFill>
                  <a:srgbClr val="231F20"/>
                </a:solidFill>
                <a:ea typeface="Calibri" panose="020F0502020204030204" pitchFamily="34" charset="0"/>
                <a:cs typeface="Times New Roman" panose="02020603050405020304" pitchFamily="18" charset="0"/>
              </a:rPr>
              <a:t> </a:t>
            </a:r>
            <a:r>
              <a:rPr lang="en-US" sz="2500" spc="-15">
                <a:solidFill>
                  <a:srgbClr val="231F20"/>
                </a:solidFill>
                <a:ea typeface="Calibri" panose="020F0502020204030204" pitchFamily="34" charset="0"/>
                <a:cs typeface="Times New Roman" panose="02020603050405020304" pitchFamily="18" charset="0"/>
              </a:rPr>
              <a:t>DNA</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hücre</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hücresel</a:t>
            </a:r>
            <a:r>
              <a:rPr lang="en-US" sz="2500">
                <a:solidFill>
                  <a:srgbClr val="231F20"/>
                </a:solidFill>
                <a:ea typeface="Calibri" panose="020F0502020204030204" pitchFamily="34" charset="0"/>
                <a:cs typeface="Times New Roman" panose="02020603050405020304" pitchFamily="18" charset="0"/>
              </a:rPr>
              <a:t> </a:t>
            </a:r>
            <a:r>
              <a:rPr lang="en-US" sz="2500" spc="10">
                <a:solidFill>
                  <a:srgbClr val="231F20"/>
                </a:solidFill>
                <a:ea typeface="Calibri" panose="020F0502020204030204" pitchFamily="34" charset="0"/>
                <a:cs typeface="Times New Roman" panose="02020603050405020304" pitchFamily="18" charset="0"/>
              </a:rPr>
              <a:t>bileşenlerin</a:t>
            </a:r>
            <a:r>
              <a:rPr lang="en-US" sz="2500" spc="43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şekillenmesi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için</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gerekli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genetik</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bilgiyi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taşımaktadır.</a:t>
            </a:r>
            <a:r>
              <a:rPr lang="en-US" sz="2500" spc="-15">
                <a:solidFill>
                  <a:srgbClr val="231F20"/>
                </a:solidFill>
                <a:ea typeface="Calibri" panose="020F0502020204030204" pitchFamily="34" charset="0"/>
                <a:cs typeface="Times New Roman" panose="02020603050405020304" pitchFamily="18" charset="0"/>
              </a:rPr>
              <a:t> DNA</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bu</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genetik</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bilgiyi</a:t>
            </a:r>
            <a:r>
              <a:rPr lang="en-US" sz="2500" spc="2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gen</a:t>
            </a:r>
            <a:r>
              <a:rPr lang="en-US" sz="2500" spc="20">
                <a:solidFill>
                  <a:srgbClr val="231F20"/>
                </a:solidFill>
                <a:ea typeface="Calibri" panose="020F0502020204030204" pitchFamily="34" charset="0"/>
                <a:cs typeface="Times New Roman" panose="02020603050405020304" pitchFamily="18" charset="0"/>
              </a:rPr>
              <a:t> </a:t>
            </a:r>
            <a:r>
              <a:rPr lang="en-US" sz="2500" spc="10">
                <a:solidFill>
                  <a:srgbClr val="231F20"/>
                </a:solidFill>
                <a:ea typeface="Calibri" panose="020F0502020204030204" pitchFamily="34" charset="0"/>
                <a:cs typeface="Times New Roman" panose="02020603050405020304" pitchFamily="18" charset="0"/>
              </a:rPr>
              <a:t>olarak</a:t>
            </a:r>
            <a:r>
              <a:rPr lang="en-US" sz="2500" spc="51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adlandırılan</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yapılar</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üzerinde</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taşır</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(Şekil</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3.1).</a:t>
            </a:r>
            <a:r>
              <a:rPr lang="en-US" sz="2500" spc="55">
                <a:solidFill>
                  <a:srgbClr val="231F20"/>
                </a:solidFill>
                <a:ea typeface="Calibri" panose="020F0502020204030204" pitchFamily="34" charset="0"/>
                <a:cs typeface="Times New Roman" panose="02020603050405020304" pitchFamily="18" charset="0"/>
              </a:rPr>
              <a:t> </a:t>
            </a:r>
            <a:r>
              <a:rPr lang="en-US" sz="2500" spc="-20">
                <a:solidFill>
                  <a:srgbClr val="231F20"/>
                </a:solidFill>
                <a:ea typeface="Calibri" panose="020F0502020204030204" pitchFamily="34" charset="0"/>
                <a:cs typeface="Times New Roman" panose="02020603050405020304" pitchFamily="18" charset="0"/>
              </a:rPr>
              <a:t>DNA’nın</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yapısı</a:t>
            </a:r>
            <a:r>
              <a:rPr lang="en-US" sz="2500" spc="95">
                <a:solidFill>
                  <a:srgbClr val="231F20"/>
                </a:solidFill>
                <a:ea typeface="Calibri" panose="020F0502020204030204" pitchFamily="34" charset="0"/>
                <a:cs typeface="Times New Roman" panose="02020603050405020304" pitchFamily="18" charset="0"/>
              </a:rPr>
              <a:t> </a:t>
            </a:r>
            <a:r>
              <a:rPr lang="en-US" sz="2500">
                <a:solidFill>
                  <a:srgbClr val="231F20"/>
                </a:solidFill>
                <a:ea typeface="Calibri" panose="020F0502020204030204" pitchFamily="34" charset="0"/>
                <a:cs typeface="Times New Roman" panose="02020603050405020304" pitchFamily="18" charset="0"/>
              </a:rPr>
              <a:t>5</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karbonlu</a:t>
            </a:r>
            <a:r>
              <a:rPr lang="en-US" sz="2500" spc="9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şeker</a:t>
            </a:r>
            <a:r>
              <a:rPr lang="en-US" sz="2500" spc="95">
                <a:solidFill>
                  <a:srgbClr val="231F20"/>
                </a:solidFill>
                <a:ea typeface="Calibri" panose="020F0502020204030204" pitchFamily="34" charset="0"/>
                <a:cs typeface="Times New Roman" panose="02020603050405020304" pitchFamily="18" charset="0"/>
              </a:rPr>
              <a:t> </a:t>
            </a:r>
            <a:r>
              <a:rPr lang="en-US" sz="2500" spc="10">
                <a:solidFill>
                  <a:srgbClr val="231F20"/>
                </a:solidFill>
                <a:ea typeface="Calibri" panose="020F0502020204030204" pitchFamily="34" charset="0"/>
                <a:cs typeface="Times New Roman" panose="02020603050405020304" pitchFamily="18" charset="0"/>
              </a:rPr>
              <a:t>(riboz</a:t>
            </a:r>
            <a:r>
              <a:rPr lang="en-US" sz="2500" spc="49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veya</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2-deoksiriboz)</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ve</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bir</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fosfat</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grubundan</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oluşan</a:t>
            </a:r>
            <a:r>
              <a:rPr lang="en-US" sz="2500" spc="170">
                <a:solidFill>
                  <a:srgbClr val="231F20"/>
                </a:solidFill>
                <a:ea typeface="Calibri" panose="020F0502020204030204" pitchFamily="34" charset="0"/>
                <a:cs typeface="Times New Roman" panose="02020603050405020304" pitchFamily="18" charset="0"/>
              </a:rPr>
              <a:t> </a:t>
            </a:r>
            <a:r>
              <a:rPr lang="en-US" sz="2500" b="1" spc="5">
                <a:solidFill>
                  <a:srgbClr val="231F20"/>
                </a:solidFill>
                <a:ea typeface="Sabon LT Std" panose="02020602060506020403" pitchFamily="18" charset="0"/>
                <a:cs typeface="Sabon LT Std" panose="02020602060506020403" pitchFamily="18" charset="0"/>
              </a:rPr>
              <a:t>nükleotit</a:t>
            </a:r>
            <a:r>
              <a:rPr lang="en-US" sz="2500" b="1" spc="165">
                <a:solidFill>
                  <a:srgbClr val="231F20"/>
                </a:solidFill>
                <a:ea typeface="Sabon LT Std" panose="02020602060506020403" pitchFamily="18" charset="0"/>
                <a:cs typeface="Sabon LT Std" panose="02020602060506020403" pitchFamily="18" charset="0"/>
              </a:rPr>
              <a:t> </a:t>
            </a:r>
            <a:r>
              <a:rPr lang="en-US" sz="2500" spc="5">
                <a:solidFill>
                  <a:srgbClr val="231F20"/>
                </a:solidFill>
                <a:ea typeface="Calibri" panose="020F0502020204030204" pitchFamily="34" charset="0"/>
                <a:cs typeface="Times New Roman" panose="02020603050405020304" pitchFamily="18" charset="0"/>
              </a:rPr>
              <a:t>olarak</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adlandırılan</a:t>
            </a:r>
            <a:r>
              <a:rPr lang="en-US" sz="2500" spc="170">
                <a:solidFill>
                  <a:srgbClr val="231F20"/>
                </a:solidFill>
                <a:ea typeface="Calibri" panose="020F0502020204030204" pitchFamily="34" charset="0"/>
                <a:cs typeface="Times New Roman" panose="02020603050405020304" pitchFamily="18" charset="0"/>
              </a:rPr>
              <a:t> </a:t>
            </a:r>
            <a:r>
              <a:rPr lang="en-US" sz="2500" spc="5" smtClean="0">
                <a:solidFill>
                  <a:srgbClr val="231F20"/>
                </a:solidFill>
                <a:ea typeface="Calibri" panose="020F0502020204030204" pitchFamily="34" charset="0"/>
                <a:cs typeface="Times New Roman" panose="02020603050405020304" pitchFamily="18" charset="0"/>
              </a:rPr>
              <a:t>bileşenlerin</a:t>
            </a:r>
            <a:r>
              <a:rPr lang="en-US" sz="2500" spc="165" smtClean="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iki</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uzun</a:t>
            </a:r>
            <a:r>
              <a:rPr lang="en-US" sz="2500" spc="165">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polimerine</a:t>
            </a:r>
            <a:r>
              <a:rPr lang="en-US" sz="2500" spc="170">
                <a:solidFill>
                  <a:srgbClr val="231F20"/>
                </a:solidFill>
                <a:ea typeface="Calibri" panose="020F0502020204030204" pitchFamily="34" charset="0"/>
                <a:cs typeface="Times New Roman" panose="02020603050405020304" pitchFamily="18" charset="0"/>
              </a:rPr>
              <a:t> </a:t>
            </a:r>
            <a:r>
              <a:rPr lang="en-US" sz="2500" spc="5">
                <a:solidFill>
                  <a:srgbClr val="231F20"/>
                </a:solidFill>
                <a:ea typeface="Calibri" panose="020F0502020204030204" pitchFamily="34" charset="0"/>
                <a:cs typeface="Times New Roman" panose="02020603050405020304" pitchFamily="18" charset="0"/>
              </a:rPr>
              <a:t>dayanmaktadır.</a:t>
            </a:r>
            <a:endParaRPr lang="tr-TR" sz="2500"/>
          </a:p>
        </p:txBody>
      </p:sp>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SİNİR SİSTEMİNİN OLUŞUMU</a:t>
            </a:r>
            <a:endParaRPr lang="tr-TR" sz="3500">
              <a:solidFill>
                <a:srgbClr val="FF0000"/>
              </a:solidFill>
            </a:endParaRPr>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31903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UYARILMA</a:t>
            </a:r>
            <a:endParaRPr lang="tr-TR" sz="3000" b="1" dirty="0">
              <a:solidFill>
                <a:srgbClr val="00B050"/>
              </a:solidFill>
            </a:endParaRPr>
          </a:p>
        </p:txBody>
      </p:sp>
      <p:sp>
        <p:nvSpPr>
          <p:cNvPr id="3" name="Dikdörtgen 2"/>
          <p:cNvSpPr/>
          <p:nvPr/>
        </p:nvSpPr>
        <p:spPr>
          <a:xfrm>
            <a:off x="214184" y="2405100"/>
            <a:ext cx="11763632" cy="2015936"/>
          </a:xfrm>
          <a:prstGeom prst="rect">
            <a:avLst/>
          </a:prstGeom>
        </p:spPr>
        <p:txBody>
          <a:bodyPr wrap="square">
            <a:spAutoFit/>
          </a:bodyPr>
          <a:lstStyle/>
          <a:p>
            <a:pPr algn="ctr"/>
            <a:r>
              <a:rPr lang="en-US" sz="2500"/>
              <a:t>Hayatımızın doğum öncesi dönemi; 0-2. haftalar arası germinal evre, 2-8. haftalar arası embriyonik evre ve 9. hafta - doğum arası fetal evre olmak üzere 3 temel evreye ayrılmıştır. Tüm bu dönemler, fallop tüplerinde meydana gelen döllenme ile başlar. Döllenmeden </a:t>
            </a:r>
            <a:r>
              <a:rPr lang="en-US" sz="2500" smtClean="0"/>
              <a:t>sonra </a:t>
            </a:r>
            <a:r>
              <a:rPr lang="en-US" sz="2500"/>
              <a:t>embriyoda meydana gelen hücre bölünmeleri, blastomer adı verilen hücrelerden oluşan ve morula olarak isimlendirilen küre şeklindeki yapıyı meydana getirir. </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97212" y="658164"/>
            <a:ext cx="7133966" cy="5871186"/>
          </a:xfrm>
          <a:prstGeom prst="rect">
            <a:avLst/>
          </a:prstGeom>
        </p:spPr>
      </p:pic>
    </p:spTree>
    <p:extLst>
      <p:ext uri="{BB962C8B-B14F-4D97-AF65-F5344CB8AC3E}">
        <p14:creationId xmlns:p14="http://schemas.microsoft.com/office/powerpoint/2010/main" val="3623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038" y="819716"/>
            <a:ext cx="11714206" cy="3554819"/>
          </a:xfrm>
          <a:prstGeom prst="rect">
            <a:avLst/>
          </a:prstGeom>
        </p:spPr>
        <p:txBody>
          <a:bodyPr wrap="square">
            <a:spAutoFit/>
          </a:bodyPr>
          <a:lstStyle/>
          <a:p>
            <a:r>
              <a:rPr lang="en-US" sz="2500" b="1"/>
              <a:t>Beyin Gelişimi</a:t>
            </a:r>
            <a:endParaRPr lang="tr-TR" sz="2500" b="1"/>
          </a:p>
          <a:p>
            <a:r>
              <a:rPr lang="en-US" sz="2500"/>
              <a:t>Nöral tüpün ön (rostral) bölümü beyni, arka (kaudal) bölümü ise omuriliği meydana getirir. Gelişmekte olan beyin önce 3 kısma ayrılır: ön beyin veya prosensefalon, orta beyin veya mezensefalon ve arka beyin veya rombensefalon (Şekil 4.3; ayrıca bkz. Şekil 2.4). </a:t>
            </a:r>
            <a:endParaRPr lang="tr-TR" sz="2500" smtClean="0"/>
          </a:p>
          <a:p>
            <a:r>
              <a:rPr lang="en-US" sz="2500" b="1"/>
              <a:t>Omurilik Gelişimi</a:t>
            </a:r>
            <a:endParaRPr lang="tr-TR" sz="2500" b="1"/>
          </a:p>
          <a:p>
            <a:r>
              <a:rPr lang="en-US" sz="2500"/>
              <a:t>Omurilik gelişimi sırasında iki büyük hücre alanı oluşur. Enine kesit alındığında, gri maddenin kelebek şeklinde olduğu ve tüpün yan duvarlarının giderek kalınlaşarak </a:t>
            </a:r>
            <a:r>
              <a:rPr lang="en-US" sz="2500" smtClean="0"/>
              <a:t>sulkus </a:t>
            </a:r>
            <a:r>
              <a:rPr lang="en-US" sz="2500"/>
              <a:t>limitans adı verilen, uzunlamasına ve fazla derin olmayan bir oluk oluşturduğu </a:t>
            </a:r>
            <a:r>
              <a:rPr lang="en-US" sz="2500" smtClean="0"/>
              <a:t>görülür</a:t>
            </a:r>
            <a:r>
              <a:rPr lang="en-US" sz="2500"/>
              <a:t>. </a:t>
            </a:r>
            <a:endParaRPr lang="tr-TR" sz="2500"/>
          </a:p>
        </p:txBody>
      </p:sp>
      <p:pic>
        <p:nvPicPr>
          <p:cNvPr id="3" name="Resim 2"/>
          <p:cNvPicPr>
            <a:picLocks noChangeAspect="1"/>
          </p:cNvPicPr>
          <p:nvPr/>
        </p:nvPicPr>
        <p:blipFill>
          <a:blip r:embed="rId2"/>
          <a:stretch>
            <a:fillRect/>
          </a:stretch>
        </p:blipFill>
        <p:spPr>
          <a:xfrm>
            <a:off x="3937686" y="4374535"/>
            <a:ext cx="3855308" cy="2050576"/>
          </a:xfrm>
          <a:prstGeom prst="rect">
            <a:avLst/>
          </a:prstGeom>
        </p:spPr>
      </p:pic>
    </p:spTree>
    <p:extLst>
      <p:ext uri="{BB962C8B-B14F-4D97-AF65-F5344CB8AC3E}">
        <p14:creationId xmlns:p14="http://schemas.microsoft.com/office/powerpoint/2010/main" val="31133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47351" y="715238"/>
            <a:ext cx="10264346" cy="5295718"/>
          </a:xfrm>
          <a:prstGeom prst="rect">
            <a:avLst/>
          </a:prstGeom>
        </p:spPr>
      </p:pic>
    </p:spTree>
    <p:extLst>
      <p:ext uri="{BB962C8B-B14F-4D97-AF65-F5344CB8AC3E}">
        <p14:creationId xmlns:p14="http://schemas.microsoft.com/office/powerpoint/2010/main" val="16471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Geniş ekran</PresentationFormat>
  <Paragraphs>62</Paragraphs>
  <Slides>36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36</vt:i4>
      </vt:variant>
    </vt:vector>
  </HeadingPairs>
  <TitlesOfParts>
    <vt:vector size="43" baseType="lpstr">
      <vt:lpstr>Arial</vt:lpstr>
      <vt:lpstr>Calibri</vt:lpstr>
      <vt:lpstr>Calibri Light</vt:lpstr>
      <vt:lpstr>Sabon LT Std</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2016-09-20T22:33:12Z</dcterms:created>
  <dcterms:modified xsi:type="dcterms:W3CDTF">2016-09-20T22:33:22Z</dcterms:modified>
</cp:coreProperties>
</file>