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75" r:id="rId12"/>
    <p:sldId id="268" r:id="rId13"/>
    <p:sldId id="269" r:id="rId14"/>
    <p:sldId id="270" r:id="rId15"/>
    <p:sldId id="271" r:id="rId16"/>
    <p:sldId id="272" r:id="rId17"/>
    <p:sldId id="273" r:id="rId18"/>
    <p:sldId id="274" r:id="rId19"/>
    <p:sldId id="276"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BAC22D4-68F8-4B51-B6AC-2853C98A220E}" type="datetimeFigureOut">
              <a:rPr lang="tr-TR" smtClean="0"/>
              <a:t>01.04.2020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76697D-F3F0-43CC-9582-7D9D10954702}" type="slidenum">
              <a:rPr lang="tr-TR" smtClean="0"/>
              <a:t>‹#›</a:t>
            </a:fld>
            <a:endParaRPr lang="tr-TR"/>
          </a:p>
        </p:txBody>
      </p:sp>
    </p:spTree>
    <p:extLst>
      <p:ext uri="{BB962C8B-B14F-4D97-AF65-F5344CB8AC3E}">
        <p14:creationId xmlns:p14="http://schemas.microsoft.com/office/powerpoint/2010/main" val="1524450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AC22D4-68F8-4B51-B6AC-2853C98A220E}" type="datetimeFigureOut">
              <a:rPr lang="tr-TR" smtClean="0"/>
              <a:t>01.04.2020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76697D-F3F0-43CC-9582-7D9D10954702}" type="slidenum">
              <a:rPr lang="tr-TR" smtClean="0"/>
              <a:t>‹#›</a:t>
            </a:fld>
            <a:endParaRPr lang="tr-TR"/>
          </a:p>
        </p:txBody>
      </p:sp>
    </p:spTree>
    <p:extLst>
      <p:ext uri="{BB962C8B-B14F-4D97-AF65-F5344CB8AC3E}">
        <p14:creationId xmlns:p14="http://schemas.microsoft.com/office/powerpoint/2010/main" val="1189289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AC22D4-68F8-4B51-B6AC-2853C98A220E}" type="datetimeFigureOut">
              <a:rPr lang="tr-TR" smtClean="0"/>
              <a:t>01.04.2020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76697D-F3F0-43CC-9582-7D9D10954702}" type="slidenum">
              <a:rPr lang="tr-TR" smtClean="0"/>
              <a:t>‹#›</a:t>
            </a:fld>
            <a:endParaRPr lang="tr-TR"/>
          </a:p>
        </p:txBody>
      </p:sp>
    </p:spTree>
    <p:extLst>
      <p:ext uri="{BB962C8B-B14F-4D97-AF65-F5344CB8AC3E}">
        <p14:creationId xmlns:p14="http://schemas.microsoft.com/office/powerpoint/2010/main" val="558690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AC22D4-68F8-4B51-B6AC-2853C98A220E}" type="datetimeFigureOut">
              <a:rPr lang="tr-TR" smtClean="0"/>
              <a:t>01.04.2020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76697D-F3F0-43CC-9582-7D9D10954702}" type="slidenum">
              <a:rPr lang="tr-TR" smtClean="0"/>
              <a:t>‹#›</a:t>
            </a:fld>
            <a:endParaRPr lang="tr-TR"/>
          </a:p>
        </p:txBody>
      </p:sp>
    </p:spTree>
    <p:extLst>
      <p:ext uri="{BB962C8B-B14F-4D97-AF65-F5344CB8AC3E}">
        <p14:creationId xmlns:p14="http://schemas.microsoft.com/office/powerpoint/2010/main" val="1946101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BAC22D4-68F8-4B51-B6AC-2853C98A220E}" type="datetimeFigureOut">
              <a:rPr lang="tr-TR" smtClean="0"/>
              <a:t>01.04.2020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76697D-F3F0-43CC-9582-7D9D10954702}" type="slidenum">
              <a:rPr lang="tr-TR" smtClean="0"/>
              <a:t>‹#›</a:t>
            </a:fld>
            <a:endParaRPr lang="tr-TR"/>
          </a:p>
        </p:txBody>
      </p:sp>
    </p:spTree>
    <p:extLst>
      <p:ext uri="{BB962C8B-B14F-4D97-AF65-F5344CB8AC3E}">
        <p14:creationId xmlns:p14="http://schemas.microsoft.com/office/powerpoint/2010/main" val="1530227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BAC22D4-68F8-4B51-B6AC-2853C98A220E}" type="datetimeFigureOut">
              <a:rPr lang="tr-TR" smtClean="0"/>
              <a:t>01.04.2020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76697D-F3F0-43CC-9582-7D9D10954702}" type="slidenum">
              <a:rPr lang="tr-TR" smtClean="0"/>
              <a:t>‹#›</a:t>
            </a:fld>
            <a:endParaRPr lang="tr-TR"/>
          </a:p>
        </p:txBody>
      </p:sp>
    </p:spTree>
    <p:extLst>
      <p:ext uri="{BB962C8B-B14F-4D97-AF65-F5344CB8AC3E}">
        <p14:creationId xmlns:p14="http://schemas.microsoft.com/office/powerpoint/2010/main" val="3264291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BAC22D4-68F8-4B51-B6AC-2853C98A220E}" type="datetimeFigureOut">
              <a:rPr lang="tr-TR" smtClean="0"/>
              <a:t>01.04.2020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A76697D-F3F0-43CC-9582-7D9D10954702}" type="slidenum">
              <a:rPr lang="tr-TR" smtClean="0"/>
              <a:t>‹#›</a:t>
            </a:fld>
            <a:endParaRPr lang="tr-TR"/>
          </a:p>
        </p:txBody>
      </p:sp>
    </p:spTree>
    <p:extLst>
      <p:ext uri="{BB962C8B-B14F-4D97-AF65-F5344CB8AC3E}">
        <p14:creationId xmlns:p14="http://schemas.microsoft.com/office/powerpoint/2010/main" val="1267181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BAC22D4-68F8-4B51-B6AC-2853C98A220E}" type="datetimeFigureOut">
              <a:rPr lang="tr-TR" smtClean="0"/>
              <a:t>01.04.2020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A76697D-F3F0-43CC-9582-7D9D10954702}" type="slidenum">
              <a:rPr lang="tr-TR" smtClean="0"/>
              <a:t>‹#›</a:t>
            </a:fld>
            <a:endParaRPr lang="tr-TR"/>
          </a:p>
        </p:txBody>
      </p:sp>
    </p:spTree>
    <p:extLst>
      <p:ext uri="{BB962C8B-B14F-4D97-AF65-F5344CB8AC3E}">
        <p14:creationId xmlns:p14="http://schemas.microsoft.com/office/powerpoint/2010/main" val="2354158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BAC22D4-68F8-4B51-B6AC-2853C98A220E}" type="datetimeFigureOut">
              <a:rPr lang="tr-TR" smtClean="0"/>
              <a:t>01.04.2020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A76697D-F3F0-43CC-9582-7D9D10954702}" type="slidenum">
              <a:rPr lang="tr-TR" smtClean="0"/>
              <a:t>‹#›</a:t>
            </a:fld>
            <a:endParaRPr lang="tr-TR"/>
          </a:p>
        </p:txBody>
      </p:sp>
    </p:spTree>
    <p:extLst>
      <p:ext uri="{BB962C8B-B14F-4D97-AF65-F5344CB8AC3E}">
        <p14:creationId xmlns:p14="http://schemas.microsoft.com/office/powerpoint/2010/main" val="165377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BAC22D4-68F8-4B51-B6AC-2853C98A220E}" type="datetimeFigureOut">
              <a:rPr lang="tr-TR" smtClean="0"/>
              <a:t>01.04.2020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76697D-F3F0-43CC-9582-7D9D10954702}" type="slidenum">
              <a:rPr lang="tr-TR" smtClean="0"/>
              <a:t>‹#›</a:t>
            </a:fld>
            <a:endParaRPr lang="tr-TR"/>
          </a:p>
        </p:txBody>
      </p:sp>
    </p:spTree>
    <p:extLst>
      <p:ext uri="{BB962C8B-B14F-4D97-AF65-F5344CB8AC3E}">
        <p14:creationId xmlns:p14="http://schemas.microsoft.com/office/powerpoint/2010/main" val="1704174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BAC22D4-68F8-4B51-B6AC-2853C98A220E}" type="datetimeFigureOut">
              <a:rPr lang="tr-TR" smtClean="0"/>
              <a:t>01.04.2020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76697D-F3F0-43CC-9582-7D9D10954702}" type="slidenum">
              <a:rPr lang="tr-TR" smtClean="0"/>
              <a:t>‹#›</a:t>
            </a:fld>
            <a:endParaRPr lang="tr-TR"/>
          </a:p>
        </p:txBody>
      </p:sp>
    </p:spTree>
    <p:extLst>
      <p:ext uri="{BB962C8B-B14F-4D97-AF65-F5344CB8AC3E}">
        <p14:creationId xmlns:p14="http://schemas.microsoft.com/office/powerpoint/2010/main" val="2894166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C22D4-68F8-4B51-B6AC-2853C98A220E}" type="datetimeFigureOut">
              <a:rPr lang="tr-TR" smtClean="0"/>
              <a:t>01.04.2020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76697D-F3F0-43CC-9582-7D9D10954702}" type="slidenum">
              <a:rPr lang="tr-TR" smtClean="0"/>
              <a:t>‹#›</a:t>
            </a:fld>
            <a:endParaRPr lang="tr-TR"/>
          </a:p>
        </p:txBody>
      </p:sp>
    </p:spTree>
    <p:extLst>
      <p:ext uri="{BB962C8B-B14F-4D97-AF65-F5344CB8AC3E}">
        <p14:creationId xmlns:p14="http://schemas.microsoft.com/office/powerpoint/2010/main" val="3802915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eyh.aile.gov.tr/uluslararasi-mevzua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GERİATRİDE ÖĞRENCİ UYGULAMALARI</a:t>
            </a:r>
            <a:endParaRPr lang="tr-TR" dirty="0"/>
          </a:p>
        </p:txBody>
      </p:sp>
      <p:sp>
        <p:nvSpPr>
          <p:cNvPr id="3" name="Alt Başlık 2"/>
          <p:cNvSpPr>
            <a:spLocks noGrp="1"/>
          </p:cNvSpPr>
          <p:nvPr>
            <p:ph type="subTitle" idx="1"/>
          </p:nvPr>
        </p:nvSpPr>
        <p:spPr/>
        <p:txBody>
          <a:bodyPr/>
          <a:lstStyle/>
          <a:p>
            <a:r>
              <a:rPr lang="tr-TR" dirty="0" smtClean="0"/>
              <a:t>YAŞLI DOSTU KENTLER</a:t>
            </a:r>
            <a:endParaRPr lang="tr-TR" dirty="0"/>
          </a:p>
        </p:txBody>
      </p:sp>
    </p:spTree>
    <p:extLst>
      <p:ext uri="{BB962C8B-B14F-4D97-AF65-F5344CB8AC3E}">
        <p14:creationId xmlns:p14="http://schemas.microsoft.com/office/powerpoint/2010/main" val="9579366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Yaşlıların güvenli ve yaşam koşullarına uygun bir çevrede, aktif kent yaşamından kopmadan, sağlıklı bir şekilde yaşlanabilmesi için, </a:t>
            </a:r>
            <a:r>
              <a:rPr lang="tr-TR" sz="2000" dirty="0" err="1">
                <a:solidFill>
                  <a:srgbClr val="191B0E"/>
                </a:solidFill>
                <a:latin typeface="Franklin Gothic Book"/>
              </a:rPr>
              <a:t>disiplinlerarası</a:t>
            </a:r>
            <a:r>
              <a:rPr lang="tr-TR" sz="2000" dirty="0">
                <a:solidFill>
                  <a:srgbClr val="191B0E"/>
                </a:solidFill>
                <a:latin typeface="Franklin Gothic Book"/>
              </a:rPr>
              <a:t> çalışmalar ile yaşlanma ve yaşlı kavramları bütün yönleriyle ortaya konularak, fiziki, manevi ihtiyaçlar, eksiklikler ve çözümler belirlenmeli, mimari kısıtların fiziksel ve teknolojik olarak minimuma indirilmesi üzerinde çalışılmalı ve farkındalık oluşturulup, yerel yönetimler ile işbirliği içerisinde uygulamaya geçilmelidir. Bu bilinç ile planlanan ve yaşayan kent, geleceğe daha güvenle bakmamızı sağlayacaktır.</a:t>
            </a:r>
          </a:p>
          <a:p>
            <a:pPr algn="just"/>
            <a:endParaRPr lang="tr-TR" dirty="0"/>
          </a:p>
        </p:txBody>
      </p:sp>
    </p:spTree>
    <p:extLst>
      <p:ext uri="{BB962C8B-B14F-4D97-AF65-F5344CB8AC3E}">
        <p14:creationId xmlns:p14="http://schemas.microsoft.com/office/powerpoint/2010/main" val="20420978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lvl="0">
              <a:lnSpc>
                <a:spcPct val="94000"/>
              </a:lnSpc>
              <a:spcBef>
                <a:spcPts val="1000"/>
              </a:spcBef>
              <a:spcAft>
                <a:spcPts val="200"/>
              </a:spcAft>
            </a:pPr>
            <a:r>
              <a:rPr lang="tr-TR" sz="1600" dirty="0" smtClean="0">
                <a:solidFill>
                  <a:srgbClr val="C00000"/>
                </a:solidFill>
                <a:latin typeface="Franklin Gothic Book"/>
                <a:ea typeface="+mn-ea"/>
                <a:cs typeface="+mn-cs"/>
              </a:rPr>
              <a:t/>
            </a:r>
            <a:br>
              <a:rPr lang="tr-TR" sz="1600" dirty="0" smtClean="0">
                <a:solidFill>
                  <a:srgbClr val="C00000"/>
                </a:solidFill>
                <a:latin typeface="Franklin Gothic Book"/>
                <a:ea typeface="+mn-ea"/>
                <a:cs typeface="+mn-cs"/>
              </a:rPr>
            </a:br>
            <a:r>
              <a:rPr lang="tr-TR" sz="1600" dirty="0">
                <a:solidFill>
                  <a:srgbClr val="C00000"/>
                </a:solidFill>
                <a:latin typeface="Franklin Gothic Book"/>
                <a:ea typeface="+mn-ea"/>
                <a:cs typeface="+mn-cs"/>
              </a:rPr>
              <a:t/>
            </a:r>
            <a:br>
              <a:rPr lang="tr-TR" sz="1600" dirty="0">
                <a:solidFill>
                  <a:srgbClr val="C00000"/>
                </a:solidFill>
                <a:latin typeface="Franklin Gothic Book"/>
                <a:ea typeface="+mn-ea"/>
                <a:cs typeface="+mn-cs"/>
              </a:rPr>
            </a:br>
            <a:r>
              <a:rPr lang="tr-TR" sz="2700" b="1" dirty="0" smtClean="0">
                <a:solidFill>
                  <a:srgbClr val="C00000"/>
                </a:solidFill>
                <a:latin typeface="Franklin Gothic Book"/>
                <a:ea typeface="+mn-ea"/>
                <a:cs typeface="+mn-cs"/>
              </a:rPr>
              <a:t>Dış </a:t>
            </a:r>
            <a:r>
              <a:rPr lang="tr-TR" sz="2700" b="1" dirty="0">
                <a:solidFill>
                  <a:srgbClr val="C00000"/>
                </a:solidFill>
                <a:latin typeface="Franklin Gothic Book"/>
                <a:ea typeface="+mn-ea"/>
                <a:cs typeface="+mn-cs"/>
              </a:rPr>
              <a:t>mekanlar ve </a:t>
            </a:r>
            <a:r>
              <a:rPr lang="tr-TR" sz="2700" b="1" dirty="0" smtClean="0">
                <a:solidFill>
                  <a:srgbClr val="C00000"/>
                </a:solidFill>
                <a:latin typeface="Franklin Gothic Book"/>
                <a:ea typeface="+mn-ea"/>
                <a:cs typeface="+mn-cs"/>
              </a:rPr>
              <a:t>binalar</a:t>
            </a:r>
            <a:r>
              <a:rPr lang="tr-TR" sz="2700" b="1" dirty="0">
                <a:solidFill>
                  <a:srgbClr val="C00000"/>
                </a:solidFill>
                <a:latin typeface="Franklin Gothic Book"/>
                <a:ea typeface="+mn-ea"/>
                <a:cs typeface="+mn-cs"/>
              </a:rPr>
              <a:t/>
            </a:r>
            <a:br>
              <a:rPr lang="tr-TR" sz="2700" b="1" dirty="0">
                <a:solidFill>
                  <a:srgbClr val="C00000"/>
                </a:solidFill>
                <a:latin typeface="Franklin Gothic Book"/>
                <a:ea typeface="+mn-ea"/>
                <a:cs typeface="+mn-cs"/>
              </a:rPr>
            </a:br>
            <a:endParaRPr lang="tr-TR" sz="2700" b="1" dirty="0"/>
          </a:p>
        </p:txBody>
      </p:sp>
      <p:sp>
        <p:nvSpPr>
          <p:cNvPr id="3" name="İçerik Yer Tutucusu 2"/>
          <p:cNvSpPr>
            <a:spLocks noGrp="1"/>
          </p:cNvSpPr>
          <p:nvPr>
            <p:ph idx="1"/>
          </p:nvPr>
        </p:nvSpPr>
        <p:spPr>
          <a:xfrm>
            <a:off x="457200" y="1196752"/>
            <a:ext cx="8229600" cy="4929411"/>
          </a:xfrm>
        </p:spPr>
        <p:txBody>
          <a:bodyPr>
            <a:normAutofit lnSpcReduction="10000"/>
          </a:bodyPr>
          <a:lstStyle/>
          <a:p>
            <a:pPr marL="384048" lvl="0" indent="-384048" algn="just">
              <a:lnSpc>
                <a:spcPct val="94000"/>
              </a:lnSpc>
              <a:spcBef>
                <a:spcPts val="1000"/>
              </a:spcBef>
              <a:spcAft>
                <a:spcPts val="200"/>
              </a:spcAft>
              <a:buSzPct val="100000"/>
              <a:buFont typeface="Franklin Gothic Book" pitchFamily="34"/>
              <a:buChar char="■"/>
            </a:pPr>
            <a:r>
              <a:rPr lang="tr-TR" sz="1700" dirty="0">
                <a:solidFill>
                  <a:srgbClr val="191B0E"/>
                </a:solidFill>
                <a:latin typeface="Franklin Gothic Book"/>
              </a:rPr>
              <a:t>K</a:t>
            </a:r>
            <a:r>
              <a:rPr lang="tr-TR" sz="1700" dirty="0" smtClean="0">
                <a:solidFill>
                  <a:srgbClr val="191B0E"/>
                </a:solidFill>
                <a:latin typeface="Franklin Gothic Book"/>
              </a:rPr>
              <a:t>amuya </a:t>
            </a:r>
            <a:r>
              <a:rPr lang="tr-TR" sz="1700" dirty="0">
                <a:solidFill>
                  <a:srgbClr val="191B0E"/>
                </a:solidFill>
                <a:latin typeface="Franklin Gothic Book"/>
              </a:rPr>
              <a:t>açık alanlar temiz ve memnuniyet verici olmalıdır. </a:t>
            </a:r>
          </a:p>
          <a:p>
            <a:pPr marL="384048" lvl="0" indent="-384048" algn="just">
              <a:lnSpc>
                <a:spcPct val="94000"/>
              </a:lnSpc>
              <a:spcBef>
                <a:spcPts val="1000"/>
              </a:spcBef>
              <a:spcAft>
                <a:spcPts val="200"/>
              </a:spcAft>
              <a:buSzPct val="100000"/>
              <a:buFont typeface="Franklin Gothic Book" pitchFamily="34"/>
              <a:buChar char="■"/>
            </a:pPr>
            <a:r>
              <a:rPr lang="tr-TR" sz="1700" dirty="0">
                <a:solidFill>
                  <a:srgbClr val="191B0E"/>
                </a:solidFill>
                <a:latin typeface="Franklin Gothic Book"/>
              </a:rPr>
              <a:t>Yeşil alanlar ve dış mekanlarda ki oturma elemanları yeterli sayıda, bakımlı ve güvenli olmalıdır. </a:t>
            </a:r>
          </a:p>
          <a:p>
            <a:pPr marL="384048" lvl="0" indent="-384048" algn="just">
              <a:lnSpc>
                <a:spcPct val="94000"/>
              </a:lnSpc>
              <a:spcBef>
                <a:spcPts val="1000"/>
              </a:spcBef>
              <a:spcAft>
                <a:spcPts val="200"/>
              </a:spcAft>
              <a:buSzPct val="100000"/>
              <a:buFont typeface="Franklin Gothic Book" pitchFamily="34"/>
              <a:buChar char="■"/>
            </a:pPr>
            <a:r>
              <a:rPr lang="tr-TR" sz="1700" dirty="0">
                <a:solidFill>
                  <a:srgbClr val="191B0E"/>
                </a:solidFill>
                <a:latin typeface="Franklin Gothic Book"/>
              </a:rPr>
              <a:t>Kaldırımlar iyi durumda olmalı, engeller olmamalı ve tamamen yayalar için ayrılmalıdır. </a:t>
            </a:r>
          </a:p>
          <a:p>
            <a:pPr marL="384048" lvl="0" indent="-384048" algn="just">
              <a:lnSpc>
                <a:spcPct val="94000"/>
              </a:lnSpc>
              <a:spcBef>
                <a:spcPts val="1000"/>
              </a:spcBef>
              <a:spcAft>
                <a:spcPts val="200"/>
              </a:spcAft>
              <a:buSzPct val="100000"/>
              <a:buFont typeface="Franklin Gothic Book" pitchFamily="34"/>
              <a:buChar char="■"/>
            </a:pPr>
            <a:r>
              <a:rPr lang="tr-TR" sz="1700" dirty="0">
                <a:solidFill>
                  <a:srgbClr val="191B0E"/>
                </a:solidFill>
                <a:latin typeface="Franklin Gothic Book"/>
              </a:rPr>
              <a:t>Kaldırımlar kaymaz özellikte olmalı, tekerlekli sandalyeler için gerekli genişlik bırakılmalı</a:t>
            </a:r>
          </a:p>
          <a:p>
            <a:pPr marL="384048" lvl="0" indent="-384048" algn="just">
              <a:lnSpc>
                <a:spcPct val="94000"/>
              </a:lnSpc>
              <a:spcBef>
                <a:spcPts val="1000"/>
              </a:spcBef>
              <a:spcAft>
                <a:spcPts val="200"/>
              </a:spcAft>
              <a:buSzPct val="100000"/>
              <a:buFont typeface="Franklin Gothic Book" pitchFamily="34"/>
              <a:buChar char="■"/>
            </a:pPr>
            <a:r>
              <a:rPr lang="tr-TR" sz="1700" dirty="0">
                <a:solidFill>
                  <a:srgbClr val="191B0E"/>
                </a:solidFill>
                <a:latin typeface="Franklin Gothic Book"/>
              </a:rPr>
              <a:t>Yaya geçişleri sayıca yeterli olmalıdır. </a:t>
            </a:r>
          </a:p>
          <a:p>
            <a:pPr marL="384048" lvl="0" indent="-384048" algn="just">
              <a:lnSpc>
                <a:spcPct val="94000"/>
              </a:lnSpc>
              <a:spcBef>
                <a:spcPts val="1000"/>
              </a:spcBef>
              <a:spcAft>
                <a:spcPts val="200"/>
              </a:spcAft>
              <a:buSzPct val="100000"/>
              <a:buFont typeface="Franklin Gothic Book" pitchFamily="34"/>
              <a:buChar char="■"/>
            </a:pPr>
            <a:r>
              <a:rPr lang="tr-TR" sz="1700" dirty="0">
                <a:solidFill>
                  <a:srgbClr val="191B0E"/>
                </a:solidFill>
                <a:latin typeface="Franklin Gothic Book"/>
              </a:rPr>
              <a:t>Bisiklet yolları, kaldırımlardan ve diğer yaya yollarından ayrılmış durumda olmalıdır. </a:t>
            </a:r>
          </a:p>
          <a:p>
            <a:pPr marL="384048" lvl="0" indent="-384048" algn="just">
              <a:lnSpc>
                <a:spcPct val="94000"/>
              </a:lnSpc>
              <a:spcBef>
                <a:spcPts val="1000"/>
              </a:spcBef>
              <a:spcAft>
                <a:spcPts val="200"/>
              </a:spcAft>
              <a:buSzPct val="100000"/>
              <a:buFont typeface="Franklin Gothic Book" pitchFamily="34"/>
              <a:buChar char="■"/>
            </a:pPr>
            <a:r>
              <a:rPr lang="tr-TR" sz="1700" dirty="0">
                <a:solidFill>
                  <a:srgbClr val="191B0E"/>
                </a:solidFill>
                <a:latin typeface="Franklin Gothic Book"/>
              </a:rPr>
              <a:t>Dış mekanlarda ki güvenlik; yeterli sokak aydınlatması, polis devriyeleri ve toplumsal eğitim gibi önlemlerle desteklenmelidir</a:t>
            </a:r>
          </a:p>
          <a:p>
            <a:pPr marL="384048" lvl="0" indent="-384048" algn="just">
              <a:lnSpc>
                <a:spcPct val="94000"/>
              </a:lnSpc>
              <a:spcBef>
                <a:spcPts val="1000"/>
              </a:spcBef>
              <a:spcAft>
                <a:spcPts val="200"/>
              </a:spcAft>
              <a:buSzPct val="100000"/>
              <a:buFont typeface="Franklin Gothic Book" pitchFamily="34"/>
              <a:buChar char="■"/>
            </a:pPr>
            <a:r>
              <a:rPr lang="tr-TR" sz="1700" dirty="0">
                <a:solidFill>
                  <a:srgbClr val="191B0E"/>
                </a:solidFill>
                <a:latin typeface="Franklin Gothic Book"/>
              </a:rPr>
              <a:t>Yaşlı insanlar için düzenlenmiş ayrı müşteri hizmetleri düzenlemeleri olmalıdır ; farklı sıra sistemleri, yaşlılara özel gişeler gibi. </a:t>
            </a:r>
          </a:p>
          <a:p>
            <a:pPr marL="384048" lvl="0" indent="-384048" algn="just">
              <a:lnSpc>
                <a:spcPct val="94000"/>
              </a:lnSpc>
              <a:spcBef>
                <a:spcPts val="1000"/>
              </a:spcBef>
              <a:spcAft>
                <a:spcPts val="200"/>
              </a:spcAft>
              <a:buSzPct val="100000"/>
              <a:buFont typeface="Franklin Gothic Book" pitchFamily="34"/>
              <a:buChar char="■"/>
            </a:pPr>
            <a:r>
              <a:rPr lang="tr-TR" sz="1700" dirty="0">
                <a:solidFill>
                  <a:srgbClr val="191B0E"/>
                </a:solidFill>
                <a:latin typeface="Franklin Gothic Book"/>
              </a:rPr>
              <a:t>Binalar dışarıdan ve içeriden iyi işaretlenmiş olmalı, yeterli sayıda oturma yeri ve tuvalet, erişilebilir ve güvenli asansörler, rampalar, korkuluklar, merdivenler ve kaymaz koridor kaplamaları bulunmalıdır .</a:t>
            </a:r>
          </a:p>
          <a:p>
            <a:endParaRPr lang="tr-TR" dirty="0"/>
          </a:p>
        </p:txBody>
      </p:sp>
    </p:spTree>
    <p:extLst>
      <p:ext uri="{BB962C8B-B14F-4D97-AF65-F5344CB8AC3E}">
        <p14:creationId xmlns:p14="http://schemas.microsoft.com/office/powerpoint/2010/main" val="22268574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922114"/>
          </a:xfrm>
        </p:spPr>
        <p:txBody>
          <a:bodyPr>
            <a:normAutofit fontScale="90000"/>
          </a:bodyPr>
          <a:lstStyle/>
          <a:p>
            <a:pPr lvl="0">
              <a:lnSpc>
                <a:spcPct val="94000"/>
              </a:lnSpc>
              <a:spcBef>
                <a:spcPts val="1000"/>
              </a:spcBef>
              <a:spcAft>
                <a:spcPts val="200"/>
              </a:spcAft>
            </a:pPr>
            <a:r>
              <a:rPr lang="tr-TR" sz="1600" dirty="0" smtClean="0">
                <a:solidFill>
                  <a:srgbClr val="C00000"/>
                </a:solidFill>
                <a:latin typeface="Franklin Gothic Book"/>
                <a:ea typeface="+mn-ea"/>
                <a:cs typeface="+mn-cs"/>
              </a:rPr>
              <a:t/>
            </a:r>
            <a:br>
              <a:rPr lang="tr-TR" sz="1600" dirty="0" smtClean="0">
                <a:solidFill>
                  <a:srgbClr val="C00000"/>
                </a:solidFill>
                <a:latin typeface="Franklin Gothic Book"/>
                <a:ea typeface="+mn-ea"/>
                <a:cs typeface="+mn-cs"/>
              </a:rPr>
            </a:br>
            <a:r>
              <a:rPr lang="tr-TR" sz="1600" dirty="0">
                <a:solidFill>
                  <a:srgbClr val="C00000"/>
                </a:solidFill>
                <a:latin typeface="Franklin Gothic Book"/>
                <a:ea typeface="+mn-ea"/>
                <a:cs typeface="+mn-cs"/>
              </a:rPr>
              <a:t/>
            </a:r>
            <a:br>
              <a:rPr lang="tr-TR" sz="1600" dirty="0">
                <a:solidFill>
                  <a:srgbClr val="C00000"/>
                </a:solidFill>
                <a:latin typeface="Franklin Gothic Book"/>
                <a:ea typeface="+mn-ea"/>
                <a:cs typeface="+mn-cs"/>
              </a:rPr>
            </a:br>
            <a:r>
              <a:rPr lang="tr-TR" sz="2700" b="1" dirty="0" smtClean="0">
                <a:solidFill>
                  <a:srgbClr val="C00000"/>
                </a:solidFill>
                <a:latin typeface="Franklin Gothic Book"/>
                <a:ea typeface="+mn-ea"/>
                <a:cs typeface="+mn-cs"/>
              </a:rPr>
              <a:t>ULAŞIM</a:t>
            </a:r>
            <a:r>
              <a:rPr lang="tr-TR" sz="1600" dirty="0">
                <a:solidFill>
                  <a:srgbClr val="C00000"/>
                </a:solidFill>
                <a:latin typeface="Franklin Gothic Book"/>
                <a:ea typeface="+mn-ea"/>
                <a:cs typeface="+mn-cs"/>
              </a:rPr>
              <a:t/>
            </a:r>
            <a:br>
              <a:rPr lang="tr-TR" sz="1600" dirty="0">
                <a:solidFill>
                  <a:srgbClr val="C00000"/>
                </a:solidFill>
                <a:latin typeface="Franklin Gothic Book"/>
                <a:ea typeface="+mn-ea"/>
                <a:cs typeface="+mn-cs"/>
              </a:rPr>
            </a:br>
            <a:endParaRPr lang="tr-TR" dirty="0"/>
          </a:p>
        </p:txBody>
      </p:sp>
      <p:sp>
        <p:nvSpPr>
          <p:cNvPr id="3" name="İçerik Yer Tutucusu 2"/>
          <p:cNvSpPr>
            <a:spLocks noGrp="1"/>
          </p:cNvSpPr>
          <p:nvPr>
            <p:ph idx="1"/>
          </p:nvPr>
        </p:nvSpPr>
        <p:spPr>
          <a:xfrm>
            <a:off x="457200" y="1052736"/>
            <a:ext cx="8229600" cy="5544616"/>
          </a:xfrm>
        </p:spPr>
        <p:txBody>
          <a:bodyPr>
            <a:normAutofit fontScale="92500" lnSpcReduction="10000"/>
          </a:bodyPr>
          <a:lstStyle/>
          <a:p>
            <a:pPr algn="just">
              <a:lnSpc>
                <a:spcPct val="94000"/>
              </a:lnSpc>
              <a:spcBef>
                <a:spcPts val="1000"/>
              </a:spcBef>
              <a:spcAft>
                <a:spcPts val="200"/>
              </a:spcAft>
              <a:buSzPct val="100000"/>
              <a:buFont typeface="Wingdings" panose="05000000000000000000" pitchFamily="2" charset="2"/>
              <a:buChar char="§"/>
            </a:pPr>
            <a:r>
              <a:rPr lang="tr-TR" sz="2000" dirty="0" smtClean="0">
                <a:solidFill>
                  <a:srgbClr val="191B0E"/>
                </a:solidFill>
                <a:latin typeface="Franklin Gothic Book"/>
              </a:rPr>
              <a:t>Toplu </a:t>
            </a:r>
            <a:r>
              <a:rPr lang="tr-TR" sz="2000" dirty="0">
                <a:solidFill>
                  <a:srgbClr val="191B0E"/>
                </a:solidFill>
                <a:latin typeface="Franklin Gothic Book"/>
              </a:rPr>
              <a:t>taşıma ücretleri sabit, açıkça belirtilmiş ve ödenebilir olmalı. </a:t>
            </a:r>
          </a:p>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191B0E"/>
                </a:solidFill>
                <a:latin typeface="Franklin Gothic Book"/>
              </a:rPr>
              <a:t>Toplu </a:t>
            </a:r>
            <a:r>
              <a:rPr lang="tr-TR" sz="2000" dirty="0">
                <a:solidFill>
                  <a:srgbClr val="191B0E"/>
                </a:solidFill>
                <a:latin typeface="Franklin Gothic Book"/>
              </a:rPr>
              <a:t>taşıma güvenilir, sık, geceleri, </a:t>
            </a:r>
            <a:r>
              <a:rPr lang="tr-TR" sz="2000" dirty="0" smtClean="0">
                <a:solidFill>
                  <a:srgbClr val="191B0E"/>
                </a:solidFill>
                <a:latin typeface="Franklin Gothic Book"/>
              </a:rPr>
              <a:t>hafta sonu </a:t>
            </a:r>
            <a:r>
              <a:rPr lang="tr-TR" sz="2000" dirty="0">
                <a:solidFill>
                  <a:srgbClr val="191B0E"/>
                </a:solidFill>
                <a:latin typeface="Franklin Gothic Book"/>
              </a:rPr>
              <a:t>ve tatillerde de işliyor olmalı</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Tüm kentsel alanlar ve hizmetler toplu taşıma ağı içinde olmalı</a:t>
            </a:r>
            <a:r>
              <a:rPr lang="tr-TR" sz="2000" dirty="0" smtClean="0">
                <a:solidFill>
                  <a:srgbClr val="191B0E"/>
                </a:solidFill>
                <a:latin typeface="Franklin Gothic Book"/>
              </a:rPr>
              <a:t>, belirgin </a:t>
            </a:r>
            <a:r>
              <a:rPr lang="tr-TR" sz="2000" dirty="0">
                <a:solidFill>
                  <a:srgbClr val="191B0E"/>
                </a:solidFill>
                <a:latin typeface="Franklin Gothic Book"/>
              </a:rPr>
              <a:t>ve tanımlı güzergahlar izlenmeli</a:t>
            </a:r>
            <a:r>
              <a:rPr lang="tr-TR" sz="2000" dirty="0" smtClean="0">
                <a:solidFill>
                  <a:srgbClr val="191B0E"/>
                </a:solidFill>
                <a:latin typeface="Franklin Gothic Book"/>
              </a:rPr>
              <a:t>, araçların </a:t>
            </a:r>
            <a:r>
              <a:rPr lang="tr-TR" sz="2000" dirty="0">
                <a:solidFill>
                  <a:srgbClr val="191B0E"/>
                </a:solidFill>
                <a:latin typeface="Franklin Gothic Book"/>
              </a:rPr>
              <a:t>durumu iyi olmalıdır</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Araçlar temiz</a:t>
            </a:r>
            <a:r>
              <a:rPr lang="tr-TR" sz="2000" dirty="0" smtClean="0">
                <a:solidFill>
                  <a:srgbClr val="191B0E"/>
                </a:solidFill>
                <a:latin typeface="Franklin Gothic Book"/>
              </a:rPr>
              <a:t>, bakımlı, erişilebilir </a:t>
            </a:r>
            <a:r>
              <a:rPr lang="tr-TR" sz="2000" dirty="0">
                <a:solidFill>
                  <a:srgbClr val="191B0E"/>
                </a:solidFill>
                <a:latin typeface="Franklin Gothic Book"/>
              </a:rPr>
              <a:t>olmalı</a:t>
            </a:r>
            <a:r>
              <a:rPr lang="tr-TR" sz="2000" dirty="0" smtClean="0">
                <a:solidFill>
                  <a:srgbClr val="191B0E"/>
                </a:solidFill>
                <a:latin typeface="Franklin Gothic Book"/>
              </a:rPr>
              <a:t>, aşırı </a:t>
            </a:r>
            <a:r>
              <a:rPr lang="tr-TR" sz="2000" dirty="0">
                <a:solidFill>
                  <a:srgbClr val="191B0E"/>
                </a:solidFill>
                <a:latin typeface="Franklin Gothic Book"/>
              </a:rPr>
              <a:t>kalabalık oluşturmamalı ve araçlarda öncelikli oturma yerleri bulunmalıdır.</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Sürücüler duraklarda  iniş ve binişleri </a:t>
            </a:r>
            <a:r>
              <a:rPr lang="tr-TR" sz="2000" dirty="0" smtClean="0">
                <a:solidFill>
                  <a:srgbClr val="191B0E"/>
                </a:solidFill>
                <a:latin typeface="Franklin Gothic Book"/>
              </a:rPr>
              <a:t>kolaylaştırmalı, herkes </a:t>
            </a:r>
            <a:r>
              <a:rPr lang="tr-TR" sz="2000" dirty="0">
                <a:solidFill>
                  <a:srgbClr val="191B0E"/>
                </a:solidFill>
                <a:latin typeface="Franklin Gothic Book"/>
              </a:rPr>
              <a:t>oturana veya inene dek araçları hareket ettirmemelidir.</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Duraklar ve istasyonlar uygun yerlerde konumlanmalı, erişilebilir, güvenli, </a:t>
            </a:r>
            <a:r>
              <a:rPr lang="tr-TR" sz="2000" dirty="0" smtClean="0">
                <a:solidFill>
                  <a:srgbClr val="191B0E"/>
                </a:solidFill>
                <a:latin typeface="Franklin Gothic Book"/>
              </a:rPr>
              <a:t>temiz </a:t>
            </a:r>
            <a:r>
              <a:rPr lang="tr-TR" sz="2000" dirty="0">
                <a:solidFill>
                  <a:srgbClr val="191B0E"/>
                </a:solidFill>
                <a:latin typeface="Franklin Gothic Book"/>
              </a:rPr>
              <a:t>olmalı, iyi aydınlatılmış, korunaklı olmalı ve yeterli sayıda oturak olmalıdır.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Toplu taşıma </a:t>
            </a:r>
            <a:r>
              <a:rPr lang="tr-TR" sz="2000" dirty="0" smtClean="0">
                <a:solidFill>
                  <a:srgbClr val="191B0E"/>
                </a:solidFill>
                <a:latin typeface="Franklin Gothic Book"/>
              </a:rPr>
              <a:t>yetmediği </a:t>
            </a:r>
            <a:r>
              <a:rPr lang="tr-TR" sz="2000" dirty="0">
                <a:solidFill>
                  <a:srgbClr val="191B0E"/>
                </a:solidFill>
                <a:latin typeface="Franklin Gothic Book"/>
              </a:rPr>
              <a:t>zamanlarda gönüllü  ulaştırma hizmetleri bulunmalıdır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Otopark ve sürücü dinlenme alanları güvenli, sayıca yeterli ve uygun biçimde olmalıdır.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Özel ihtiyaçları olan kişiler için öncelikli otoparklar ve sürücü dinlenme alanları uygun olmalı ve bunlara saygı gösterilmelidir. </a:t>
            </a:r>
          </a:p>
          <a:p>
            <a:endParaRPr lang="tr-TR" dirty="0"/>
          </a:p>
        </p:txBody>
      </p:sp>
    </p:spTree>
    <p:extLst>
      <p:ext uri="{BB962C8B-B14F-4D97-AF65-F5344CB8AC3E}">
        <p14:creationId xmlns:p14="http://schemas.microsoft.com/office/powerpoint/2010/main" val="29046554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lvl="0">
              <a:lnSpc>
                <a:spcPct val="94000"/>
              </a:lnSpc>
              <a:spcBef>
                <a:spcPts val="1000"/>
              </a:spcBef>
              <a:spcAft>
                <a:spcPts val="200"/>
              </a:spcAft>
            </a:pPr>
            <a:r>
              <a:rPr lang="tr-TR" sz="1900" dirty="0" smtClean="0">
                <a:solidFill>
                  <a:srgbClr val="C00000"/>
                </a:solidFill>
                <a:latin typeface="Franklin Gothic Book"/>
                <a:ea typeface="+mn-ea"/>
                <a:cs typeface="+mn-cs"/>
              </a:rPr>
              <a:t/>
            </a:r>
            <a:br>
              <a:rPr lang="tr-TR" sz="1900" dirty="0" smtClean="0">
                <a:solidFill>
                  <a:srgbClr val="C00000"/>
                </a:solidFill>
                <a:latin typeface="Franklin Gothic Book"/>
                <a:ea typeface="+mn-ea"/>
                <a:cs typeface="+mn-cs"/>
              </a:rPr>
            </a:br>
            <a:r>
              <a:rPr lang="tr-TR" sz="1900" dirty="0">
                <a:solidFill>
                  <a:srgbClr val="C00000"/>
                </a:solidFill>
                <a:latin typeface="Franklin Gothic Book"/>
                <a:ea typeface="+mn-ea"/>
                <a:cs typeface="+mn-cs"/>
              </a:rPr>
              <a:t/>
            </a:r>
            <a:br>
              <a:rPr lang="tr-TR" sz="1900" dirty="0">
                <a:solidFill>
                  <a:srgbClr val="C00000"/>
                </a:solidFill>
                <a:latin typeface="Franklin Gothic Book"/>
                <a:ea typeface="+mn-ea"/>
                <a:cs typeface="+mn-cs"/>
              </a:rPr>
            </a:br>
            <a:r>
              <a:rPr lang="tr-TR" sz="2700" b="1" dirty="0" smtClean="0">
                <a:solidFill>
                  <a:srgbClr val="C00000"/>
                </a:solidFill>
                <a:latin typeface="Franklin Gothic Book"/>
                <a:ea typeface="+mn-ea"/>
                <a:cs typeface="+mn-cs"/>
              </a:rPr>
              <a:t>KONUT</a:t>
            </a:r>
            <a:r>
              <a:rPr lang="tr-TR" sz="2700" b="1" dirty="0">
                <a:solidFill>
                  <a:srgbClr val="191B0E"/>
                </a:solidFill>
                <a:latin typeface="Franklin Gothic Book"/>
                <a:ea typeface="+mn-ea"/>
                <a:cs typeface="+mn-cs"/>
              </a:rPr>
              <a:t/>
            </a:r>
            <a:br>
              <a:rPr lang="tr-TR" sz="2700" b="1" dirty="0">
                <a:solidFill>
                  <a:srgbClr val="191B0E"/>
                </a:solidFill>
                <a:latin typeface="Franklin Gothic Book"/>
                <a:ea typeface="+mn-ea"/>
                <a:cs typeface="+mn-cs"/>
              </a:rPr>
            </a:br>
            <a:endParaRPr lang="tr-TR" sz="2700" b="1" dirty="0"/>
          </a:p>
        </p:txBody>
      </p:sp>
      <p:sp>
        <p:nvSpPr>
          <p:cNvPr id="3" name="İçerik Yer Tutucusu 2"/>
          <p:cNvSpPr>
            <a:spLocks noGrp="1"/>
          </p:cNvSpPr>
          <p:nvPr>
            <p:ph idx="1"/>
          </p:nvPr>
        </p:nvSpPr>
        <p:spPr>
          <a:xfrm>
            <a:off x="467544" y="1268760"/>
            <a:ext cx="8229600" cy="5112568"/>
          </a:xfrm>
        </p:spPr>
        <p:txBody>
          <a:bodyPr>
            <a:normAutofit lnSpcReduction="10000"/>
          </a:bodyPr>
          <a:lstStyle/>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191B0E"/>
                </a:solidFill>
                <a:latin typeface="Franklin Gothic Book"/>
              </a:rPr>
              <a:t>Hizmetlere </a:t>
            </a:r>
            <a:r>
              <a:rPr lang="tr-TR" sz="2000" dirty="0">
                <a:solidFill>
                  <a:srgbClr val="191B0E"/>
                </a:solidFill>
                <a:latin typeface="Franklin Gothic Book"/>
              </a:rPr>
              <a:t>ve toplumun geri kalan kısmına yakın, güvenilir alanlarda yeterli ve ödenebilir konut stoku bulunmalıdır.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Evde bakım hizmetlerinin yeterli ve ödenebilir olmalı, destekleyici hizmetler mevcut ve elverişli olmalıdır.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Konut iyi ve sağlam inşa edilmiş olmalı, her türlü hava şartlarına ve doğal tehditlere karşı güvenli ve rahat bir ortam sağlamalıdır.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İç mekanlar ve bina yüzeyleri hareket için </a:t>
            </a:r>
            <a:r>
              <a:rPr lang="tr-TR" sz="2000" dirty="0" smtClean="0">
                <a:solidFill>
                  <a:srgbClr val="191B0E"/>
                </a:solidFill>
                <a:latin typeface="Franklin Gothic Book"/>
              </a:rPr>
              <a:t>kısıtlayıcı </a:t>
            </a:r>
            <a:r>
              <a:rPr lang="tr-TR" sz="2000" dirty="0">
                <a:solidFill>
                  <a:srgbClr val="191B0E"/>
                </a:solidFill>
                <a:latin typeface="Franklin Gothic Book"/>
              </a:rPr>
              <a:t>olmamalı, tüm  iç mekanlar ve koridorlar hareket kabiliyeti açısından uygun olmalıdır.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Konut tadilat olanakları ve gereksinimlerin sağlanması uygun ve ödenebilir olmalı ve bunları sağlayanlar yaşlıların ihtiyaçlarından haberdar olmalı ve bunları anlamalarıdır.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Kamu ve özel kiralık konut stoku temiz, iyi, bakımlı ve güvenilir olmalıdır.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Kırılgan, zayıf, engelli yaşlı </a:t>
            </a:r>
            <a:r>
              <a:rPr lang="tr-TR" sz="2000" dirty="0" smtClean="0">
                <a:solidFill>
                  <a:srgbClr val="191B0E"/>
                </a:solidFill>
                <a:latin typeface="Franklin Gothic Book"/>
              </a:rPr>
              <a:t>kişiler </a:t>
            </a:r>
            <a:r>
              <a:rPr lang="tr-TR" sz="2000" dirty="0">
                <a:solidFill>
                  <a:srgbClr val="191B0E"/>
                </a:solidFill>
                <a:latin typeface="Franklin Gothic Book"/>
              </a:rPr>
              <a:t>için yeterli ve ödenebilir konut olmalı ve bunların hizmetleri yerel imkânlarla sağlanabilmelidir. </a:t>
            </a:r>
          </a:p>
          <a:p>
            <a:endParaRPr lang="tr-TR" dirty="0"/>
          </a:p>
        </p:txBody>
      </p:sp>
    </p:spTree>
    <p:extLst>
      <p:ext uri="{BB962C8B-B14F-4D97-AF65-F5344CB8AC3E}">
        <p14:creationId xmlns:p14="http://schemas.microsoft.com/office/powerpoint/2010/main" val="32585113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994122"/>
          </a:xfrm>
        </p:spPr>
        <p:txBody>
          <a:bodyPr>
            <a:normAutofit fontScale="90000"/>
          </a:bodyPr>
          <a:lstStyle/>
          <a:p>
            <a:pPr lvl="0">
              <a:lnSpc>
                <a:spcPct val="94000"/>
              </a:lnSpc>
              <a:spcBef>
                <a:spcPts val="1000"/>
              </a:spcBef>
              <a:spcAft>
                <a:spcPts val="200"/>
              </a:spcAft>
            </a:pPr>
            <a:r>
              <a:rPr lang="tr-TR" sz="1600" dirty="0" smtClean="0">
                <a:solidFill>
                  <a:srgbClr val="C00000"/>
                </a:solidFill>
                <a:latin typeface="Franklin Gothic Book"/>
                <a:ea typeface="+mn-ea"/>
                <a:cs typeface="+mn-cs"/>
              </a:rPr>
              <a:t/>
            </a:r>
            <a:br>
              <a:rPr lang="tr-TR" sz="1600" dirty="0" smtClean="0">
                <a:solidFill>
                  <a:srgbClr val="C00000"/>
                </a:solidFill>
                <a:latin typeface="Franklin Gothic Book"/>
                <a:ea typeface="+mn-ea"/>
                <a:cs typeface="+mn-cs"/>
              </a:rPr>
            </a:br>
            <a:r>
              <a:rPr lang="tr-TR" sz="2700" b="1" dirty="0">
                <a:solidFill>
                  <a:srgbClr val="C00000"/>
                </a:solidFill>
                <a:latin typeface="Franklin Gothic Book"/>
                <a:ea typeface="+mn-ea"/>
                <a:cs typeface="+mn-cs"/>
              </a:rPr>
              <a:t/>
            </a:r>
            <a:br>
              <a:rPr lang="tr-TR" sz="2700" b="1" dirty="0">
                <a:solidFill>
                  <a:srgbClr val="C00000"/>
                </a:solidFill>
                <a:latin typeface="Franklin Gothic Book"/>
                <a:ea typeface="+mn-ea"/>
                <a:cs typeface="+mn-cs"/>
              </a:rPr>
            </a:br>
            <a:r>
              <a:rPr lang="tr-TR" sz="2700" b="1" dirty="0" smtClean="0">
                <a:solidFill>
                  <a:srgbClr val="C00000"/>
                </a:solidFill>
                <a:latin typeface="Franklin Gothic Book"/>
                <a:ea typeface="+mn-ea"/>
                <a:cs typeface="+mn-cs"/>
              </a:rPr>
              <a:t>SOSYAL KATILIM</a:t>
            </a:r>
            <a:r>
              <a:rPr lang="tr-TR" sz="2700" b="1" dirty="0">
                <a:solidFill>
                  <a:srgbClr val="C00000"/>
                </a:solidFill>
                <a:latin typeface="Franklin Gothic Book"/>
                <a:ea typeface="+mn-ea"/>
                <a:cs typeface="+mn-cs"/>
              </a:rPr>
              <a:t/>
            </a:r>
            <a:br>
              <a:rPr lang="tr-TR" sz="2700" b="1" dirty="0">
                <a:solidFill>
                  <a:srgbClr val="C00000"/>
                </a:solidFill>
                <a:latin typeface="Franklin Gothic Book"/>
                <a:ea typeface="+mn-ea"/>
                <a:cs typeface="+mn-cs"/>
              </a:rPr>
            </a:br>
            <a:endParaRPr lang="tr-TR" sz="2700" b="1" dirty="0"/>
          </a:p>
        </p:txBody>
      </p:sp>
      <p:sp>
        <p:nvSpPr>
          <p:cNvPr id="3" name="İçerik Yer Tutucusu 2"/>
          <p:cNvSpPr>
            <a:spLocks noGrp="1"/>
          </p:cNvSpPr>
          <p:nvPr>
            <p:ph idx="1"/>
          </p:nvPr>
        </p:nvSpPr>
        <p:spPr>
          <a:xfrm>
            <a:off x="467544" y="1340768"/>
            <a:ext cx="8229600" cy="5328592"/>
          </a:xfrm>
        </p:spPr>
        <p:txBody>
          <a:bodyPr>
            <a:normAutofit fontScale="92500" lnSpcReduction="20000"/>
          </a:bodyPr>
          <a:lstStyle/>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000000"/>
                </a:solidFill>
                <a:latin typeface="Franklin Gothic Book"/>
              </a:rPr>
              <a:t>Çeşitli </a:t>
            </a:r>
            <a:r>
              <a:rPr lang="tr-TR" sz="2000" dirty="0">
                <a:solidFill>
                  <a:srgbClr val="000000"/>
                </a:solidFill>
                <a:latin typeface="Franklin Gothic Book"/>
              </a:rPr>
              <a:t>etkinlik  ve aktiviteler için </a:t>
            </a:r>
            <a:r>
              <a:rPr lang="tr-TR" sz="2000" dirty="0" smtClean="0">
                <a:solidFill>
                  <a:srgbClr val="000000"/>
                </a:solidFill>
                <a:latin typeface="Franklin Gothic Book"/>
              </a:rPr>
              <a:t>buluşma/bir </a:t>
            </a:r>
            <a:r>
              <a:rPr lang="tr-TR" sz="2000" dirty="0">
                <a:solidFill>
                  <a:srgbClr val="000000"/>
                </a:solidFill>
                <a:latin typeface="Franklin Gothic Book"/>
              </a:rPr>
              <a:t>araya gelme mekânları </a:t>
            </a:r>
            <a:r>
              <a:rPr lang="tr-TR" sz="2000" dirty="0" smtClean="0">
                <a:solidFill>
                  <a:srgbClr val="000000"/>
                </a:solidFill>
                <a:latin typeface="Franklin Gothic Book"/>
              </a:rPr>
              <a:t>uygun </a:t>
            </a:r>
            <a:r>
              <a:rPr lang="tr-TR" sz="2000" dirty="0">
                <a:solidFill>
                  <a:srgbClr val="000000"/>
                </a:solidFill>
                <a:latin typeface="Franklin Gothic Book"/>
              </a:rPr>
              <a:t>şekilde konumlanmış olmalı, erişilebilir, iyi ışıklandırılmış ve kamu ulaşım ağının kolayca ulaşılabildiği yerlerde olmalıdır.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Bazı zamanlarda yaşlı insanların bir araya gelecekleri etkinlikler düzenlenmelidir.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Aktiviteler ve etkinlikler yalnız veya refakatçi ile katılıma uygun olmalıdır. </a:t>
            </a:r>
          </a:p>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000000"/>
                </a:solidFill>
                <a:latin typeface="Franklin Gothic Book"/>
              </a:rPr>
              <a:t>Aktiviteler </a:t>
            </a:r>
            <a:r>
              <a:rPr lang="tr-TR" sz="2000" dirty="0">
                <a:solidFill>
                  <a:srgbClr val="000000"/>
                </a:solidFill>
                <a:latin typeface="Franklin Gothic Book"/>
              </a:rPr>
              <a:t>ve çeşitli programlar </a:t>
            </a:r>
            <a:r>
              <a:rPr lang="tr-TR" sz="2000" dirty="0" smtClean="0">
                <a:solidFill>
                  <a:srgbClr val="000000"/>
                </a:solidFill>
                <a:latin typeface="Franklin Gothic Book"/>
              </a:rPr>
              <a:t>ödenebilir </a:t>
            </a:r>
            <a:r>
              <a:rPr lang="tr-TR" sz="2000" dirty="0">
                <a:solidFill>
                  <a:srgbClr val="000000"/>
                </a:solidFill>
                <a:latin typeface="Franklin Gothic Book"/>
              </a:rPr>
              <a:t>düzeyde olup, gizli veya ekstra maliyetleri olmamalıdır.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Aktiviteler, olaylar hakkında </a:t>
            </a:r>
            <a:r>
              <a:rPr lang="tr-TR" sz="2000" dirty="0" smtClean="0">
                <a:solidFill>
                  <a:srgbClr val="000000"/>
                </a:solidFill>
                <a:latin typeface="Franklin Gothic Book"/>
              </a:rPr>
              <a:t>erişilebilirlik </a:t>
            </a:r>
            <a:r>
              <a:rPr lang="tr-TR" sz="2000" dirty="0">
                <a:solidFill>
                  <a:srgbClr val="000000"/>
                </a:solidFill>
                <a:latin typeface="Franklin Gothic Book"/>
              </a:rPr>
              <a:t>imkanları ve ulaşım imkanları hakkında bilgileri de içimde olmak üzere yaşlı insanlara bilgi akışının düzenli olması gereklidir.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Yaşlı insanların oluşturduğu farklı kesimlere hitap etmek üzere aktivitelerin çeşitlendirilmesi gerekmektedir.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Yaşlı insanlar da içinde olmak üzere toplumun tüm kesimlerinin rekreasyon merkezleri, okullar, kütüphaneler, toplum merkezleri gibi yerel toplum mahallerinde bir araya getirilmesi sağlanmalıdır.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Sosyal izolasyon </a:t>
            </a:r>
            <a:r>
              <a:rPr lang="tr-TR" sz="2000" dirty="0" smtClean="0">
                <a:solidFill>
                  <a:srgbClr val="000000"/>
                </a:solidFill>
                <a:latin typeface="Franklin Gothic Book"/>
              </a:rPr>
              <a:t>tehdidi </a:t>
            </a:r>
            <a:r>
              <a:rPr lang="tr-TR" sz="2000" dirty="0">
                <a:solidFill>
                  <a:srgbClr val="000000"/>
                </a:solidFill>
                <a:latin typeface="Franklin Gothic Book"/>
              </a:rPr>
              <a:t>altında olan kişiler için tutarlı ve düzenli bir sosyal yardım imkanı olmalıdır. </a:t>
            </a:r>
          </a:p>
          <a:p>
            <a:pPr marL="384048" lvl="0" indent="-384048">
              <a:lnSpc>
                <a:spcPct val="94000"/>
              </a:lnSpc>
              <a:spcBef>
                <a:spcPts val="1000"/>
              </a:spcBef>
              <a:spcAft>
                <a:spcPts val="200"/>
              </a:spcAft>
              <a:buSzPct val="100000"/>
              <a:buFont typeface="Franklin Gothic Book" pitchFamily="34"/>
              <a:buChar char="■"/>
            </a:pPr>
            <a:endParaRPr lang="tr-TR" sz="2000" dirty="0">
              <a:solidFill>
                <a:srgbClr val="000000"/>
              </a:solidFill>
              <a:latin typeface="Franklin Gothic Book"/>
            </a:endParaRPr>
          </a:p>
          <a:p>
            <a:endParaRPr lang="tr-TR" dirty="0"/>
          </a:p>
        </p:txBody>
      </p:sp>
    </p:spTree>
    <p:extLst>
      <p:ext uri="{BB962C8B-B14F-4D97-AF65-F5344CB8AC3E}">
        <p14:creationId xmlns:p14="http://schemas.microsoft.com/office/powerpoint/2010/main" val="3013497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lvl="0">
              <a:lnSpc>
                <a:spcPct val="94000"/>
              </a:lnSpc>
              <a:spcBef>
                <a:spcPts val="1000"/>
              </a:spcBef>
              <a:spcAft>
                <a:spcPts val="200"/>
              </a:spcAft>
            </a:pPr>
            <a:r>
              <a:rPr lang="tr-TR" sz="1600" dirty="0" smtClean="0">
                <a:solidFill>
                  <a:srgbClr val="C00000"/>
                </a:solidFill>
                <a:latin typeface="Franklin Gothic Book"/>
                <a:ea typeface="+mn-ea"/>
                <a:cs typeface="+mn-cs"/>
              </a:rPr>
              <a:t/>
            </a:r>
            <a:br>
              <a:rPr lang="tr-TR" sz="1600" dirty="0" smtClean="0">
                <a:solidFill>
                  <a:srgbClr val="C00000"/>
                </a:solidFill>
                <a:latin typeface="Franklin Gothic Book"/>
                <a:ea typeface="+mn-ea"/>
                <a:cs typeface="+mn-cs"/>
              </a:rPr>
            </a:br>
            <a:r>
              <a:rPr lang="tr-TR" sz="1600" dirty="0">
                <a:solidFill>
                  <a:srgbClr val="C00000"/>
                </a:solidFill>
                <a:latin typeface="Franklin Gothic Book"/>
                <a:ea typeface="+mn-ea"/>
                <a:cs typeface="+mn-cs"/>
              </a:rPr>
              <a:t/>
            </a:r>
            <a:br>
              <a:rPr lang="tr-TR" sz="1600" dirty="0">
                <a:solidFill>
                  <a:srgbClr val="C00000"/>
                </a:solidFill>
                <a:latin typeface="Franklin Gothic Book"/>
                <a:ea typeface="+mn-ea"/>
                <a:cs typeface="+mn-cs"/>
              </a:rPr>
            </a:br>
            <a:r>
              <a:rPr lang="tr-TR" sz="2700" b="1" dirty="0" smtClean="0">
                <a:solidFill>
                  <a:srgbClr val="C00000"/>
                </a:solidFill>
                <a:latin typeface="Franklin Gothic Book"/>
                <a:ea typeface="+mn-ea"/>
                <a:cs typeface="+mn-cs"/>
              </a:rPr>
              <a:t>TOPLUMSAL </a:t>
            </a:r>
            <a:r>
              <a:rPr lang="tr-TR" sz="2700" b="1" dirty="0">
                <a:solidFill>
                  <a:srgbClr val="C00000"/>
                </a:solidFill>
                <a:latin typeface="Franklin Gothic Book"/>
                <a:ea typeface="+mn-ea"/>
                <a:cs typeface="+mn-cs"/>
              </a:rPr>
              <a:t>YAŞAMA DÂHİL OLMA VE TOPLUMUN YAŞLIYA </a:t>
            </a:r>
            <a:r>
              <a:rPr lang="tr-TR" sz="2700" b="1" dirty="0" smtClean="0">
                <a:solidFill>
                  <a:srgbClr val="C00000"/>
                </a:solidFill>
                <a:latin typeface="Franklin Gothic Book"/>
                <a:ea typeface="+mn-ea"/>
                <a:cs typeface="+mn-cs"/>
              </a:rPr>
              <a:t>SAYGISI</a:t>
            </a:r>
            <a:r>
              <a:rPr lang="tr-TR" sz="2700" b="1" dirty="0">
                <a:solidFill>
                  <a:srgbClr val="000000"/>
                </a:solidFill>
                <a:latin typeface="Franklin Gothic Book"/>
                <a:ea typeface="+mn-ea"/>
                <a:cs typeface="+mn-cs"/>
              </a:rPr>
              <a:t/>
            </a:r>
            <a:br>
              <a:rPr lang="tr-TR" sz="2700" b="1" dirty="0">
                <a:solidFill>
                  <a:srgbClr val="000000"/>
                </a:solidFill>
                <a:latin typeface="Franklin Gothic Book"/>
                <a:ea typeface="+mn-ea"/>
                <a:cs typeface="+mn-cs"/>
              </a:rPr>
            </a:br>
            <a:endParaRPr lang="tr-TR" sz="2700" b="1" dirty="0"/>
          </a:p>
        </p:txBody>
      </p:sp>
      <p:sp>
        <p:nvSpPr>
          <p:cNvPr id="3" name="İçerik Yer Tutucusu 2"/>
          <p:cNvSpPr>
            <a:spLocks noGrp="1"/>
          </p:cNvSpPr>
          <p:nvPr>
            <p:ph idx="1"/>
          </p:nvPr>
        </p:nvSpPr>
        <p:spPr>
          <a:xfrm>
            <a:off x="467544" y="1412776"/>
            <a:ext cx="8229600" cy="5184576"/>
          </a:xfrm>
        </p:spPr>
        <p:txBody>
          <a:bodyPr>
            <a:normAutofit fontScale="85000" lnSpcReduction="10000"/>
          </a:bodyPr>
          <a:lstStyle/>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000000"/>
                </a:solidFill>
                <a:latin typeface="Franklin Gothic Book"/>
              </a:rPr>
              <a:t>Kamu</a:t>
            </a:r>
            <a:r>
              <a:rPr lang="tr-TR" sz="2000" dirty="0">
                <a:solidFill>
                  <a:srgbClr val="000000"/>
                </a:solidFill>
                <a:latin typeface="Franklin Gothic Book"/>
              </a:rPr>
              <a:t>, gönüllü kuruluşlar ve ticari kuruluşlar sürekli olarak yaşlı insanlara hizmet kalitesini arttırmak ve daha iyi hizmet götürebilmek için düzenli biçimde çalışmalıdırlar.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Hizmetler ve </a:t>
            </a:r>
            <a:r>
              <a:rPr lang="tr-TR" sz="2000" dirty="0" smtClean="0">
                <a:solidFill>
                  <a:srgbClr val="000000"/>
                </a:solidFill>
                <a:latin typeface="Franklin Gothic Book"/>
              </a:rPr>
              <a:t>ürünler </a:t>
            </a:r>
            <a:r>
              <a:rPr lang="tr-TR" sz="2000" dirty="0">
                <a:solidFill>
                  <a:srgbClr val="000000"/>
                </a:solidFill>
                <a:latin typeface="Franklin Gothic Book"/>
              </a:rPr>
              <a:t>değişen ihtiyaçlara göre farklılaşmalıdırlar ve bu tercihler, kamu ve ticari hizmetler tarafından karşılanmalıdırlar.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Hizmet personeli nazik, saygılı ve yardımsever olmalıdır.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Yaşlı insanlar medyada sıkça yer almalı, olumlu olarak betimlenmeli ve yaşlılar hakkında basmakalıp klişelerden vazgeçilmelidir.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Toplumsal aktiviteler, olaylar belirli yaşların ihtiyaç ve tercihlerine cevap verecek şekilde tüm nesillerin ilgisini çekmelidir.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Toplumsal aktiviteler içinde yaşlıların aileler içinde bunlara katılması sağlanmalıdır.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Çeşitli eğitim kurumları yaşlanma ve yaşlı insanlarla ilgili bilgilendirme hususunda fırsatlar sunmalı, bu okul aktivitelerinde yaşlılar da yer almalıdır.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Yaşlı insanlar şu anki konumlarının yanı sıra geçmişleriyle de toplumda fark edilmelidirler</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Hali vakti yerinde olmayan yaşlı insanlar, kamusal, gönüllü ve özel hizmetlere kolayca erişebilmelidirler. </a:t>
            </a:r>
          </a:p>
          <a:p>
            <a:pPr algn="just"/>
            <a:endParaRPr lang="tr-TR" dirty="0"/>
          </a:p>
        </p:txBody>
      </p:sp>
    </p:spTree>
    <p:extLst>
      <p:ext uri="{BB962C8B-B14F-4D97-AF65-F5344CB8AC3E}">
        <p14:creationId xmlns:p14="http://schemas.microsoft.com/office/powerpoint/2010/main" val="41234923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lvl="0">
              <a:lnSpc>
                <a:spcPct val="94000"/>
              </a:lnSpc>
              <a:spcBef>
                <a:spcPts val="1000"/>
              </a:spcBef>
              <a:spcAft>
                <a:spcPts val="200"/>
              </a:spcAft>
            </a:pPr>
            <a:r>
              <a:rPr lang="tr-TR" sz="2700" b="1" dirty="0" smtClean="0">
                <a:solidFill>
                  <a:srgbClr val="C00000"/>
                </a:solidFill>
                <a:latin typeface="Franklin Gothic Book"/>
                <a:ea typeface="+mn-ea"/>
                <a:cs typeface="+mn-cs"/>
              </a:rPr>
              <a:t/>
            </a:r>
            <a:br>
              <a:rPr lang="tr-TR" sz="2700" b="1" dirty="0" smtClean="0">
                <a:solidFill>
                  <a:srgbClr val="C00000"/>
                </a:solidFill>
                <a:latin typeface="Franklin Gothic Book"/>
                <a:ea typeface="+mn-ea"/>
                <a:cs typeface="+mn-cs"/>
              </a:rPr>
            </a:br>
            <a:r>
              <a:rPr lang="tr-TR" sz="2700" b="1" dirty="0" smtClean="0">
                <a:solidFill>
                  <a:srgbClr val="C00000"/>
                </a:solidFill>
                <a:latin typeface="Franklin Gothic Book"/>
                <a:ea typeface="+mn-ea"/>
                <a:cs typeface="+mn-cs"/>
              </a:rPr>
              <a:t/>
            </a:r>
            <a:br>
              <a:rPr lang="tr-TR" sz="2700" b="1" dirty="0" smtClean="0">
                <a:solidFill>
                  <a:srgbClr val="C00000"/>
                </a:solidFill>
                <a:latin typeface="Franklin Gothic Book"/>
                <a:ea typeface="+mn-ea"/>
                <a:cs typeface="+mn-cs"/>
              </a:rPr>
            </a:br>
            <a:r>
              <a:rPr lang="tr-TR" sz="2700" b="1" dirty="0" smtClean="0">
                <a:solidFill>
                  <a:srgbClr val="C00000"/>
                </a:solidFill>
                <a:latin typeface="Franklin Gothic Book"/>
                <a:ea typeface="+mn-ea"/>
                <a:cs typeface="+mn-cs"/>
              </a:rPr>
              <a:t>VATANDAŞLIK </a:t>
            </a:r>
            <a:r>
              <a:rPr lang="tr-TR" sz="2700" b="1" dirty="0">
                <a:solidFill>
                  <a:srgbClr val="C00000"/>
                </a:solidFill>
                <a:latin typeface="Franklin Gothic Book"/>
                <a:ea typeface="+mn-ea"/>
                <a:cs typeface="+mn-cs"/>
              </a:rPr>
              <a:t>GÖREVİNİ YERİNE GETİRME VE İŞGÜCÜNE </a:t>
            </a:r>
            <a:r>
              <a:rPr lang="tr-TR" sz="2700" b="1" dirty="0" smtClean="0">
                <a:solidFill>
                  <a:srgbClr val="C00000"/>
                </a:solidFill>
                <a:latin typeface="Franklin Gothic Book"/>
                <a:ea typeface="+mn-ea"/>
                <a:cs typeface="+mn-cs"/>
              </a:rPr>
              <a:t>KATILMA</a:t>
            </a:r>
            <a:r>
              <a:rPr lang="tr-TR" sz="1700" dirty="0">
                <a:solidFill>
                  <a:srgbClr val="C00000"/>
                </a:solidFill>
                <a:latin typeface="Franklin Gothic Book"/>
                <a:ea typeface="+mn-ea"/>
                <a:cs typeface="+mn-cs"/>
              </a:rPr>
              <a:t/>
            </a:r>
            <a:br>
              <a:rPr lang="tr-TR" sz="1700" dirty="0">
                <a:solidFill>
                  <a:srgbClr val="C00000"/>
                </a:solidFill>
                <a:latin typeface="Franklin Gothic Book"/>
                <a:ea typeface="+mn-ea"/>
                <a:cs typeface="+mn-cs"/>
              </a:rPr>
            </a:br>
            <a:endParaRPr lang="tr-TR" dirty="0"/>
          </a:p>
        </p:txBody>
      </p:sp>
      <p:sp>
        <p:nvSpPr>
          <p:cNvPr id="3" name="İçerik Yer Tutucusu 2"/>
          <p:cNvSpPr>
            <a:spLocks noGrp="1"/>
          </p:cNvSpPr>
          <p:nvPr>
            <p:ph idx="1"/>
          </p:nvPr>
        </p:nvSpPr>
        <p:spPr>
          <a:xfrm>
            <a:off x="457200" y="1600200"/>
            <a:ext cx="8229600" cy="4925144"/>
          </a:xfrm>
        </p:spPr>
        <p:txBody>
          <a:bodyPr>
            <a:normAutofit fontScale="92500" lnSpcReduction="10000"/>
          </a:bodyPr>
          <a:lstStyle/>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000000"/>
                </a:solidFill>
                <a:latin typeface="Franklin Gothic Book"/>
              </a:rPr>
              <a:t>Gönüllü </a:t>
            </a:r>
            <a:r>
              <a:rPr lang="tr-TR" sz="2000" dirty="0">
                <a:solidFill>
                  <a:srgbClr val="000000"/>
                </a:solidFill>
                <a:latin typeface="Franklin Gothic Book"/>
              </a:rPr>
              <a:t>yaşlılar için kişisel maliyetleri karşılamak amacıyla eğitim, tanımlama, rehberlik ve tazminlerle beraber esnek iş seçenekleri bulunmalıdır.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Yaşlı işgücünün nitelikleri desteklenerek teşvik edilmelidir.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Yaşlı insanlar için esnek ve ortalama gelirli iş olanaklarının desteklenmesi gerekmektedir.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İşe almada, elde tutmada, </a:t>
            </a:r>
            <a:r>
              <a:rPr lang="tr-TR" sz="2000" dirty="0" smtClean="0">
                <a:solidFill>
                  <a:srgbClr val="000000"/>
                </a:solidFill>
                <a:latin typeface="Franklin Gothic Book"/>
              </a:rPr>
              <a:t>teşvikte </a:t>
            </a:r>
            <a:r>
              <a:rPr lang="tr-TR" sz="2000" dirty="0">
                <a:solidFill>
                  <a:srgbClr val="000000"/>
                </a:solidFill>
                <a:latin typeface="Franklin Gothic Book"/>
              </a:rPr>
              <a:t>veya iş eğitiminde yalnızca yaşa göre ayrımın yasaklanması gerekmektedir.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İşyerleri, özürlü insanların ihtiyaçlarını karşılayacak şekilde uyarlanmalıdır.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Yaşlı insanlar için kendi başlarına yapabilecekleri işler teşvik edilmeli ve desteklenmelidir.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Yaşlı işgücü için emeklilik sonrası eğitim programları uygulanmalıdır.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Kamu özel girişim ve gönüllü sektörlerdeki karar verme organları yaşlı insanların katılımını desteklemeli ve kolaylaştırılmalıdır.</a:t>
            </a:r>
          </a:p>
          <a:p>
            <a:pPr algn="just"/>
            <a:endParaRPr lang="tr-TR" dirty="0"/>
          </a:p>
        </p:txBody>
      </p:sp>
    </p:spTree>
    <p:extLst>
      <p:ext uri="{BB962C8B-B14F-4D97-AF65-F5344CB8AC3E}">
        <p14:creationId xmlns:p14="http://schemas.microsoft.com/office/powerpoint/2010/main" val="3415784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lvl="0">
              <a:lnSpc>
                <a:spcPct val="94000"/>
              </a:lnSpc>
              <a:spcBef>
                <a:spcPts val="1000"/>
              </a:spcBef>
              <a:spcAft>
                <a:spcPts val="200"/>
              </a:spcAft>
            </a:pPr>
            <a:r>
              <a:rPr lang="tr-TR" sz="1600" dirty="0" smtClean="0">
                <a:solidFill>
                  <a:srgbClr val="C00000"/>
                </a:solidFill>
                <a:latin typeface="Franklin Gothic Book"/>
                <a:ea typeface="+mn-ea"/>
                <a:cs typeface="+mn-cs"/>
              </a:rPr>
              <a:t/>
            </a:r>
            <a:br>
              <a:rPr lang="tr-TR" sz="1600" dirty="0" smtClean="0">
                <a:solidFill>
                  <a:srgbClr val="C00000"/>
                </a:solidFill>
                <a:latin typeface="Franklin Gothic Book"/>
                <a:ea typeface="+mn-ea"/>
                <a:cs typeface="+mn-cs"/>
              </a:rPr>
            </a:br>
            <a:r>
              <a:rPr lang="tr-TR" sz="1600" dirty="0">
                <a:solidFill>
                  <a:srgbClr val="C00000"/>
                </a:solidFill>
                <a:latin typeface="Franklin Gothic Book"/>
                <a:ea typeface="+mn-ea"/>
                <a:cs typeface="+mn-cs"/>
              </a:rPr>
              <a:t/>
            </a:r>
            <a:br>
              <a:rPr lang="tr-TR" sz="1600" dirty="0">
                <a:solidFill>
                  <a:srgbClr val="C00000"/>
                </a:solidFill>
                <a:latin typeface="Franklin Gothic Book"/>
                <a:ea typeface="+mn-ea"/>
                <a:cs typeface="+mn-cs"/>
              </a:rPr>
            </a:br>
            <a:r>
              <a:rPr lang="tr-TR" sz="2700" b="1" dirty="0" smtClean="0">
                <a:solidFill>
                  <a:srgbClr val="C00000"/>
                </a:solidFill>
                <a:latin typeface="Franklin Gothic Book"/>
                <a:ea typeface="+mn-ea"/>
                <a:cs typeface="+mn-cs"/>
              </a:rPr>
              <a:t>BİLGİ </a:t>
            </a:r>
            <a:r>
              <a:rPr lang="tr-TR" sz="2700" b="1" dirty="0">
                <a:solidFill>
                  <a:srgbClr val="C00000"/>
                </a:solidFill>
                <a:latin typeface="Franklin Gothic Book"/>
                <a:ea typeface="+mn-ea"/>
                <a:cs typeface="+mn-cs"/>
              </a:rPr>
              <a:t>EDİNME VE </a:t>
            </a:r>
            <a:r>
              <a:rPr lang="tr-TR" sz="2700" b="1" dirty="0" smtClean="0">
                <a:solidFill>
                  <a:srgbClr val="C00000"/>
                </a:solidFill>
                <a:latin typeface="Franklin Gothic Book"/>
                <a:ea typeface="+mn-ea"/>
                <a:cs typeface="+mn-cs"/>
              </a:rPr>
              <a:t>İLETİŞİM </a:t>
            </a:r>
            <a:r>
              <a:rPr lang="tr-TR" sz="2700" b="1" dirty="0">
                <a:solidFill>
                  <a:srgbClr val="C00000"/>
                </a:solidFill>
                <a:latin typeface="Franklin Gothic Book"/>
                <a:ea typeface="+mn-ea"/>
                <a:cs typeface="+mn-cs"/>
              </a:rPr>
              <a:t/>
            </a:r>
            <a:br>
              <a:rPr lang="tr-TR" sz="2700" b="1" dirty="0">
                <a:solidFill>
                  <a:srgbClr val="C00000"/>
                </a:solidFill>
                <a:latin typeface="Franklin Gothic Book"/>
                <a:ea typeface="+mn-ea"/>
                <a:cs typeface="+mn-cs"/>
              </a:rPr>
            </a:br>
            <a:endParaRPr lang="tr-TR" sz="2700" b="1" dirty="0"/>
          </a:p>
        </p:txBody>
      </p:sp>
      <p:sp>
        <p:nvSpPr>
          <p:cNvPr id="3" name="İçerik Yer Tutucusu 2"/>
          <p:cNvSpPr>
            <a:spLocks noGrp="1"/>
          </p:cNvSpPr>
          <p:nvPr>
            <p:ph idx="1"/>
          </p:nvPr>
        </p:nvSpPr>
        <p:spPr>
          <a:xfrm>
            <a:off x="457200" y="1600200"/>
            <a:ext cx="8229600" cy="4925144"/>
          </a:xfrm>
        </p:spPr>
        <p:txBody>
          <a:bodyPr>
            <a:normAutofit fontScale="85000" lnSpcReduction="10000"/>
          </a:bodyPr>
          <a:lstStyle/>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000000"/>
                </a:solidFill>
                <a:latin typeface="Franklin Gothic Book"/>
              </a:rPr>
              <a:t>Tüm </a:t>
            </a:r>
            <a:r>
              <a:rPr lang="tr-TR" sz="2000" dirty="0">
                <a:solidFill>
                  <a:srgbClr val="000000"/>
                </a:solidFill>
                <a:latin typeface="Franklin Gothic Book"/>
              </a:rPr>
              <a:t>yaştaki toplum üyelerine temel ve etkili  bir iletişim sistemi ulaşmalıdır.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Bilginin düzenli ve yaygın dağılımı sağlanmalıdır, koordine edilmiş, </a:t>
            </a:r>
            <a:r>
              <a:rPr lang="tr-TR" sz="2000" dirty="0" smtClean="0">
                <a:solidFill>
                  <a:srgbClr val="000000"/>
                </a:solidFill>
                <a:latin typeface="Franklin Gothic Book"/>
              </a:rPr>
              <a:t>merkezileştirilmiş </a:t>
            </a:r>
            <a:r>
              <a:rPr lang="tr-TR" sz="2000" dirty="0">
                <a:solidFill>
                  <a:srgbClr val="000000"/>
                </a:solidFill>
                <a:latin typeface="Franklin Gothic Book"/>
              </a:rPr>
              <a:t>bir erişim sağlanmalıdır.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Yaşlı insanların ilgisini çekebilecek </a:t>
            </a:r>
            <a:r>
              <a:rPr lang="tr-TR" sz="2000" dirty="0" smtClean="0">
                <a:solidFill>
                  <a:srgbClr val="000000"/>
                </a:solidFill>
                <a:latin typeface="Franklin Gothic Book"/>
              </a:rPr>
              <a:t>düzenli bilgiler </a:t>
            </a:r>
            <a:r>
              <a:rPr lang="tr-TR" sz="2000" dirty="0">
                <a:solidFill>
                  <a:srgbClr val="000000"/>
                </a:solidFill>
                <a:latin typeface="Franklin Gothic Book"/>
              </a:rPr>
              <a:t>ve yayınlar sunulmalıdır.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Sosyal izolasyon riski içinde olan kişiler için güvenilir bireyler tarafından bire bir bilgi akışı sağlanmalıdır.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Kamusal ve ticari hizmetler, istek üzerine çok yakın bire bir hizmetler sunulabilmelidir.</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Televizyon ve görüntülü medyada kullanılan yazılar dahil olmak üzere tüm basılı bilgi büyük harflerle okunaklı, temel fikirler kalın olarak yazılmalıdır.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Yazılı ve diğer basın, basit kısa ve amaca doğrudan ulaşan cümleler kurmalıdırlar.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Cep telefonları, radyo, televizyon, bankamatik ve diğer cihazlar büyük tuşlu ve harf ve rakamlar büyük olmalıdır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Devlet daireleri, toplum merkezleri, kütüphaneler gibi kamuya açık alanlarda bilgisayara veya internete erişim bedava veya çok az bir fiyata olmalıdır. </a:t>
            </a:r>
          </a:p>
          <a:p>
            <a:endParaRPr lang="tr-TR" dirty="0"/>
          </a:p>
        </p:txBody>
      </p:sp>
    </p:spTree>
    <p:extLst>
      <p:ext uri="{BB962C8B-B14F-4D97-AF65-F5344CB8AC3E}">
        <p14:creationId xmlns:p14="http://schemas.microsoft.com/office/powerpoint/2010/main" val="26165059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lvl="0">
              <a:lnSpc>
                <a:spcPct val="94000"/>
              </a:lnSpc>
              <a:spcBef>
                <a:spcPts val="1000"/>
              </a:spcBef>
              <a:spcAft>
                <a:spcPts val="200"/>
              </a:spcAft>
            </a:pPr>
            <a:r>
              <a:rPr lang="tr-TR" sz="1700" dirty="0" smtClean="0">
                <a:solidFill>
                  <a:srgbClr val="C00000"/>
                </a:solidFill>
                <a:latin typeface="Franklin Gothic Book"/>
                <a:ea typeface="+mn-ea"/>
                <a:cs typeface="+mn-cs"/>
              </a:rPr>
              <a:t/>
            </a:r>
            <a:br>
              <a:rPr lang="tr-TR" sz="1700" dirty="0" smtClean="0">
                <a:solidFill>
                  <a:srgbClr val="C00000"/>
                </a:solidFill>
                <a:latin typeface="Franklin Gothic Book"/>
                <a:ea typeface="+mn-ea"/>
                <a:cs typeface="+mn-cs"/>
              </a:rPr>
            </a:br>
            <a:r>
              <a:rPr lang="tr-TR" sz="1700" dirty="0">
                <a:solidFill>
                  <a:srgbClr val="C00000"/>
                </a:solidFill>
                <a:latin typeface="Franklin Gothic Book"/>
                <a:ea typeface="+mn-ea"/>
                <a:cs typeface="+mn-cs"/>
              </a:rPr>
              <a:t/>
            </a:r>
            <a:br>
              <a:rPr lang="tr-TR" sz="1700" dirty="0">
                <a:solidFill>
                  <a:srgbClr val="C00000"/>
                </a:solidFill>
                <a:latin typeface="Franklin Gothic Book"/>
                <a:ea typeface="+mn-ea"/>
                <a:cs typeface="+mn-cs"/>
              </a:rPr>
            </a:br>
            <a:r>
              <a:rPr lang="tr-TR" sz="2700" b="1" dirty="0" smtClean="0">
                <a:solidFill>
                  <a:srgbClr val="C00000"/>
                </a:solidFill>
                <a:latin typeface="Franklin Gothic Book"/>
                <a:ea typeface="+mn-ea"/>
                <a:cs typeface="+mn-cs"/>
              </a:rPr>
              <a:t>TOPLUM </a:t>
            </a:r>
            <a:r>
              <a:rPr lang="tr-TR" sz="2700" b="1" dirty="0">
                <a:solidFill>
                  <a:srgbClr val="C00000"/>
                </a:solidFill>
                <a:latin typeface="Franklin Gothic Book"/>
                <a:ea typeface="+mn-ea"/>
                <a:cs typeface="+mn-cs"/>
              </a:rPr>
              <a:t>DESTEĞİ VE SAĞLIK </a:t>
            </a:r>
            <a:r>
              <a:rPr lang="tr-TR" sz="2700" b="1" dirty="0" smtClean="0">
                <a:solidFill>
                  <a:srgbClr val="C00000"/>
                </a:solidFill>
                <a:latin typeface="Franklin Gothic Book"/>
                <a:ea typeface="+mn-ea"/>
                <a:cs typeface="+mn-cs"/>
              </a:rPr>
              <a:t>HİZMETLERİ</a:t>
            </a:r>
            <a:r>
              <a:rPr lang="tr-TR" sz="2700" b="1" dirty="0">
                <a:solidFill>
                  <a:srgbClr val="C00000"/>
                </a:solidFill>
                <a:latin typeface="Franklin Gothic Book"/>
                <a:ea typeface="+mn-ea"/>
                <a:cs typeface="+mn-cs"/>
              </a:rPr>
              <a:t/>
            </a:r>
            <a:br>
              <a:rPr lang="tr-TR" sz="2700" b="1" dirty="0">
                <a:solidFill>
                  <a:srgbClr val="C00000"/>
                </a:solidFill>
                <a:latin typeface="Franklin Gothic Book"/>
                <a:ea typeface="+mn-ea"/>
                <a:cs typeface="+mn-cs"/>
              </a:rPr>
            </a:br>
            <a:endParaRPr lang="tr-TR" sz="2700" b="1" dirty="0"/>
          </a:p>
        </p:txBody>
      </p:sp>
      <p:sp>
        <p:nvSpPr>
          <p:cNvPr id="3" name="İçerik Yer Tutucusu 2"/>
          <p:cNvSpPr>
            <a:spLocks noGrp="1"/>
          </p:cNvSpPr>
          <p:nvPr>
            <p:ph idx="1"/>
          </p:nvPr>
        </p:nvSpPr>
        <p:spPr/>
        <p:txBody>
          <a:bodyPr>
            <a:normAutofit fontScale="92500" lnSpcReduction="20000"/>
          </a:bodyPr>
          <a:lstStyle/>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000000"/>
                </a:solidFill>
                <a:latin typeface="Franklin Gothic Book"/>
              </a:rPr>
              <a:t>Sağlık </a:t>
            </a:r>
            <a:r>
              <a:rPr lang="tr-TR" sz="2000" dirty="0">
                <a:solidFill>
                  <a:srgbClr val="000000"/>
                </a:solidFill>
                <a:latin typeface="Franklin Gothic Book"/>
              </a:rPr>
              <a:t>için yeterli derecede sağlık ve toplumsal destek hizmetleri bulunmalıdır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Evde bakım hizmetleri sağlık olduğu kadar kişisel bakım ve ev işlerini de kapsamalıdır.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Sağlık ve sosyal hizmetleri uygun şekilde yerleştirilmelidir ve tüm ulaşım biçimleri tarafından erişilebilir olmalıdır.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Evde bakım hizmetleri ve yaşlı insanların yoğunlukta olduğu konut bölgeleri, hizmetlere ve toplumun diğer kesimlerine yakın konumlandırılmalıdır.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Sağlık ve sosyal hizmetler güvenilir bir şekilde kurulmalı ve tüm kesimler tarafından erişilebilir olmalıdır.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Ekonomik engeller  en aza indirilmelidir</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Tüm yaşlardan gönüllü hizmetler teşvik edilmeli ve desteklenmelidir.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000000"/>
                </a:solidFill>
                <a:latin typeface="Franklin Gothic Book"/>
              </a:rPr>
              <a:t>Yaşlı insanların kırılganlığı ve kapasiteleri de dikkate alınarak toplumsal acil durum planlamaları tekrar ele alınmalıdır. </a:t>
            </a:r>
          </a:p>
          <a:p>
            <a:pPr algn="just"/>
            <a:endParaRPr lang="tr-TR" dirty="0"/>
          </a:p>
        </p:txBody>
      </p:sp>
    </p:spTree>
    <p:extLst>
      <p:ext uri="{BB962C8B-B14F-4D97-AF65-F5344CB8AC3E}">
        <p14:creationId xmlns:p14="http://schemas.microsoft.com/office/powerpoint/2010/main" val="21958949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fontScale="85000" lnSpcReduction="20000"/>
          </a:bodyPr>
          <a:lstStyle/>
          <a:p>
            <a:pPr marL="384048" lvl="0" indent="-384048">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Avrupa Birliği’nde Engellilere Yönelik </a:t>
            </a:r>
            <a:r>
              <a:rPr lang="tr-TR" sz="2000" dirty="0" err="1">
                <a:solidFill>
                  <a:srgbClr val="191B0E"/>
                </a:solidFill>
                <a:latin typeface="Franklin Gothic Book"/>
              </a:rPr>
              <a:t>Yasalmavi</a:t>
            </a:r>
            <a:r>
              <a:rPr lang="tr-TR" sz="2000" dirty="0">
                <a:solidFill>
                  <a:srgbClr val="191B0E"/>
                </a:solidFill>
                <a:latin typeface="Franklin Gothic Book"/>
              </a:rPr>
              <a:t>-ev-</a:t>
            </a:r>
            <a:r>
              <a:rPr lang="tr-TR" sz="2000" dirty="0" err="1">
                <a:solidFill>
                  <a:srgbClr val="191B0E"/>
                </a:solidFill>
                <a:latin typeface="Franklin Gothic Book"/>
              </a:rPr>
              <a:t>alzheimer</a:t>
            </a:r>
            <a:r>
              <a:rPr lang="tr-TR" sz="2000" dirty="0">
                <a:solidFill>
                  <a:srgbClr val="191B0E"/>
                </a:solidFill>
                <a:latin typeface="Franklin Gothic Book"/>
              </a:rPr>
              <a:t>-merkezi-  tarihinde Engelliler İçin Engelsiz Avrupa Tebliği: </a:t>
            </a:r>
            <a:r>
              <a:rPr lang="tr-TR" sz="2000" dirty="0">
                <a:solidFill>
                  <a:srgbClr val="191B0E"/>
                </a:solidFill>
                <a:latin typeface="Franklin Gothic Book"/>
                <a:hlinkClick r:id="rId2"/>
              </a:rPr>
              <a:t>https://eyh.aile.gov.tr/uluslararasi-mevzuat</a:t>
            </a:r>
            <a:r>
              <a:rPr lang="tr-TR" sz="2000" dirty="0">
                <a:solidFill>
                  <a:srgbClr val="191B0E"/>
                </a:solidFill>
                <a:latin typeface="Franklin Gothic Book"/>
              </a:rPr>
              <a:t> adresinden alındı</a:t>
            </a:r>
          </a:p>
          <a:p>
            <a:pPr marL="384048" lvl="0" indent="-384048">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(Gönen ve </a:t>
            </a:r>
            <a:r>
              <a:rPr lang="tr-TR" sz="2000" dirty="0" err="1">
                <a:solidFill>
                  <a:srgbClr val="191B0E"/>
                </a:solidFill>
                <a:latin typeface="Franklin Gothic Book"/>
              </a:rPr>
              <a:t>Kalınkara</a:t>
            </a:r>
            <a:r>
              <a:rPr lang="tr-TR" sz="2000" dirty="0">
                <a:solidFill>
                  <a:srgbClr val="191B0E"/>
                </a:solidFill>
                <a:latin typeface="Franklin Gothic Book"/>
              </a:rPr>
              <a:t>, 1987’den </a:t>
            </a:r>
            <a:r>
              <a:rPr lang="tr-TR" sz="2000" dirty="0" err="1">
                <a:solidFill>
                  <a:srgbClr val="191B0E"/>
                </a:solidFill>
                <a:latin typeface="Franklin Gothic Book"/>
              </a:rPr>
              <a:t>akt</a:t>
            </a:r>
            <a:r>
              <a:rPr lang="tr-TR" sz="2000" dirty="0">
                <a:solidFill>
                  <a:srgbClr val="191B0E"/>
                </a:solidFill>
                <a:latin typeface="Franklin Gothic Book"/>
              </a:rPr>
              <a:t>.) Ünlü, A. (2018). Ekolojik Adaptasyon, Yaşlılık ve Mimarlık. Sağlıklı Kentler Birliği.</a:t>
            </a:r>
          </a:p>
          <a:p>
            <a:pPr marL="384048" lvl="0" indent="-384048">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Akan, E. (2017). Yaşlılık Kurumlarında Yaşlı </a:t>
            </a:r>
            <a:r>
              <a:rPr lang="tr-TR" sz="2000" dirty="0" err="1">
                <a:solidFill>
                  <a:srgbClr val="191B0E"/>
                </a:solidFill>
                <a:latin typeface="Franklin Gothic Book"/>
              </a:rPr>
              <a:t>Mekansal</a:t>
            </a:r>
            <a:r>
              <a:rPr lang="tr-TR" sz="2000" dirty="0">
                <a:solidFill>
                  <a:srgbClr val="191B0E"/>
                </a:solidFill>
                <a:latin typeface="Franklin Gothic Book"/>
              </a:rPr>
              <a:t> Davranış Ve Bilişiminin </a:t>
            </a:r>
            <a:r>
              <a:rPr lang="tr-TR" sz="2000" dirty="0" err="1">
                <a:solidFill>
                  <a:srgbClr val="191B0E"/>
                </a:solidFill>
                <a:latin typeface="Franklin Gothic Book"/>
              </a:rPr>
              <a:t>Mekansal</a:t>
            </a:r>
            <a:r>
              <a:rPr lang="tr-TR" sz="2000" dirty="0">
                <a:solidFill>
                  <a:srgbClr val="191B0E"/>
                </a:solidFill>
                <a:latin typeface="Franklin Gothic Book"/>
              </a:rPr>
              <a:t> Dizim Bağlamında İrdelenmesi. Yüksek Lisans Tezi, İstanbul : İstanbul Teknik Üniversitesi.</a:t>
            </a:r>
          </a:p>
          <a:p>
            <a:pPr marL="384048" lvl="0" indent="-384048">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Durak, M. (2012). Yaşlılık döneminde </a:t>
            </a:r>
            <a:r>
              <a:rPr lang="tr-TR" sz="2000" dirty="0" err="1">
                <a:solidFill>
                  <a:srgbClr val="191B0E"/>
                </a:solidFill>
                <a:latin typeface="Franklin Gothic Book"/>
              </a:rPr>
              <a:t>psikososyal</a:t>
            </a:r>
            <a:r>
              <a:rPr lang="tr-TR" sz="2000" dirty="0">
                <a:solidFill>
                  <a:srgbClr val="191B0E"/>
                </a:solidFill>
                <a:latin typeface="Franklin Gothic Book"/>
              </a:rPr>
              <a:t> ve bilişsel gelişim. 273-310 (</a:t>
            </a:r>
            <a:r>
              <a:rPr lang="tr-TR" sz="2000" dirty="0" err="1">
                <a:solidFill>
                  <a:srgbClr val="191B0E"/>
                </a:solidFill>
                <a:latin typeface="Franklin Gothic Book"/>
              </a:rPr>
              <a:t>Bacanlı</a:t>
            </a:r>
            <a:r>
              <a:rPr lang="tr-TR" sz="2000" dirty="0">
                <a:solidFill>
                  <a:srgbClr val="191B0E"/>
                </a:solidFill>
                <a:latin typeface="Franklin Gothic Book"/>
              </a:rPr>
              <a:t>, H. &amp; Terzi, Ş.I. 2012, İstanbul).</a:t>
            </a:r>
          </a:p>
          <a:p>
            <a:pPr marL="384048" lvl="0" indent="-384048">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Önal, B. (2018). Aktif Yaşlanma – Yaşlı Çalışanlar. Sağlıklı Kentler Birliği.</a:t>
            </a:r>
          </a:p>
          <a:p>
            <a:pPr marL="384048" lvl="0" indent="-384048">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Tutal, A. Ve Üstün, B. (2009). Yaşlılık ve Yaş Dostu Kentler. Yaşlı Sorunları Araştırma Dergisi, 1, 1-23.</a:t>
            </a:r>
          </a:p>
          <a:p>
            <a:pPr marL="384048" lvl="0" indent="-384048">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Güner, Ö. C., Gözün, G., </a:t>
            </a:r>
            <a:r>
              <a:rPr lang="tr-TR" sz="2000" dirty="0" err="1">
                <a:solidFill>
                  <a:srgbClr val="191B0E"/>
                </a:solidFill>
                <a:latin typeface="Franklin Gothic Book"/>
              </a:rPr>
              <a:t>Hilwah</a:t>
            </a:r>
            <a:r>
              <a:rPr lang="tr-TR" sz="2000" dirty="0">
                <a:solidFill>
                  <a:srgbClr val="191B0E"/>
                </a:solidFill>
                <a:latin typeface="Franklin Gothic Book"/>
              </a:rPr>
              <a:t>, A. Ve Gökçek, M. (2013). Yaşlı Dostu Şehirler: Kavramsal Çerçeve ve Örneklerle Değerlendirmeler. Ankara: Güneş Kitabevleri.</a:t>
            </a:r>
          </a:p>
          <a:p>
            <a:pPr marL="384048" lvl="0" indent="-384048">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Ülgen, M. (2018). Yaşlı Dostu Kent Kavramı. Sağlıklı Kentler Birliği.</a:t>
            </a:r>
          </a:p>
          <a:p>
            <a:pPr marL="0" indent="0">
              <a:buNone/>
            </a:pPr>
            <a:endParaRPr lang="tr-TR" dirty="0"/>
          </a:p>
        </p:txBody>
      </p:sp>
    </p:spTree>
    <p:extLst>
      <p:ext uri="{BB962C8B-B14F-4D97-AF65-F5344CB8AC3E}">
        <p14:creationId xmlns:p14="http://schemas.microsoft.com/office/powerpoint/2010/main" val="1966433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b="1" dirty="0" smtClean="0">
                <a:solidFill>
                  <a:srgbClr val="00B0F0"/>
                </a:solidFill>
              </a:rPr>
              <a:t>YAŞLI DOSTU KENTLER</a:t>
            </a:r>
            <a:endParaRPr lang="tr-TR" sz="4000" b="1" dirty="0">
              <a:solidFill>
                <a:srgbClr val="00B0F0"/>
              </a:solidFill>
            </a:endParaRPr>
          </a:p>
        </p:txBody>
      </p:sp>
      <p:sp>
        <p:nvSpPr>
          <p:cNvPr id="3" name="İçerik Yer Tutucusu 2"/>
          <p:cNvSpPr>
            <a:spLocks noGrp="1"/>
          </p:cNvSpPr>
          <p:nvPr>
            <p:ph idx="1"/>
          </p:nvPr>
        </p:nvSpPr>
        <p:spPr/>
        <p:txBody>
          <a:bodyPr/>
          <a:lstStyle/>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Gelişmiş toplumlarda bireyin sosyal ve ekonomik yaşama katılımı konusunda bağımsız hareket edebilme kabiliyetinin olması beklenir. Bağımsız hareket edebilme konusunda kısıtlılıkları olan bireyler için, toplumdaki diğer bireylere kıyasla, sosyal, kültürel, dini ve ekonomik kent yaşamına tam olarak katılım </a:t>
            </a:r>
            <a:r>
              <a:rPr lang="tr-TR" sz="2000">
                <a:solidFill>
                  <a:srgbClr val="191B0E"/>
                </a:solidFill>
                <a:latin typeface="Franklin Gothic Book"/>
              </a:rPr>
              <a:t>sağlayamadıkları </a:t>
            </a:r>
            <a:r>
              <a:rPr lang="tr-TR" sz="2000" smtClean="0">
                <a:solidFill>
                  <a:srgbClr val="191B0E"/>
                </a:solidFill>
                <a:latin typeface="Franklin Gothic Book"/>
              </a:rPr>
              <a:t>söylenebilir.</a:t>
            </a:r>
            <a:endParaRPr lang="tr-TR" sz="2000" dirty="0">
              <a:solidFill>
                <a:srgbClr val="191B0E"/>
              </a:solidFill>
              <a:latin typeface="Franklin Gothic Book"/>
            </a:endParaRP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Sosyal kent yaşamına katılımda kısıtlılıklara sahip, dezavantajlı gruplardan biri olan yaşlılar, toplumdaki her birey gibi, rahat, güvenli, sağlıklı ve uygun bir çevrede yaşama hakkına sahiptir.</a:t>
            </a:r>
          </a:p>
          <a:p>
            <a:pPr marL="0" indent="0" algn="just">
              <a:buNone/>
            </a:pPr>
            <a:endParaRPr lang="tr-TR" dirty="0"/>
          </a:p>
        </p:txBody>
      </p:sp>
    </p:spTree>
    <p:extLst>
      <p:ext uri="{BB962C8B-B14F-4D97-AF65-F5344CB8AC3E}">
        <p14:creationId xmlns:p14="http://schemas.microsoft.com/office/powerpoint/2010/main" val="1853152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Yaşlı Dostu </a:t>
            </a:r>
            <a:r>
              <a:rPr lang="tr-TR" sz="2000" dirty="0" smtClean="0">
                <a:solidFill>
                  <a:srgbClr val="191B0E"/>
                </a:solidFill>
                <a:latin typeface="Franklin Gothic Book"/>
              </a:rPr>
              <a:t>Kent kavramı</a:t>
            </a:r>
            <a:r>
              <a:rPr lang="tr-TR" sz="2000" dirty="0">
                <a:solidFill>
                  <a:srgbClr val="191B0E"/>
                </a:solidFill>
                <a:latin typeface="Franklin Gothic Book"/>
              </a:rPr>
              <a:t>, tüm yaşlı bireylerin kent içinde aktif olması ve aktif yaşlanmaya olanak sağlayacak bir çevrede bulunabilmesi olarak tanımlamaktadır. </a:t>
            </a:r>
            <a:endParaRPr lang="tr-TR" sz="2000" dirty="0" smtClean="0">
              <a:solidFill>
                <a:srgbClr val="191B0E"/>
              </a:solidFill>
              <a:latin typeface="Franklin Gothic Book"/>
            </a:endParaRPr>
          </a:p>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191B0E"/>
                </a:solidFill>
                <a:latin typeface="Franklin Gothic Book"/>
              </a:rPr>
              <a:t>Aktif </a:t>
            </a:r>
            <a:r>
              <a:rPr lang="tr-TR" sz="2000" dirty="0">
                <a:solidFill>
                  <a:srgbClr val="191B0E"/>
                </a:solidFill>
                <a:latin typeface="Franklin Gothic Book"/>
              </a:rPr>
              <a:t>yaşlanma, aktif olma durumu sadece fiziksel olarak aktif olma ya da iş gücüne katılım olarak görülmemekte, BM tarafından Yaşlı İlkeleri ve evrensel insan haklarına dayanarak, bağımsız yaşam, katılım, bakım, kendini gerçekleştirme ve itibar olarak belirlediği temel prensiplere göre, bireylerin  sosyal, kültürel, dini, ekonomik ve birey olma durumu ile ilgili her katılımını ve çevresinde aktif rol </a:t>
            </a:r>
            <a:r>
              <a:rPr lang="tr-TR" sz="2000" dirty="0" smtClean="0">
                <a:solidFill>
                  <a:srgbClr val="191B0E"/>
                </a:solidFill>
                <a:latin typeface="Franklin Gothic Book"/>
              </a:rPr>
              <a:t>alması </a:t>
            </a:r>
            <a:r>
              <a:rPr lang="tr-TR" sz="2000" dirty="0">
                <a:solidFill>
                  <a:srgbClr val="191B0E"/>
                </a:solidFill>
                <a:latin typeface="Franklin Gothic Book"/>
              </a:rPr>
              <a:t>durumunu içermektedir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Yaşlı dostu kent yaratma olgusu, yaşlılara kent içinde herkes gibi, topluma entegre bir şekilde, yaşamlarını aktif devam ettirebilecekleri, yaşanılabilir ve erişilebilir bir ortam sağlamak ve yaşam kalitelerini arttırmak amacıyla planlanan bir çalışmadır. </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Dünya Sağlık Örgütü, yaşlı dostu kent kavramını 2005 yılında gündemine almıştır.</a:t>
            </a:r>
          </a:p>
          <a:p>
            <a:endParaRPr lang="tr-TR" dirty="0"/>
          </a:p>
        </p:txBody>
      </p:sp>
    </p:spTree>
    <p:extLst>
      <p:ext uri="{BB962C8B-B14F-4D97-AF65-F5344CB8AC3E}">
        <p14:creationId xmlns:p14="http://schemas.microsoft.com/office/powerpoint/2010/main" val="22440216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Türkiye İstatistik Kurumu (TÜİK) araştırmalarına göre, çalışma çağındaki yüz kişiye düşen yaşlı sayısını ifade eden yaşlı bağımlılık oranı</a:t>
            </a:r>
            <a:r>
              <a:rPr lang="tr-TR" sz="2000" dirty="0" smtClean="0">
                <a:solidFill>
                  <a:srgbClr val="191B0E"/>
                </a:solidFill>
                <a:latin typeface="Franklin Gothic Book"/>
              </a:rPr>
              <a:t>,</a:t>
            </a:r>
            <a:r>
              <a:rPr lang="tr-TR" sz="2000" dirty="0" smtClean="0"/>
              <a:t> 2014 yılında %11,8 iken bu oran 2018 yılında %12,9'a yükseldi.</a:t>
            </a:r>
          </a:p>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191B0E"/>
                </a:solidFill>
                <a:latin typeface="Franklin Gothic Book"/>
              </a:rPr>
              <a:t>Bu </a:t>
            </a:r>
            <a:r>
              <a:rPr lang="tr-TR" sz="2000" dirty="0">
                <a:solidFill>
                  <a:srgbClr val="191B0E"/>
                </a:solidFill>
                <a:latin typeface="Franklin Gothic Book"/>
              </a:rPr>
              <a:t>verilere göre, yaşlı bağımlılığı olan bireylerdeki artış, yaşamlarına birlikte devam edecekleri konutların, yaşlı bireylere göre düzenlenmesi ihtiyacının her geçen gün arttığını gösterdiği gibi, benzer şekilde geleneksel aile yapısındaki değişiklikler, eş kayıpları gibi nedenlerle de kendi konutlarında, yaşamlarını yalnız sürdüren yaşlı bireyler için de, yaşadıkları konutların, kendi fiziki ihtiyaçlarına göre, yaşadığı mekana duyduğu aidiyeti sarsmadan, güvenli, hayatlarını kolaylaştıracak mekanlara dönüştürülmesi ve baştan bu düşünce ile tasarlanması gerektiğini </a:t>
            </a:r>
            <a:r>
              <a:rPr lang="tr-TR" sz="2000" dirty="0" smtClean="0">
                <a:solidFill>
                  <a:srgbClr val="191B0E"/>
                </a:solidFill>
                <a:latin typeface="Franklin Gothic Book"/>
              </a:rPr>
              <a:t>desteklemektedir.</a:t>
            </a:r>
            <a:endParaRPr lang="tr-TR" dirty="0"/>
          </a:p>
        </p:txBody>
      </p:sp>
    </p:spTree>
    <p:extLst>
      <p:ext uri="{BB962C8B-B14F-4D97-AF65-F5344CB8AC3E}">
        <p14:creationId xmlns:p14="http://schemas.microsoft.com/office/powerpoint/2010/main" val="28790891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Yaşlı dostu kent, yalnızca yaşlı bireyler için değil, başta çocuklar ve engelliler olmak üzere bütün toplumun faydası için düzenlemelerin yapıldığı ve gerekli tedbirlerin alındığı kentsel bir yaşam çevresi olarak </a:t>
            </a:r>
            <a:r>
              <a:rPr lang="tr-TR" sz="2000" dirty="0" smtClean="0">
                <a:solidFill>
                  <a:srgbClr val="191B0E"/>
                </a:solidFill>
                <a:latin typeface="Franklin Gothic Book"/>
              </a:rPr>
              <a:t>düşünülmelidir.</a:t>
            </a:r>
            <a:endParaRPr lang="tr-TR" sz="2000" dirty="0">
              <a:solidFill>
                <a:srgbClr val="191B0E"/>
              </a:solidFill>
              <a:latin typeface="Franklin Gothic Book"/>
            </a:endParaRP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Erişilebilirlik, öncelikle yaşlı, engelli ve çocuklar gibi bütün dezavantajlı gruplar olmak üzere her gruptan insanın, kent hayatına katılımı konusunda en önemli kavramlardandır. Her gruptan insanın günlük yaşama katılabilmesi için, bina iç mekanlarından kentsel dış mekanlara zorluk çekmeden ulaşabilmesi ve hareket edebilme kabiliyetinin sağlanması gerekmektedir. Yaşlıların mevcut toplumsal ve sosyal çevrelerinde devamlılık sağlayabilmeleri ve yeni ilişkiler içine girebilmeleri, erişilebilir güvenli bir kentsel yaşam çevresinde gerçekleşebilmektedir.</a:t>
            </a:r>
          </a:p>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Dünya Sağlık Örgütü, yaşlı dostu kent çalışması için, 8 bileşen ile yaşlı ve kent ilişkisini ele alınmaktadır. Bunlar;</a:t>
            </a:r>
          </a:p>
          <a:p>
            <a:endParaRPr lang="tr-TR" dirty="0"/>
          </a:p>
        </p:txBody>
      </p:sp>
    </p:spTree>
    <p:extLst>
      <p:ext uri="{BB962C8B-B14F-4D97-AF65-F5344CB8AC3E}">
        <p14:creationId xmlns:p14="http://schemas.microsoft.com/office/powerpoint/2010/main" val="19958405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260648"/>
            <a:ext cx="7488832" cy="62646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84701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t>Yaşlı Bireylerin Kent Yaşamına Aktif Katılımı</a:t>
            </a:r>
            <a:endParaRPr lang="tr-TR" sz="3200" b="1" dirty="0"/>
          </a:p>
        </p:txBody>
      </p:sp>
      <p:sp>
        <p:nvSpPr>
          <p:cNvPr id="3" name="İçerik Yer Tutucusu 2"/>
          <p:cNvSpPr>
            <a:spLocks noGrp="1"/>
          </p:cNvSpPr>
          <p:nvPr>
            <p:ph idx="1"/>
          </p:nvPr>
        </p:nvSpPr>
        <p:spPr/>
        <p:txBody>
          <a:bodyPr>
            <a:normAutofit fontScale="92500" lnSpcReduction="10000"/>
          </a:bodyPr>
          <a:lstStyle/>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Yaşlı bireylerin kent yaşamına aktif katılımı konusu ele alındığında, </a:t>
            </a:r>
            <a:endParaRPr lang="tr-TR" sz="2000" dirty="0" smtClean="0">
              <a:solidFill>
                <a:srgbClr val="191B0E"/>
              </a:solidFill>
              <a:latin typeface="Franklin Gothic Book"/>
            </a:endParaRPr>
          </a:p>
          <a:p>
            <a:pPr marL="784098" lvl="1" indent="-384048" algn="just">
              <a:lnSpc>
                <a:spcPct val="94000"/>
              </a:lnSpc>
              <a:spcBef>
                <a:spcPts val="1000"/>
              </a:spcBef>
              <a:spcAft>
                <a:spcPts val="200"/>
              </a:spcAft>
              <a:buSzPct val="100000"/>
              <a:buFont typeface="Franklin Gothic Book" pitchFamily="34"/>
              <a:buChar char="■"/>
            </a:pPr>
            <a:r>
              <a:rPr lang="tr-TR" sz="1600" dirty="0" smtClean="0">
                <a:solidFill>
                  <a:srgbClr val="191B0E"/>
                </a:solidFill>
                <a:latin typeface="Franklin Gothic Book"/>
              </a:rPr>
              <a:t>kentsel </a:t>
            </a:r>
            <a:r>
              <a:rPr lang="tr-TR" sz="1600" dirty="0">
                <a:solidFill>
                  <a:srgbClr val="191B0E"/>
                </a:solidFill>
                <a:latin typeface="Franklin Gothic Book"/>
              </a:rPr>
              <a:t>tasarım, </a:t>
            </a:r>
            <a:endParaRPr lang="tr-TR" sz="1600" dirty="0" smtClean="0">
              <a:solidFill>
                <a:srgbClr val="191B0E"/>
              </a:solidFill>
              <a:latin typeface="Franklin Gothic Book"/>
            </a:endParaRPr>
          </a:p>
          <a:p>
            <a:pPr marL="784098" lvl="1" indent="-384048" algn="just">
              <a:lnSpc>
                <a:spcPct val="94000"/>
              </a:lnSpc>
              <a:spcBef>
                <a:spcPts val="1000"/>
              </a:spcBef>
              <a:spcAft>
                <a:spcPts val="200"/>
              </a:spcAft>
              <a:buSzPct val="100000"/>
              <a:buFont typeface="Franklin Gothic Book" pitchFamily="34"/>
              <a:buChar char="■"/>
            </a:pPr>
            <a:r>
              <a:rPr lang="tr-TR" sz="1600" dirty="0" smtClean="0">
                <a:solidFill>
                  <a:srgbClr val="191B0E"/>
                </a:solidFill>
                <a:latin typeface="Franklin Gothic Book"/>
              </a:rPr>
              <a:t>ulaşım</a:t>
            </a:r>
            <a:r>
              <a:rPr lang="tr-TR" sz="1600" dirty="0">
                <a:solidFill>
                  <a:srgbClr val="191B0E"/>
                </a:solidFill>
                <a:latin typeface="Franklin Gothic Book"/>
              </a:rPr>
              <a:t>, </a:t>
            </a:r>
            <a:endParaRPr lang="tr-TR" sz="1600" dirty="0" smtClean="0">
              <a:solidFill>
                <a:srgbClr val="191B0E"/>
              </a:solidFill>
              <a:latin typeface="Franklin Gothic Book"/>
            </a:endParaRPr>
          </a:p>
          <a:p>
            <a:pPr marL="784098" lvl="1" indent="-384048" algn="just">
              <a:lnSpc>
                <a:spcPct val="94000"/>
              </a:lnSpc>
              <a:spcBef>
                <a:spcPts val="1000"/>
              </a:spcBef>
              <a:spcAft>
                <a:spcPts val="200"/>
              </a:spcAft>
              <a:buSzPct val="100000"/>
              <a:buFont typeface="Franklin Gothic Book" pitchFamily="34"/>
              <a:buChar char="■"/>
            </a:pPr>
            <a:r>
              <a:rPr lang="tr-TR" sz="1600" dirty="0" smtClean="0">
                <a:solidFill>
                  <a:srgbClr val="191B0E"/>
                </a:solidFill>
                <a:latin typeface="Franklin Gothic Book"/>
              </a:rPr>
              <a:t>mahalle </a:t>
            </a:r>
            <a:r>
              <a:rPr lang="tr-TR" sz="1600" dirty="0">
                <a:solidFill>
                  <a:srgbClr val="191B0E"/>
                </a:solidFill>
                <a:latin typeface="Franklin Gothic Book"/>
              </a:rPr>
              <a:t>düzeni, konut, </a:t>
            </a:r>
            <a:endParaRPr lang="tr-TR" sz="1600" dirty="0" smtClean="0">
              <a:solidFill>
                <a:srgbClr val="191B0E"/>
              </a:solidFill>
              <a:latin typeface="Franklin Gothic Book"/>
            </a:endParaRPr>
          </a:p>
          <a:p>
            <a:pPr marL="784098" lvl="1" indent="-384048" algn="just">
              <a:lnSpc>
                <a:spcPct val="94000"/>
              </a:lnSpc>
              <a:spcBef>
                <a:spcPts val="1000"/>
              </a:spcBef>
              <a:spcAft>
                <a:spcPts val="200"/>
              </a:spcAft>
              <a:buSzPct val="100000"/>
              <a:buFont typeface="Franklin Gothic Book" pitchFamily="34"/>
              <a:buChar char="■"/>
            </a:pPr>
            <a:r>
              <a:rPr lang="tr-TR" sz="1600" dirty="0" smtClean="0">
                <a:solidFill>
                  <a:srgbClr val="191B0E"/>
                </a:solidFill>
                <a:latin typeface="Franklin Gothic Book"/>
              </a:rPr>
              <a:t>sosyal </a:t>
            </a:r>
            <a:r>
              <a:rPr lang="tr-TR" sz="1600" dirty="0">
                <a:solidFill>
                  <a:srgbClr val="191B0E"/>
                </a:solidFill>
                <a:latin typeface="Franklin Gothic Book"/>
              </a:rPr>
              <a:t>ve fiziki çevre</a:t>
            </a:r>
            <a:r>
              <a:rPr lang="tr-TR" sz="1600" dirty="0" smtClean="0">
                <a:solidFill>
                  <a:srgbClr val="191B0E"/>
                </a:solidFill>
                <a:latin typeface="Franklin Gothic Book"/>
              </a:rPr>
              <a:t>,</a:t>
            </a:r>
          </a:p>
          <a:p>
            <a:pPr marL="784098" lvl="1" indent="-384048" algn="just">
              <a:lnSpc>
                <a:spcPct val="94000"/>
              </a:lnSpc>
              <a:spcBef>
                <a:spcPts val="1000"/>
              </a:spcBef>
              <a:spcAft>
                <a:spcPts val="200"/>
              </a:spcAft>
              <a:buSzPct val="100000"/>
              <a:buFont typeface="Franklin Gothic Book" pitchFamily="34"/>
              <a:buChar char="■"/>
            </a:pPr>
            <a:r>
              <a:rPr lang="tr-TR" sz="1600" dirty="0" smtClean="0">
                <a:solidFill>
                  <a:srgbClr val="191B0E"/>
                </a:solidFill>
                <a:latin typeface="Franklin Gothic Book"/>
              </a:rPr>
              <a:t> </a:t>
            </a:r>
            <a:r>
              <a:rPr lang="tr-TR" sz="1600" dirty="0">
                <a:solidFill>
                  <a:srgbClr val="191B0E"/>
                </a:solidFill>
                <a:latin typeface="Franklin Gothic Book"/>
              </a:rPr>
              <a:t>sosyal hizmet, iş alanları ve ekonomi gibi çeşitli risk noktaları ortaya </a:t>
            </a:r>
            <a:r>
              <a:rPr lang="tr-TR" sz="1600" dirty="0" smtClean="0">
                <a:solidFill>
                  <a:srgbClr val="191B0E"/>
                </a:solidFill>
                <a:latin typeface="Franklin Gothic Book"/>
              </a:rPr>
              <a:t>çıkmaktadır.</a:t>
            </a:r>
          </a:p>
          <a:p>
            <a:pPr marL="384048" indent="-384048" algn="just">
              <a:lnSpc>
                <a:spcPct val="94000"/>
              </a:lnSpc>
              <a:spcBef>
                <a:spcPts val="1000"/>
              </a:spcBef>
              <a:spcAft>
                <a:spcPts val="200"/>
              </a:spcAft>
              <a:buSzPct val="100000"/>
              <a:buFont typeface="Franklin Gothic Book" pitchFamily="34"/>
              <a:buChar char="■"/>
            </a:pPr>
            <a:r>
              <a:rPr lang="tr-TR" sz="2000" dirty="0" smtClean="0">
                <a:solidFill>
                  <a:srgbClr val="191B0E"/>
                </a:solidFill>
                <a:latin typeface="Franklin Gothic Book"/>
              </a:rPr>
              <a:t>Yaşlı </a:t>
            </a:r>
            <a:r>
              <a:rPr lang="tr-TR" sz="2000" dirty="0">
                <a:solidFill>
                  <a:srgbClr val="191B0E"/>
                </a:solidFill>
                <a:latin typeface="Franklin Gothic Book"/>
              </a:rPr>
              <a:t>bireylerin kente aktif katılımı için, gerek mevcut ve yeni konutlardaki yaşam alanlarının, mekan organizasyonunun, yaşlıların </a:t>
            </a:r>
            <a:r>
              <a:rPr lang="tr-TR" sz="2000" dirty="0" err="1">
                <a:solidFill>
                  <a:srgbClr val="191B0E"/>
                </a:solidFill>
                <a:latin typeface="Franklin Gothic Book"/>
              </a:rPr>
              <a:t>antropometrik</a:t>
            </a:r>
            <a:r>
              <a:rPr lang="tr-TR" sz="2000" dirty="0">
                <a:solidFill>
                  <a:srgbClr val="191B0E"/>
                </a:solidFill>
                <a:latin typeface="Franklin Gothic Book"/>
              </a:rPr>
              <a:t> ölçülerine uygun tasarlanması, gerekse altyapı iyileştirmeleri ile fiziksel çevrede ulaşım noktalarının (yol, sokak, kaldırım vs.) erişilebilir ve kişilerin engel durumlarına göre planlanmış olması, özel ulaşım ya da toplu taşıma noktasında yaşlı ve engelliden yana geliştirilmiş çözümlerin geliştirilmesi ve uygulanması, olumlu konut çevresi ile kamusal hizmetlerden aktif bir şekilde yararlanmaları </a:t>
            </a:r>
            <a:r>
              <a:rPr lang="tr-TR" sz="2000" dirty="0" smtClean="0">
                <a:solidFill>
                  <a:srgbClr val="191B0E"/>
                </a:solidFill>
                <a:latin typeface="Franklin Gothic Book"/>
              </a:rPr>
              <a:t>sağlanmalıdır.</a:t>
            </a:r>
            <a:endParaRPr lang="tr-TR" sz="2000" dirty="0">
              <a:solidFill>
                <a:srgbClr val="191B0E"/>
              </a:solidFill>
              <a:latin typeface="Franklin Gothic Book"/>
            </a:endParaRPr>
          </a:p>
          <a:p>
            <a:endParaRPr lang="tr-TR" dirty="0"/>
          </a:p>
        </p:txBody>
      </p:sp>
    </p:spTree>
    <p:extLst>
      <p:ext uri="{BB962C8B-B14F-4D97-AF65-F5344CB8AC3E}">
        <p14:creationId xmlns:p14="http://schemas.microsoft.com/office/powerpoint/2010/main" val="1633898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Sosyal izolasyon tehdidine karşı, çeşitli etkinliklere aktif katılabilecekleri, üretebilecekleri mekanların yaygınlaştırılması, </a:t>
            </a:r>
            <a:r>
              <a:rPr lang="tr-TR" sz="2000" dirty="0" err="1">
                <a:solidFill>
                  <a:srgbClr val="191B0E"/>
                </a:solidFill>
                <a:latin typeface="Franklin Gothic Book"/>
              </a:rPr>
              <a:t>mental</a:t>
            </a:r>
            <a:r>
              <a:rPr lang="tr-TR" sz="2000" dirty="0">
                <a:solidFill>
                  <a:srgbClr val="191B0E"/>
                </a:solidFill>
                <a:latin typeface="Franklin Gothic Book"/>
              </a:rPr>
              <a:t> ve fiziksel olarak iyileştirici bir çevre için egzersiz ve rekreasyon alanları oluşturulması, kişiler için düzenli bir sosyal yardım imkanı sağlanması ile destekleyici sosyal ağlara katılmaları ve çevrelerindeki bireylerle toplumsal ilişkiler kurmaları kent yaşamında aktif rol almalarına yardımcı olur. Bu uygulamalar ile kamuya açık hizmetlere her yaştan bireyin erişebilmesi, sadece yaşlılar için değil, toplumdaki bütün bireylerin faydasınadır.</a:t>
            </a:r>
          </a:p>
          <a:p>
            <a:pPr algn="just"/>
            <a:endParaRPr lang="tr-TR" dirty="0"/>
          </a:p>
        </p:txBody>
      </p:sp>
    </p:spTree>
    <p:extLst>
      <p:ext uri="{BB962C8B-B14F-4D97-AF65-F5344CB8AC3E}">
        <p14:creationId xmlns:p14="http://schemas.microsoft.com/office/powerpoint/2010/main" val="526623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384048" lvl="0" indent="-384048" algn="just">
              <a:lnSpc>
                <a:spcPct val="94000"/>
              </a:lnSpc>
              <a:spcBef>
                <a:spcPts val="1000"/>
              </a:spcBef>
              <a:spcAft>
                <a:spcPts val="200"/>
              </a:spcAft>
              <a:buSzPct val="100000"/>
              <a:buFont typeface="Franklin Gothic Book" pitchFamily="34"/>
              <a:buChar char="■"/>
            </a:pPr>
            <a:r>
              <a:rPr lang="tr-TR" sz="2000" dirty="0">
                <a:solidFill>
                  <a:srgbClr val="191B0E"/>
                </a:solidFill>
                <a:latin typeface="Franklin Gothic Book"/>
              </a:rPr>
              <a:t>Yalnız yaşayan yaşlıların, iletişim kaynaklarından ve teknoloji pratiklerinden uzaklaşması doğru değildir. Bu onları daha da olumsuz etkiler. </a:t>
            </a:r>
            <a:endParaRPr lang="tr-TR" sz="2000" dirty="0" smtClean="0">
              <a:solidFill>
                <a:srgbClr val="191B0E"/>
              </a:solidFill>
              <a:latin typeface="Franklin Gothic Book"/>
            </a:endParaRPr>
          </a:p>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191B0E"/>
                </a:solidFill>
                <a:latin typeface="Franklin Gothic Book"/>
              </a:rPr>
              <a:t>Kent </a:t>
            </a:r>
            <a:r>
              <a:rPr lang="tr-TR" sz="2000" dirty="0">
                <a:solidFill>
                  <a:srgbClr val="191B0E"/>
                </a:solidFill>
                <a:latin typeface="Franklin Gothic Book"/>
              </a:rPr>
              <a:t>içindeki erişebilecekleri </a:t>
            </a:r>
            <a:r>
              <a:rPr lang="tr-TR" sz="2000" dirty="0" err="1">
                <a:solidFill>
                  <a:srgbClr val="191B0E"/>
                </a:solidFill>
                <a:latin typeface="Franklin Gothic Book"/>
              </a:rPr>
              <a:t>sosyo</a:t>
            </a:r>
            <a:r>
              <a:rPr lang="tr-TR" sz="2000" dirty="0">
                <a:solidFill>
                  <a:srgbClr val="191B0E"/>
                </a:solidFill>
                <a:latin typeface="Franklin Gothic Book"/>
              </a:rPr>
              <a:t> kültürel çevreler ve yaşadıkları konutlar onların bu konuda da aktif olmalarını sağlamalıdır. </a:t>
            </a:r>
            <a:endParaRPr lang="tr-TR" sz="2000" dirty="0" smtClean="0">
              <a:solidFill>
                <a:srgbClr val="191B0E"/>
              </a:solidFill>
              <a:latin typeface="Franklin Gothic Book"/>
            </a:endParaRPr>
          </a:p>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191B0E"/>
                </a:solidFill>
                <a:latin typeface="Franklin Gothic Book"/>
              </a:rPr>
              <a:t>Özellikle </a:t>
            </a:r>
            <a:r>
              <a:rPr lang="tr-TR" sz="2000" dirty="0">
                <a:solidFill>
                  <a:srgbClr val="191B0E"/>
                </a:solidFill>
                <a:latin typeface="Franklin Gothic Book"/>
              </a:rPr>
              <a:t>konutların güvenlik sistemleri onlar için tasarlanmış olmalıdır. </a:t>
            </a:r>
            <a:endParaRPr lang="tr-TR" sz="2000" dirty="0" smtClean="0">
              <a:solidFill>
                <a:srgbClr val="191B0E"/>
              </a:solidFill>
              <a:latin typeface="Franklin Gothic Book"/>
            </a:endParaRPr>
          </a:p>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191B0E"/>
                </a:solidFill>
                <a:latin typeface="Franklin Gothic Book"/>
              </a:rPr>
              <a:t>Ayrıca </a:t>
            </a:r>
            <a:r>
              <a:rPr lang="tr-TR" sz="2000" dirty="0">
                <a:solidFill>
                  <a:srgbClr val="191B0E"/>
                </a:solidFill>
                <a:latin typeface="Franklin Gothic Book"/>
              </a:rPr>
              <a:t>güncel konular olan telefon veya kredi kartı kullanımında karşılaşabileceği bilişim hırsızlığı konusunda bilinçlendirilmesi ve güvenliği için her türlü olumsuz duruma karşı farkındalığının arttırılması, yaşamlarını güvenli geçirmelerine yardımcı olacak uygulamalardandır. </a:t>
            </a:r>
            <a:endParaRPr lang="tr-TR" sz="2000" dirty="0" smtClean="0">
              <a:solidFill>
                <a:srgbClr val="191B0E"/>
              </a:solidFill>
              <a:latin typeface="Franklin Gothic Book"/>
            </a:endParaRPr>
          </a:p>
          <a:p>
            <a:pPr marL="384048" lvl="0" indent="-384048" algn="just">
              <a:lnSpc>
                <a:spcPct val="94000"/>
              </a:lnSpc>
              <a:spcBef>
                <a:spcPts val="1000"/>
              </a:spcBef>
              <a:spcAft>
                <a:spcPts val="200"/>
              </a:spcAft>
              <a:buSzPct val="100000"/>
              <a:buFont typeface="Franklin Gothic Book" pitchFamily="34"/>
              <a:buChar char="■"/>
            </a:pPr>
            <a:r>
              <a:rPr lang="tr-TR" sz="2000" dirty="0" smtClean="0">
                <a:solidFill>
                  <a:srgbClr val="191B0E"/>
                </a:solidFill>
                <a:latin typeface="Franklin Gothic Book"/>
              </a:rPr>
              <a:t>Bu </a:t>
            </a:r>
            <a:r>
              <a:rPr lang="tr-TR" sz="2000" dirty="0">
                <a:solidFill>
                  <a:srgbClr val="191B0E"/>
                </a:solidFill>
                <a:latin typeface="Franklin Gothic Book"/>
              </a:rPr>
              <a:t>da yaşlı bireylerin toplumdan izole şekilde değil, güvenle yaşamalarını sağlayarak, kent yaşamına aktif katılımına destek olur. Tüm bu konularla ilgili kentlilik bilinci gereği olarak sosyal projelerin oluşturulması, gönüllülük esasına dayanan çalışmalar yapılarak, gerekirse yaşlılar ile birebir veya toplu görüşmelerle bu sorunun aktarılması, aktif ve pasif nasıl önlemlerin alınabileceği </a:t>
            </a:r>
            <a:r>
              <a:rPr lang="tr-TR" sz="2000" dirty="0" err="1">
                <a:solidFill>
                  <a:srgbClr val="191B0E"/>
                </a:solidFill>
                <a:latin typeface="Franklin Gothic Book"/>
              </a:rPr>
              <a:t>disiplinlerarası</a:t>
            </a:r>
            <a:r>
              <a:rPr lang="tr-TR" sz="2000" dirty="0">
                <a:solidFill>
                  <a:srgbClr val="191B0E"/>
                </a:solidFill>
                <a:latin typeface="Franklin Gothic Book"/>
              </a:rPr>
              <a:t> ve de tüm paydaşlara düşen bir sorumluluktur.</a:t>
            </a:r>
          </a:p>
          <a:p>
            <a:endParaRPr lang="tr-TR" dirty="0"/>
          </a:p>
        </p:txBody>
      </p:sp>
    </p:spTree>
    <p:extLst>
      <p:ext uri="{BB962C8B-B14F-4D97-AF65-F5344CB8AC3E}">
        <p14:creationId xmlns:p14="http://schemas.microsoft.com/office/powerpoint/2010/main" val="29153958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2062</Words>
  <Application>Microsoft Office PowerPoint</Application>
  <PresentationFormat>Ekran Gösterisi (4:3)</PresentationFormat>
  <Paragraphs>113</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GERİATRİDE ÖĞRENCİ UYGULAMALARI</vt:lpstr>
      <vt:lpstr>YAŞLI DOSTU KENTLER</vt:lpstr>
      <vt:lpstr>PowerPoint Sunusu</vt:lpstr>
      <vt:lpstr>PowerPoint Sunusu</vt:lpstr>
      <vt:lpstr>PowerPoint Sunusu</vt:lpstr>
      <vt:lpstr>PowerPoint Sunusu</vt:lpstr>
      <vt:lpstr>Yaşlı Bireylerin Kent Yaşamına Aktif Katılımı</vt:lpstr>
      <vt:lpstr>PowerPoint Sunusu</vt:lpstr>
      <vt:lpstr>PowerPoint Sunusu</vt:lpstr>
      <vt:lpstr>PowerPoint Sunusu</vt:lpstr>
      <vt:lpstr>  Dış mekanlar ve binalar </vt:lpstr>
      <vt:lpstr>  ULAŞIM </vt:lpstr>
      <vt:lpstr>  KONUT </vt:lpstr>
      <vt:lpstr>  SOSYAL KATILIM </vt:lpstr>
      <vt:lpstr>  TOPLUMSAL YAŞAMA DÂHİL OLMA VE TOPLUMUN YAŞLIYA SAYGISI </vt:lpstr>
      <vt:lpstr>  VATANDAŞLIK GÖREVİNİ YERİNE GETİRME VE İŞGÜCÜNE KATILMA </vt:lpstr>
      <vt:lpstr>  BİLGİ EDİNME VE İLETİŞİM  </vt:lpstr>
      <vt:lpstr>  TOPLUM DESTEĞİ VE SAĞLIK HİZMETLERİ </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GERİATRİDE ÖĞRENCİ UYGULAMALARI</dc:title>
  <dc:creator>Toshıba</dc:creator>
  <cp:lastModifiedBy>Toshıba</cp:lastModifiedBy>
  <cp:revision>14</cp:revision>
  <dcterms:created xsi:type="dcterms:W3CDTF">2020-03-22T10:50:01Z</dcterms:created>
  <dcterms:modified xsi:type="dcterms:W3CDTF">2020-04-01T10:22:32Z</dcterms:modified>
</cp:coreProperties>
</file>