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90" r:id="rId5"/>
    <p:sldId id="261" r:id="rId6"/>
    <p:sldId id="262" r:id="rId7"/>
    <p:sldId id="263" r:id="rId8"/>
    <p:sldId id="268" r:id="rId9"/>
    <p:sldId id="273" r:id="rId10"/>
    <p:sldId id="282" r:id="rId11"/>
    <p:sldId id="283" r:id="rId12"/>
    <p:sldId id="28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2" autoAdjust="0"/>
    <p:restoredTop sz="74746" autoAdjust="0"/>
  </p:normalViewPr>
  <p:slideViewPr>
    <p:cSldViewPr snapToGrid="0">
      <p:cViewPr varScale="1">
        <p:scale>
          <a:sx n="69" d="100"/>
          <a:sy n="69" d="100"/>
        </p:scale>
        <p:origin x="127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34904" y="983566"/>
            <a:ext cx="8825658" cy="3329581"/>
          </a:xfrm>
        </p:spPr>
        <p:txBody>
          <a:bodyPr/>
          <a:lstStyle/>
          <a:p>
            <a:r>
              <a:rPr lang="tr-TR" dirty="0" err="1" smtClean="0"/>
              <a:t>Osteokondiritis</a:t>
            </a:r>
            <a:r>
              <a:rPr lang="tr-TR" dirty="0" smtClean="0"/>
              <a:t> </a:t>
            </a:r>
            <a:r>
              <a:rPr lang="tr-TR" dirty="0" err="1"/>
              <a:t>D</a:t>
            </a:r>
            <a:r>
              <a:rPr lang="tr-TR" dirty="0" err="1" smtClean="0"/>
              <a:t>issekans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0887" y="4866003"/>
            <a:ext cx="8825658" cy="861420"/>
          </a:xfrm>
        </p:spPr>
        <p:txBody>
          <a:bodyPr>
            <a:normAutofit fontScale="32500" lnSpcReduction="20000"/>
          </a:bodyPr>
          <a:lstStyle/>
          <a:p>
            <a:r>
              <a:rPr lang="tr-TR" sz="5500" b="1" dirty="0"/>
              <a:t>Prof. Dr. Ümit KAYA</a:t>
            </a:r>
          </a:p>
          <a:p>
            <a:r>
              <a:rPr lang="tr-TR" sz="3600" b="1" dirty="0"/>
              <a:t>Ankara Üniversitesi Veteriner Fakültesi </a:t>
            </a:r>
            <a:endParaRPr lang="tr-TR" sz="3600" b="1" dirty="0" smtClean="0"/>
          </a:p>
          <a:p>
            <a:r>
              <a:rPr lang="tr-TR" sz="3600" b="1" dirty="0" smtClean="0"/>
              <a:t>Ortopedi </a:t>
            </a:r>
            <a:r>
              <a:rPr lang="tr-TR" sz="3600" b="1" dirty="0"/>
              <a:t>ve Travmatoloji Bilim Dalı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434905" cy="145160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7941" y="0"/>
            <a:ext cx="1464059" cy="151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10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Konservatif Tedavi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9558" y="2052918"/>
            <a:ext cx="10565026" cy="4195481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Omuz </a:t>
            </a:r>
            <a:r>
              <a:rPr lang="tr-TR" sz="2800" b="1" dirty="0"/>
              <a:t>eklemi </a:t>
            </a:r>
            <a:r>
              <a:rPr lang="tr-TR" sz="2800" b="1" dirty="0" err="1"/>
              <a:t>OCD’sinde</a:t>
            </a:r>
            <a:r>
              <a:rPr lang="tr-TR" sz="2800" b="1" dirty="0"/>
              <a:t> etkilenmiş köpeklerin çoğunluğu konservatif tedaviden sonra geri gelmektedir. Bununla beraber geri dönüş süresi uzamaktadır (birkaç ay gibi) ve iyileşme eklemde </a:t>
            </a:r>
            <a:r>
              <a:rPr lang="tr-TR" sz="2800" b="1" dirty="0" err="1"/>
              <a:t>osteoartrosisle</a:t>
            </a:r>
            <a:r>
              <a:rPr lang="tr-TR" sz="2800" b="1" dirty="0"/>
              <a:t> komplike olmaktadır. Konservatif tedavi (hareketlerin sınırlandırılması ve analjezik uygulamaları) hastalığın erken safhalarında özellikle de lezyonun küçük olduğu radyografik olarak belirlendiğinde kullanılabilir. </a:t>
            </a:r>
          </a:p>
        </p:txBody>
      </p:sp>
    </p:spTree>
    <p:extLst>
      <p:ext uri="{BB962C8B-B14F-4D97-AF65-F5344CB8AC3E}">
        <p14:creationId xmlns:p14="http://schemas.microsoft.com/office/powerpoint/2010/main" val="333346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Cerrahi Tedavi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724" y="1588684"/>
            <a:ext cx="10133162" cy="4195481"/>
          </a:xfrm>
        </p:spPr>
        <p:txBody>
          <a:bodyPr>
            <a:normAutofit/>
          </a:bodyPr>
          <a:lstStyle/>
          <a:p>
            <a:r>
              <a:rPr lang="tr-TR" sz="2800" b="1" dirty="0"/>
              <a:t>Eğer altı hafta içinde topallıkta herhangi bir gelişme yok ise ve </a:t>
            </a:r>
            <a:r>
              <a:rPr lang="tr-TR" sz="2800" b="1" dirty="0" err="1"/>
              <a:t>OCD’nin</a:t>
            </a:r>
            <a:r>
              <a:rPr lang="tr-TR" sz="2800" b="1" dirty="0"/>
              <a:t> radyografik bulguları belirgin ise, cerrahi tedavi önerilir.  </a:t>
            </a:r>
            <a:r>
              <a:rPr lang="tr-TR" sz="2800" b="1" dirty="0" err="1"/>
              <a:t>Artrotomi</a:t>
            </a:r>
            <a:r>
              <a:rPr lang="tr-TR" sz="2800" b="1" dirty="0"/>
              <a:t> gerçekleştirilir, </a:t>
            </a:r>
            <a:r>
              <a:rPr lang="tr-TR" sz="2800" b="1" dirty="0" err="1"/>
              <a:t>kartialgenöz</a:t>
            </a:r>
            <a:r>
              <a:rPr lang="tr-TR" sz="2800" b="1" dirty="0"/>
              <a:t> </a:t>
            </a:r>
            <a:r>
              <a:rPr lang="tr-TR" sz="2800" b="1" dirty="0" err="1"/>
              <a:t>flap</a:t>
            </a:r>
            <a:r>
              <a:rPr lang="tr-TR" sz="2800" b="1" dirty="0"/>
              <a:t> uzaklaştırılır ve </a:t>
            </a:r>
            <a:r>
              <a:rPr lang="tr-TR" sz="2800" b="1" dirty="0" smtClean="0"/>
              <a:t>erozyon </a:t>
            </a:r>
            <a:r>
              <a:rPr lang="tr-TR" sz="2800" b="1" dirty="0" smtClean="0"/>
              <a:t>kürete </a:t>
            </a:r>
            <a:r>
              <a:rPr lang="tr-TR" sz="2800" b="1" dirty="0"/>
              <a:t>edilir</a:t>
            </a:r>
            <a:r>
              <a:rPr lang="tr-TR" sz="2800" b="1" dirty="0" smtClean="0"/>
              <a:t>.</a:t>
            </a:r>
          </a:p>
          <a:p>
            <a:r>
              <a:rPr lang="tr-TR" sz="2800" b="1" dirty="0"/>
              <a:t>Bir başka teknikte ise, </a:t>
            </a:r>
            <a:r>
              <a:rPr lang="tr-TR" sz="2800" b="1" dirty="0" err="1"/>
              <a:t>defekt</a:t>
            </a:r>
            <a:r>
              <a:rPr lang="tr-TR" sz="2800" b="1" dirty="0"/>
              <a:t> içine doku girişini artırma için </a:t>
            </a:r>
            <a:r>
              <a:rPr lang="tr-TR" sz="2800" b="1" dirty="0" err="1"/>
              <a:t>subkondral</a:t>
            </a:r>
            <a:r>
              <a:rPr lang="tr-TR" sz="2800" b="1" dirty="0"/>
              <a:t> kemiğe </a:t>
            </a:r>
            <a:r>
              <a:rPr lang="tr-TR" sz="2800" b="1" dirty="0" smtClean="0"/>
              <a:t>birçok </a:t>
            </a:r>
            <a:r>
              <a:rPr lang="tr-TR" sz="2800" b="1" dirty="0"/>
              <a:t>delik açılır</a:t>
            </a:r>
          </a:p>
        </p:txBody>
      </p:sp>
    </p:spTree>
    <p:extLst>
      <p:ext uri="{BB962C8B-B14F-4D97-AF65-F5344CB8AC3E}">
        <p14:creationId xmlns:p14="http://schemas.microsoft.com/office/powerpoint/2010/main" val="38461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259492" y="2064995"/>
            <a:ext cx="11751276" cy="4195762"/>
          </a:xfrm>
        </p:spPr>
        <p:txBody>
          <a:bodyPr>
            <a:normAutofit/>
          </a:bodyPr>
          <a:lstStyle/>
          <a:p>
            <a:r>
              <a:rPr lang="tr-TR" sz="2800" b="1" dirty="0"/>
              <a:t>Operasyondan sonra, bir ay süre ile tasma ile yürüyüş önerilir ve hareketler </a:t>
            </a:r>
            <a:r>
              <a:rPr lang="tr-TR" sz="2800" b="1" dirty="0" smtClean="0"/>
              <a:t>sınırlandırılır. </a:t>
            </a:r>
          </a:p>
          <a:p>
            <a:r>
              <a:rPr lang="tr-TR" sz="2800" b="1" dirty="0" smtClean="0"/>
              <a:t>Operasyondan </a:t>
            </a:r>
            <a:r>
              <a:rPr lang="tr-TR" sz="2800" b="1" dirty="0"/>
              <a:t>bir ay önce hafif topallık gösteren köpeklerin çoğu operasyondan 3 ay içinde sağlığına kavuşurlar. </a:t>
            </a:r>
            <a:endParaRPr lang="tr-TR" sz="2800" b="1" dirty="0" smtClean="0"/>
          </a:p>
          <a:p>
            <a:r>
              <a:rPr lang="tr-TR" sz="2800" b="1" dirty="0" err="1"/>
              <a:t>Bilateral</a:t>
            </a:r>
            <a:r>
              <a:rPr lang="tr-TR" sz="2800" b="1" dirty="0"/>
              <a:t> lezyonu olan köpeklerde her iki operasyon arasında 6 hafta süre bırakılmalıdır.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410470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326524" y="721217"/>
            <a:ext cx="750838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/>
              <a:t>Osteokonrosis</a:t>
            </a:r>
            <a:r>
              <a:rPr lang="tr-TR" sz="2800" b="1" dirty="0"/>
              <a:t> (OC), son yıllarda özellikle gelişmekte olan büyük ve </a:t>
            </a:r>
            <a:r>
              <a:rPr lang="tr-TR" sz="2800" b="1" dirty="0" smtClean="0"/>
              <a:t>dev ırk </a:t>
            </a:r>
            <a:r>
              <a:rPr lang="tr-TR" sz="2800" b="1" dirty="0"/>
              <a:t>köpeklerde görülen ve çeşitli eklem </a:t>
            </a:r>
            <a:r>
              <a:rPr lang="tr-TR" sz="2800" b="1" dirty="0" err="1"/>
              <a:t>kartilagosunda</a:t>
            </a:r>
            <a:r>
              <a:rPr lang="tr-TR" sz="2800" b="1" dirty="0"/>
              <a:t> (omuz, </a:t>
            </a:r>
            <a:r>
              <a:rPr lang="tr-TR" sz="2800" b="1" dirty="0" smtClean="0"/>
              <a:t>dirsek, diz, </a:t>
            </a:r>
            <a:r>
              <a:rPr lang="tr-TR" sz="2800" b="1" dirty="0"/>
              <a:t>iç diz, </a:t>
            </a:r>
            <a:r>
              <a:rPr lang="tr-TR" sz="2800" b="1" dirty="0" err="1"/>
              <a:t>vertebral</a:t>
            </a:r>
            <a:r>
              <a:rPr lang="tr-TR" sz="2800" b="1" dirty="0"/>
              <a:t> fasetler) ve büyüme plaklarında hastalık oluşturan patolojik bir </a:t>
            </a:r>
            <a:r>
              <a:rPr lang="tr-TR" sz="2800" b="1" dirty="0" smtClean="0"/>
              <a:t>gelişimdir</a:t>
            </a:r>
            <a:r>
              <a:rPr lang="tr-TR" sz="2800" b="1" dirty="0" smtClean="0"/>
              <a:t>.</a:t>
            </a:r>
          </a:p>
          <a:p>
            <a:endParaRPr lang="tr-TR" sz="2800" b="1" dirty="0" smtClean="0"/>
          </a:p>
          <a:p>
            <a:r>
              <a:rPr lang="tr-TR" sz="2800" b="1" dirty="0" err="1" smtClean="0"/>
              <a:t>Osteokondrozisin</a:t>
            </a:r>
            <a:r>
              <a:rPr lang="tr-TR" sz="2800" b="1" dirty="0" smtClean="0"/>
              <a:t> </a:t>
            </a:r>
            <a:r>
              <a:rPr lang="tr-TR" sz="2800" b="1" dirty="0"/>
              <a:t>devamı olarak </a:t>
            </a:r>
            <a:r>
              <a:rPr lang="tr-TR" sz="2800" b="1" dirty="0" err="1">
                <a:solidFill>
                  <a:srgbClr val="FFFF00"/>
                </a:solidFill>
              </a:rPr>
              <a:t>Osteokonritis</a:t>
            </a:r>
            <a:r>
              <a:rPr lang="tr-TR" sz="2800" b="1" dirty="0">
                <a:solidFill>
                  <a:srgbClr val="FFFF00"/>
                </a:solidFill>
              </a:rPr>
              <a:t> </a:t>
            </a:r>
            <a:r>
              <a:rPr lang="tr-TR" sz="2800" b="1" dirty="0" err="1">
                <a:solidFill>
                  <a:srgbClr val="FFFF00"/>
                </a:solidFill>
              </a:rPr>
              <a:t>dissekans</a:t>
            </a:r>
            <a:r>
              <a:rPr lang="tr-TR" sz="2800" b="1" dirty="0">
                <a:solidFill>
                  <a:srgbClr val="FFFF00"/>
                </a:solidFill>
              </a:rPr>
              <a:t> (OCD) </a:t>
            </a:r>
            <a:r>
              <a:rPr lang="tr-TR" sz="2800" b="1" dirty="0"/>
              <a:t>, </a:t>
            </a:r>
          </a:p>
          <a:p>
            <a:r>
              <a:rPr lang="tr-TR" sz="2800" b="1" dirty="0"/>
              <a:t>tedavi edilmediği taktirde </a:t>
            </a:r>
            <a:r>
              <a:rPr lang="tr-TR" sz="2800" b="1" dirty="0" err="1">
                <a:solidFill>
                  <a:srgbClr val="FFFF00"/>
                </a:solidFill>
              </a:rPr>
              <a:t>dejeneratif</a:t>
            </a:r>
            <a:r>
              <a:rPr lang="tr-TR" sz="2800" b="1" dirty="0">
                <a:solidFill>
                  <a:srgbClr val="FFFF00"/>
                </a:solidFill>
              </a:rPr>
              <a:t> eklem hastalığına (DJD)</a:t>
            </a:r>
            <a:r>
              <a:rPr lang="tr-TR" sz="2800" b="1" dirty="0"/>
              <a:t> doğru ilerleyen bir hastalıktır. 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74514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0710" y="372139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b="1" dirty="0" err="1">
                <a:solidFill>
                  <a:srgbClr val="FFFF00"/>
                </a:solidFill>
              </a:rPr>
              <a:t>Osteokondritis</a:t>
            </a:r>
            <a:r>
              <a:rPr lang="tr-TR" sz="2800" b="1" dirty="0">
                <a:solidFill>
                  <a:srgbClr val="FFFF00"/>
                </a:solidFill>
              </a:rPr>
              <a:t> </a:t>
            </a:r>
            <a:r>
              <a:rPr lang="tr-TR" sz="2800" b="1" dirty="0" err="1">
                <a:solidFill>
                  <a:srgbClr val="FFFF00"/>
                </a:solidFill>
              </a:rPr>
              <a:t>dissekans</a:t>
            </a:r>
            <a:r>
              <a:rPr lang="tr-TR" sz="2800" b="1" dirty="0">
                <a:solidFill>
                  <a:srgbClr val="FFFF00"/>
                </a:solidFill>
              </a:rPr>
              <a:t> (OCD) </a:t>
            </a:r>
            <a:r>
              <a:rPr lang="tr-TR" sz="2800" b="1" dirty="0" err="1"/>
              <a:t>artiküler</a:t>
            </a:r>
            <a:r>
              <a:rPr lang="tr-TR" sz="2800" b="1" dirty="0"/>
              <a:t> kıkırdağın ve </a:t>
            </a:r>
            <a:r>
              <a:rPr lang="tr-TR" sz="2800" b="1" dirty="0" err="1"/>
              <a:t>subkondral</a:t>
            </a:r>
            <a:r>
              <a:rPr lang="tr-TR" sz="2800" b="1" dirty="0"/>
              <a:t> kemiğin </a:t>
            </a:r>
            <a:r>
              <a:rPr lang="tr-TR" sz="2800" b="1" dirty="0" err="1"/>
              <a:t>odaksal</a:t>
            </a:r>
            <a:r>
              <a:rPr lang="tr-TR" sz="2800" b="1" dirty="0"/>
              <a:t> </a:t>
            </a:r>
            <a:r>
              <a:rPr lang="tr-TR" sz="2800" b="1" dirty="0" err="1"/>
              <a:t>seperasyonu</a:t>
            </a:r>
            <a:r>
              <a:rPr lang="tr-TR" sz="2800" b="1" dirty="0"/>
              <a:t> ile karakterize eklem kıkırdak hastalığıdır. </a:t>
            </a:r>
          </a:p>
        </p:txBody>
      </p:sp>
    </p:spTree>
    <p:extLst>
      <p:ext uri="{BB962C8B-B14F-4D97-AF65-F5344CB8AC3E}">
        <p14:creationId xmlns:p14="http://schemas.microsoft.com/office/powerpoint/2010/main" val="200233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Osteokondrosisin</a:t>
            </a:r>
            <a:r>
              <a:rPr lang="tr-TR" dirty="0"/>
              <a:t> </a:t>
            </a:r>
            <a:r>
              <a:rPr lang="tr-TR" dirty="0" err="1"/>
              <a:t>patofizyolojisi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err="1" smtClean="0"/>
              <a:t>Osteokondrosis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endokondral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osifikasyon</a:t>
            </a:r>
            <a:r>
              <a:rPr lang="tr-TR" sz="2800" b="1" dirty="0" smtClean="0"/>
              <a:t> prosesinde </a:t>
            </a:r>
            <a:r>
              <a:rPr lang="tr-TR" sz="2800" b="1" dirty="0" err="1" smtClean="0"/>
              <a:t>disturbans</a:t>
            </a:r>
            <a:r>
              <a:rPr lang="tr-TR" sz="2800" b="1" dirty="0" smtClean="0"/>
              <a:t> oluşturan bir </a:t>
            </a:r>
            <a:r>
              <a:rPr lang="tr-TR" sz="2800" b="1" dirty="0" err="1" smtClean="0"/>
              <a:t>proçestir</a:t>
            </a:r>
            <a:r>
              <a:rPr lang="tr-TR" sz="2800" b="1" dirty="0" smtClean="0"/>
              <a:t>.</a:t>
            </a:r>
          </a:p>
          <a:p>
            <a:r>
              <a:rPr lang="tr-TR" sz="2800" b="1" dirty="0" err="1" smtClean="0"/>
              <a:t>İmmatür</a:t>
            </a:r>
            <a:r>
              <a:rPr lang="tr-TR" sz="2800" b="1" dirty="0" smtClean="0"/>
              <a:t> büyüme plaklarında eklem kıkırdağı normal gelişimini gösteremez. 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39222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4294967295"/>
          </p:nvPr>
        </p:nvSpPr>
        <p:spPr>
          <a:xfrm>
            <a:off x="939114" y="1632508"/>
            <a:ext cx="9489989" cy="4195762"/>
          </a:xfrm>
        </p:spPr>
        <p:txBody>
          <a:bodyPr>
            <a:normAutofit/>
          </a:bodyPr>
          <a:lstStyle/>
          <a:p>
            <a:r>
              <a:rPr lang="tr-TR" sz="2800" b="1" dirty="0" err="1">
                <a:solidFill>
                  <a:srgbClr val="FFFF00"/>
                </a:solidFill>
              </a:rPr>
              <a:t>Resting</a:t>
            </a:r>
            <a:r>
              <a:rPr lang="tr-TR" sz="2800" b="1" dirty="0">
                <a:solidFill>
                  <a:srgbClr val="FFFF00"/>
                </a:solidFill>
              </a:rPr>
              <a:t> hücreleri </a:t>
            </a:r>
            <a:r>
              <a:rPr lang="tr-TR" sz="2800" b="1" dirty="0"/>
              <a:t>çoğalarak </a:t>
            </a:r>
            <a:r>
              <a:rPr lang="tr-TR" sz="2800" b="1" dirty="0" err="1">
                <a:solidFill>
                  <a:srgbClr val="FFFF00"/>
                </a:solidFill>
              </a:rPr>
              <a:t>kolumnar</a:t>
            </a:r>
            <a:r>
              <a:rPr lang="tr-TR" sz="2800" b="1" dirty="0">
                <a:solidFill>
                  <a:srgbClr val="FFFF00"/>
                </a:solidFill>
              </a:rPr>
              <a:t> hücrelere </a:t>
            </a:r>
            <a:r>
              <a:rPr lang="tr-TR" sz="2800" b="1" dirty="0"/>
              <a:t>dönüşümünü gerçekleştirir, fakat bu değişim daha ileri gidemez. </a:t>
            </a:r>
            <a:r>
              <a:rPr lang="tr-TR" sz="2800" b="1" dirty="0" smtClean="0"/>
              <a:t>Hücreler </a:t>
            </a:r>
            <a:r>
              <a:rPr lang="tr-TR" sz="2800" b="1" dirty="0" err="1" smtClean="0"/>
              <a:t>vasiküle</a:t>
            </a:r>
            <a:r>
              <a:rPr lang="tr-TR" sz="2800" b="1" dirty="0" smtClean="0"/>
              <a:t> edilemez ve </a:t>
            </a:r>
            <a:r>
              <a:rPr lang="tr-TR" sz="2800" b="1" dirty="0" err="1" smtClean="0"/>
              <a:t>matrix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kalsifiye</a:t>
            </a:r>
            <a:r>
              <a:rPr lang="tr-TR" sz="2800" b="1" dirty="0" smtClean="0"/>
              <a:t> olamaz</a:t>
            </a:r>
          </a:p>
          <a:p>
            <a:r>
              <a:rPr lang="tr-TR" sz="2800" b="1" dirty="0"/>
              <a:t>Bu durum </a:t>
            </a:r>
            <a:r>
              <a:rPr lang="tr-TR" sz="2800" b="1" dirty="0" err="1"/>
              <a:t>vasküler</a:t>
            </a:r>
            <a:r>
              <a:rPr lang="tr-TR" sz="2800" b="1" dirty="0"/>
              <a:t> </a:t>
            </a:r>
            <a:r>
              <a:rPr lang="tr-TR" sz="2800" b="1" dirty="0" err="1"/>
              <a:t>penetrasyona</a:t>
            </a:r>
            <a:r>
              <a:rPr lang="tr-TR" sz="2800" b="1" dirty="0"/>
              <a:t> engel olur. </a:t>
            </a:r>
            <a:r>
              <a:rPr lang="tr-TR" sz="2800" b="1" dirty="0" smtClean="0"/>
              <a:t>Kıkırdak </a:t>
            </a:r>
            <a:r>
              <a:rPr lang="tr-TR" sz="2800" b="1" dirty="0" err="1"/>
              <a:t>rezorpsiyonu</a:t>
            </a:r>
            <a:r>
              <a:rPr lang="tr-TR" sz="2800" b="1" dirty="0"/>
              <a:t> azalır ve </a:t>
            </a:r>
            <a:r>
              <a:rPr lang="tr-TR" sz="2800" b="1" dirty="0" err="1"/>
              <a:t>endokonrial</a:t>
            </a:r>
            <a:r>
              <a:rPr lang="tr-TR" sz="2800" b="1" dirty="0"/>
              <a:t> kemikleşme işlemi durur. </a:t>
            </a:r>
            <a:r>
              <a:rPr lang="tr-TR" sz="2800" b="1" dirty="0" err="1"/>
              <a:t>Kartilago</a:t>
            </a:r>
            <a:r>
              <a:rPr lang="tr-TR" sz="2800" b="1" dirty="0"/>
              <a:t> ise gelişimini tamamlar ve anormal bir şekilde </a:t>
            </a:r>
            <a:r>
              <a:rPr lang="tr-TR" sz="2800" b="1" dirty="0" smtClean="0"/>
              <a:t>kalın ve </a:t>
            </a:r>
            <a:r>
              <a:rPr lang="tr-TR" sz="2800" b="1" dirty="0"/>
              <a:t>mekanik streslere açık hale gelir.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393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53341" y="1177524"/>
            <a:ext cx="987003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Beslenmesinin </a:t>
            </a:r>
            <a:r>
              <a:rPr lang="tr-TR" sz="2800" b="1" dirty="0" err="1"/>
              <a:t>sinovyal</a:t>
            </a:r>
            <a:r>
              <a:rPr lang="tr-TR" sz="2800" b="1" dirty="0"/>
              <a:t> sıvıdan </a:t>
            </a:r>
            <a:r>
              <a:rPr lang="tr-TR" sz="2800" b="1" dirty="0" err="1"/>
              <a:t>diffüzyonla</a:t>
            </a:r>
            <a:r>
              <a:rPr lang="tr-TR" sz="2800" b="1" dirty="0"/>
              <a:t> sağlandığı </a:t>
            </a:r>
            <a:r>
              <a:rPr lang="tr-TR" sz="2800" b="1" dirty="0" err="1"/>
              <a:t>immatür</a:t>
            </a:r>
            <a:r>
              <a:rPr lang="tr-TR" sz="2800" b="1" dirty="0"/>
              <a:t> eklem kıkırdağında bu </a:t>
            </a:r>
            <a:r>
              <a:rPr lang="tr-TR" sz="2800" b="1" dirty="0" smtClean="0"/>
              <a:t>kalınlaşma bazal </a:t>
            </a:r>
            <a:r>
              <a:rPr lang="tr-TR" sz="2800" b="1" dirty="0"/>
              <a:t>tabakanın dejenerasyonu ve nekrozu anlamına gelir. </a:t>
            </a:r>
            <a:endParaRPr lang="tr-TR" sz="2800" b="1" dirty="0" smtClean="0"/>
          </a:p>
          <a:p>
            <a:r>
              <a:rPr lang="tr-TR" sz="2800" b="1" dirty="0" smtClean="0"/>
              <a:t>Eklem </a:t>
            </a:r>
            <a:r>
              <a:rPr lang="tr-TR" sz="2800" b="1" dirty="0"/>
              <a:t>yüzeyinin oluşumu gecikir ve düzleşme görülür. </a:t>
            </a:r>
            <a:endParaRPr lang="tr-TR" sz="2800" b="1" dirty="0" smtClean="0"/>
          </a:p>
          <a:p>
            <a:r>
              <a:rPr lang="tr-TR" sz="2800" b="1" dirty="0" smtClean="0"/>
              <a:t>Kıkırdak </a:t>
            </a:r>
            <a:r>
              <a:rPr lang="tr-TR" sz="2800" b="1" dirty="0"/>
              <a:t>üzerindeki nekrotik bölüm bir ya da birkaç noktada olabilir veya daha tipik olarak </a:t>
            </a:r>
            <a:r>
              <a:rPr lang="tr-TR" sz="2800" b="1" dirty="0" err="1"/>
              <a:t>kondromalasi</a:t>
            </a:r>
            <a:r>
              <a:rPr lang="tr-TR" sz="2800" b="1" dirty="0"/>
              <a:t> gelişen bölge boyunca bir yarık şekillenir ve bu üsteki kıkırdak </a:t>
            </a:r>
            <a:r>
              <a:rPr lang="tr-TR" sz="2800" b="1" dirty="0" err="1"/>
              <a:t>flepi</a:t>
            </a:r>
            <a:r>
              <a:rPr lang="tr-TR" sz="2800" b="1" dirty="0"/>
              <a:t> ayrılabilir. </a:t>
            </a:r>
          </a:p>
        </p:txBody>
      </p:sp>
    </p:spTree>
    <p:extLst>
      <p:ext uri="{BB962C8B-B14F-4D97-AF65-F5344CB8AC3E}">
        <p14:creationId xmlns:p14="http://schemas.microsoft.com/office/powerpoint/2010/main" val="3116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5081" y="1677256"/>
            <a:ext cx="1018765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Böylece OC gelişimi </a:t>
            </a:r>
            <a:r>
              <a:rPr lang="tr-TR" sz="2800" b="1" dirty="0" smtClean="0"/>
              <a:t>kalınlaşmış eklem </a:t>
            </a:r>
            <a:r>
              <a:rPr lang="tr-TR" sz="2800" b="1" dirty="0"/>
              <a:t>kıkırdağını aşarak klasik OCD </a:t>
            </a:r>
            <a:r>
              <a:rPr lang="tr-TR" sz="2800" b="1" dirty="0" err="1"/>
              <a:t>flepini</a:t>
            </a:r>
            <a:r>
              <a:rPr lang="tr-TR" sz="2800" b="1" dirty="0"/>
              <a:t> oluşturabilir. kıkırdak </a:t>
            </a:r>
            <a:r>
              <a:rPr lang="tr-TR" sz="2800" b="1" dirty="0" err="1"/>
              <a:t>flepi</a:t>
            </a:r>
            <a:r>
              <a:rPr lang="tr-TR" sz="2800" b="1" dirty="0"/>
              <a:t> ayrılabilir ve eklem faresine dönüşebilir. Bu gelişim OC Tip I olarak isimlendirilir ve omuz, dirsek ve dizde OCD olarak görülür</a:t>
            </a:r>
            <a:r>
              <a:rPr lang="tr-TR" sz="2800" b="1" dirty="0" smtClean="0"/>
              <a:t>.</a:t>
            </a:r>
          </a:p>
          <a:p>
            <a:endParaRPr lang="tr-TR" sz="2800" b="1" dirty="0" smtClean="0"/>
          </a:p>
          <a:p>
            <a:r>
              <a:rPr lang="tr-TR" sz="2800" b="1" dirty="0" smtClean="0"/>
              <a:t>Tip </a:t>
            </a:r>
            <a:r>
              <a:rPr lang="tr-TR" sz="2800" b="1" dirty="0"/>
              <a:t>II OC lezyonları eklem kapsülünün veya </a:t>
            </a:r>
            <a:r>
              <a:rPr lang="tr-TR" sz="2800" b="1" dirty="0" err="1"/>
              <a:t>ligamentlerinin</a:t>
            </a:r>
            <a:r>
              <a:rPr lang="tr-TR" sz="2800" b="1" dirty="0"/>
              <a:t> direkt temasta olduğu, eklem yüzeyinin periferinde görülür örnek olarak </a:t>
            </a:r>
            <a:r>
              <a:rPr lang="tr-TR" sz="2800" b="1" dirty="0" err="1">
                <a:solidFill>
                  <a:srgbClr val="FFFF00"/>
                </a:solidFill>
              </a:rPr>
              <a:t>talus</a:t>
            </a:r>
            <a:r>
              <a:rPr lang="tr-TR" sz="2800" b="1" dirty="0">
                <a:solidFill>
                  <a:srgbClr val="FFFF00"/>
                </a:solidFill>
              </a:rPr>
              <a:t> OCD</a:t>
            </a:r>
            <a:r>
              <a:rPr lang="tr-TR" sz="2800" b="1" dirty="0"/>
              <a:t>, </a:t>
            </a:r>
            <a:r>
              <a:rPr lang="tr-TR" sz="2800" b="1" dirty="0" err="1">
                <a:solidFill>
                  <a:srgbClr val="FFFF00"/>
                </a:solidFill>
              </a:rPr>
              <a:t>fragmanted</a:t>
            </a:r>
            <a:r>
              <a:rPr lang="tr-TR" sz="2800" b="1" dirty="0">
                <a:solidFill>
                  <a:srgbClr val="FFFF00"/>
                </a:solidFill>
              </a:rPr>
              <a:t> </a:t>
            </a:r>
            <a:r>
              <a:rPr lang="tr-TR" sz="2800" b="1" dirty="0" err="1">
                <a:solidFill>
                  <a:srgbClr val="FFFF00"/>
                </a:solidFill>
              </a:rPr>
              <a:t>kronoid</a:t>
            </a:r>
            <a:r>
              <a:rPr lang="tr-TR" sz="2800" b="1" dirty="0">
                <a:solidFill>
                  <a:srgbClr val="FFFF00"/>
                </a:solidFill>
              </a:rPr>
              <a:t> </a:t>
            </a:r>
            <a:r>
              <a:rPr lang="tr-TR" sz="2800" b="1" dirty="0" err="1">
                <a:solidFill>
                  <a:srgbClr val="FFFF00"/>
                </a:solidFill>
              </a:rPr>
              <a:t>proces</a:t>
            </a:r>
            <a:r>
              <a:rPr lang="tr-TR" sz="2800" b="1" dirty="0">
                <a:solidFill>
                  <a:srgbClr val="FFFF00"/>
                </a:solidFill>
              </a:rPr>
              <a:t> (FCP) </a:t>
            </a:r>
            <a:r>
              <a:rPr lang="tr-TR" sz="2800" b="1" dirty="0"/>
              <a:t>verilebilir.</a:t>
            </a:r>
          </a:p>
          <a:p>
            <a:r>
              <a:rPr lang="tr-TR" sz="2800" b="1" dirty="0" smtClean="0"/>
              <a:t> 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99640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Etiyoloji</a:t>
            </a:r>
            <a:br>
              <a:rPr lang="tr-TR" dirty="0"/>
            </a:b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 smtClean="0"/>
              <a:t>Kalıtsal </a:t>
            </a:r>
            <a:r>
              <a:rPr lang="tr-TR" sz="2800" b="1" dirty="0"/>
              <a:t>gelişim durumu</a:t>
            </a:r>
          </a:p>
          <a:p>
            <a:r>
              <a:rPr lang="tr-TR" sz="2800" b="1" dirty="0" smtClean="0"/>
              <a:t>Büyük </a:t>
            </a:r>
            <a:r>
              <a:rPr lang="tr-TR" sz="2800" b="1" dirty="0"/>
              <a:t>ırk </a:t>
            </a:r>
            <a:r>
              <a:rPr lang="tr-TR" sz="2800" b="1" dirty="0" err="1"/>
              <a:t>predispozisyonu</a:t>
            </a:r>
            <a:r>
              <a:rPr lang="tr-TR" sz="2800" b="1" dirty="0"/>
              <a:t> (25 kg üzerindeki köpekler)</a:t>
            </a:r>
          </a:p>
          <a:p>
            <a:r>
              <a:rPr lang="tr-TR" sz="2800" b="1" dirty="0" smtClean="0"/>
              <a:t>Erkekler </a:t>
            </a:r>
            <a:r>
              <a:rPr lang="tr-TR" sz="2800" b="1" dirty="0"/>
              <a:t>dişiler göre 2 kat daha fazla etkilenir</a:t>
            </a:r>
          </a:p>
          <a:p>
            <a:r>
              <a:rPr lang="tr-TR" sz="2800" b="1" dirty="0" smtClean="0"/>
              <a:t>İskeletin </a:t>
            </a:r>
            <a:r>
              <a:rPr lang="tr-TR" sz="2800" b="1" dirty="0" err="1"/>
              <a:t>matürasyonu</a:t>
            </a:r>
            <a:r>
              <a:rPr lang="tr-TR" sz="2800" b="1" dirty="0"/>
              <a:t> sırasında beslenme bozuklukları (Kalsiyum ilaveleri ve aşırı beslenme)  Beslenme: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041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Travma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err="1" smtClean="0"/>
              <a:t>Osteokonritis</a:t>
            </a:r>
            <a:r>
              <a:rPr lang="tr-TR" sz="2800" b="1" dirty="0" smtClean="0"/>
              <a:t> </a:t>
            </a:r>
            <a:r>
              <a:rPr lang="tr-TR" sz="2800" b="1" dirty="0" err="1"/>
              <a:t>dissekansın</a:t>
            </a:r>
            <a:r>
              <a:rPr lang="tr-TR" sz="2800" b="1" dirty="0"/>
              <a:t> etiyolojisinde travmanın önemi çok fazladır çünkü lezyonlar genellikle eklemlerin travmaya maruz kalan bölgelerinde şekillenmektedir</a:t>
            </a:r>
          </a:p>
        </p:txBody>
      </p:sp>
    </p:spTree>
    <p:extLst>
      <p:ext uri="{BB962C8B-B14F-4D97-AF65-F5344CB8AC3E}">
        <p14:creationId xmlns:p14="http://schemas.microsoft.com/office/powerpoint/2010/main" val="76176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384</TotalTime>
  <Words>495</Words>
  <Application>Microsoft Office PowerPoint</Application>
  <PresentationFormat>Geniş ekran</PresentationFormat>
  <Paragraphs>36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İyon</vt:lpstr>
      <vt:lpstr>Osteokondiritis Dissekans </vt:lpstr>
      <vt:lpstr>PowerPoint Sunusu</vt:lpstr>
      <vt:lpstr>PowerPoint Sunusu</vt:lpstr>
      <vt:lpstr>Osteokondrosisin patofizyolojisi</vt:lpstr>
      <vt:lpstr>PowerPoint Sunusu</vt:lpstr>
      <vt:lpstr>PowerPoint Sunusu</vt:lpstr>
      <vt:lpstr>PowerPoint Sunusu</vt:lpstr>
      <vt:lpstr> Etiyoloji </vt:lpstr>
      <vt:lpstr>Travma</vt:lpstr>
      <vt:lpstr>Konservatif Tedavi</vt:lpstr>
      <vt:lpstr>Cerrahi Tedavi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Osteokondiritis Dissekans</dc:title>
  <dc:creator>Ümit Kaya</dc:creator>
  <cp:lastModifiedBy>Bost</cp:lastModifiedBy>
  <cp:revision>29</cp:revision>
  <dcterms:created xsi:type="dcterms:W3CDTF">2016-05-24T18:49:53Z</dcterms:created>
  <dcterms:modified xsi:type="dcterms:W3CDTF">2019-03-25T09:14:41Z</dcterms:modified>
</cp:coreProperties>
</file>