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autoAdjust="0"/>
    <p:restoredTop sz="95872" autoAdjust="0"/>
  </p:normalViewPr>
  <p:slideViewPr>
    <p:cSldViewPr snapToGrid="0">
      <p:cViewPr varScale="1">
        <p:scale>
          <a:sx n="93" d="100"/>
          <a:sy n="93" d="100"/>
        </p:scale>
        <p:origin x="216" y="6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11041-1DAD-40AA-B621-A24E85D7490B}" type="datetimeFigureOut">
              <a:rPr lang="tr-TR" smtClean="0"/>
              <a:t>4.05.2020</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C9E85-7CAA-40F2-89AD-E1A4A209ED3C}" type="slidenum">
              <a:rPr lang="tr-TR" smtClean="0"/>
              <a:t>‹#›</a:t>
            </a:fld>
            <a:endParaRPr lang="tr-TR"/>
          </a:p>
        </p:txBody>
      </p:sp>
    </p:spTree>
    <p:extLst>
      <p:ext uri="{BB962C8B-B14F-4D97-AF65-F5344CB8AC3E}">
        <p14:creationId xmlns:p14="http://schemas.microsoft.com/office/powerpoint/2010/main" val="389320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05836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65071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86594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157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3049902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61C1AA26-1C18-419D-8596-258C9E3D8812}" type="datetimeFigureOut">
              <a:rPr lang="tr-TR" smtClean="0"/>
              <a:pPr/>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96050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61C1AA26-1C18-419D-8596-258C9E3D8812}" type="datetimeFigureOut">
              <a:rPr lang="tr-TR" smtClean="0"/>
              <a:pPr/>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756862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019474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406979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65928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5727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407773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1C1AA26-1C18-419D-8596-258C9E3D8812}" type="datetimeFigureOut">
              <a:rPr lang="tr-TR" smtClean="0"/>
              <a:pPr/>
              <a:t>4.05.2020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56326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1C1AA26-1C18-419D-8596-258C9E3D8812}" type="datetimeFigureOut">
              <a:rPr lang="tr-TR" smtClean="0"/>
              <a:pPr/>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59025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1AA26-1C18-419D-8596-258C9E3D8812}" type="datetimeFigureOut">
              <a:rPr lang="tr-TR" smtClean="0"/>
              <a:pPr/>
              <a:t>4.05.2020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13534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7571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337967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C1AA26-1C18-419D-8596-258C9E3D8812}" type="datetimeFigureOut">
              <a:rPr lang="tr-TR" smtClean="0"/>
              <a:pPr/>
              <a:t>4.05.2020</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9024933-2B0B-48AB-BEE0-77F857C9AF66}" type="slidenum">
              <a:rPr lang="tr-TR" smtClean="0"/>
              <a:pPr/>
              <a:t>‹#›</a:t>
            </a:fld>
            <a:endParaRPr lang="tr-TR"/>
          </a:p>
        </p:txBody>
      </p:sp>
    </p:spTree>
    <p:extLst>
      <p:ext uri="{BB962C8B-B14F-4D97-AF65-F5344CB8AC3E}">
        <p14:creationId xmlns:p14="http://schemas.microsoft.com/office/powerpoint/2010/main" val="12737680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679620" y="126657"/>
            <a:ext cx="3557400" cy="1980000"/>
          </a:xfrm>
          <a:prstGeom prst="rect">
            <a:avLst/>
          </a:prstGeom>
        </p:spPr>
      </p:pic>
      <p:pic>
        <p:nvPicPr>
          <p:cNvPr id="5" name="Resim 4"/>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9929308" y="0"/>
            <a:ext cx="2391280" cy="2232000"/>
          </a:xfrm>
          <a:prstGeom prst="rect">
            <a:avLst/>
          </a:prstGeom>
        </p:spPr>
      </p:pic>
      <p:sp>
        <p:nvSpPr>
          <p:cNvPr id="8" name="Unvan 1"/>
          <p:cNvSpPr txBox="1">
            <a:spLocks/>
          </p:cNvSpPr>
          <p:nvPr/>
        </p:nvSpPr>
        <p:spPr>
          <a:xfrm>
            <a:off x="1371600" y="818357"/>
            <a:ext cx="9448800" cy="1825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000" b="1" dirty="0">
                <a:latin typeface="Arial" panose="020B0604020202020204" pitchFamily="34" charset="0"/>
                <a:cs typeface="Arial" panose="020B0604020202020204" pitchFamily="34" charset="0"/>
              </a:rPr>
              <a:t>GÖRÜŞME İLKE VE TEKNİKLERİ</a:t>
            </a:r>
          </a:p>
        </p:txBody>
      </p:sp>
      <p:sp>
        <p:nvSpPr>
          <p:cNvPr id="9" name="Dikdörtgen 8"/>
          <p:cNvSpPr/>
          <p:nvPr/>
        </p:nvSpPr>
        <p:spPr>
          <a:xfrm>
            <a:off x="1865130" y="3461810"/>
            <a:ext cx="8461739" cy="1754326"/>
          </a:xfrm>
          <a:prstGeom prst="rect">
            <a:avLst/>
          </a:prstGeom>
          <a:noFill/>
        </p:spPr>
        <p:txBody>
          <a:bodyPr wrap="none" lIns="91440" tIns="45720" rIns="91440" bIns="4572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Sağlık Bilimleri Fakültesi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Çocuk Gelişimi Bölümü</a:t>
            </a:r>
            <a:endPar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spTree>
    <p:extLst>
      <p:ext uri="{BB962C8B-B14F-4D97-AF65-F5344CB8AC3E}">
        <p14:creationId xmlns:p14="http://schemas.microsoft.com/office/powerpoint/2010/main" val="261172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marL="514350" indent="-514350" algn="just">
              <a:buFont typeface="+mj-lt"/>
              <a:buAutoNum type="arabicPeriod" startAt="7"/>
            </a:pPr>
            <a:r>
              <a:rPr lang="tr-TR" sz="2800" b="1" u="sng" dirty="0">
                <a:latin typeface="Arial" pitchFamily="34" charset="0"/>
                <a:cs typeface="Arial" pitchFamily="34" charset="0"/>
              </a:rPr>
              <a:t>Grupla Görüşme </a:t>
            </a:r>
            <a:r>
              <a:rPr lang="tr-TR" sz="2800" b="1" dirty="0">
                <a:latin typeface="Arial" pitchFamily="34" charset="0"/>
                <a:cs typeface="Arial" pitchFamily="34" charset="0"/>
              </a:rPr>
              <a:t>: </a:t>
            </a:r>
            <a:r>
              <a:rPr lang="tr-TR" sz="2800" dirty="0">
                <a:latin typeface="Arial" pitchFamily="34" charset="0"/>
                <a:cs typeface="Arial" pitchFamily="34" charset="0"/>
              </a:rPr>
              <a:t>Grupla görüşme, hazırlanmış olan görüşme formundaki soruları kişi yerine bir gruba yöneltmek şeklinde yapılmaktadır. Örneğin, bir radyo veya televizyon programına karşı gösterilen tepkileri saptamak için, bir örnekleme grubu belli bir yerde toplanabilir; banda alınmış bir program dinleyici  ya da izleyicilere sunulur, program bitiminde dağıtılan kayıt formuna, tepki ve izlenimlerini işaret etmeleri istenebilir. </a:t>
            </a:r>
          </a:p>
        </p:txBody>
      </p:sp>
    </p:spTree>
    <p:extLst>
      <p:ext uri="{BB962C8B-B14F-4D97-AF65-F5344CB8AC3E}">
        <p14:creationId xmlns:p14="http://schemas.microsoft.com/office/powerpoint/2010/main" val="374707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marL="514350" indent="-514350" algn="just">
              <a:buFont typeface="+mj-lt"/>
              <a:buAutoNum type="arabicPeriod" startAt="8"/>
            </a:pPr>
            <a:r>
              <a:rPr lang="tr-TR" sz="2800" b="1" u="sng" dirty="0">
                <a:latin typeface="Arial" pitchFamily="34" charset="0"/>
                <a:cs typeface="Arial" pitchFamily="34" charset="0"/>
              </a:rPr>
              <a:t>Saha Araştırmalarına İlişkin Görüşmeler </a:t>
            </a:r>
            <a:r>
              <a:rPr lang="tr-TR" sz="2800" dirty="0">
                <a:latin typeface="Arial" pitchFamily="34" charset="0"/>
                <a:cs typeface="Arial" pitchFamily="34" charset="0"/>
              </a:rPr>
              <a:t>: Saha araştırmaları, toplumun çok çeşitli yönlerini, analitik bir tutumla inceleyen ve durum hakkında bilgi toplayarak, toplumdaki reform veya gelişme ihtiyacını ortaya koyan araştırmalardır. Uygulama durumuna göre görüşme ya da posta ile anketler yollanarak yapılmaktadır.</a:t>
            </a:r>
          </a:p>
        </p:txBody>
      </p:sp>
    </p:spTree>
    <p:extLst>
      <p:ext uri="{BB962C8B-B14F-4D97-AF65-F5344CB8AC3E}">
        <p14:creationId xmlns:p14="http://schemas.microsoft.com/office/powerpoint/2010/main" val="2479714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1881052"/>
            <a:ext cx="10820400" cy="4024125"/>
          </a:xfrm>
        </p:spPr>
        <p:txBody>
          <a:bodyPr>
            <a:normAutofit/>
          </a:bodyPr>
          <a:lstStyle/>
          <a:p>
            <a:pPr marL="514350" indent="-514350" algn="just">
              <a:buFont typeface="+mj-lt"/>
              <a:buAutoNum type="arabicPeriod" startAt="9"/>
            </a:pPr>
            <a:r>
              <a:rPr lang="tr-TR" sz="2800" b="1" u="sng" dirty="0">
                <a:latin typeface="Arial" pitchFamily="34" charset="0"/>
                <a:cs typeface="Arial" pitchFamily="34" charset="0"/>
              </a:rPr>
              <a:t>Eğitsel </a:t>
            </a:r>
            <a:r>
              <a:rPr lang="tr-TR" sz="2800" b="1" u="sng" dirty="0" err="1">
                <a:latin typeface="Arial" pitchFamily="34" charset="0"/>
                <a:cs typeface="Arial" pitchFamily="34" charset="0"/>
              </a:rPr>
              <a:t>Surveylere</a:t>
            </a:r>
            <a:r>
              <a:rPr lang="tr-TR" sz="2800" b="1" u="sng" dirty="0">
                <a:latin typeface="Arial" pitchFamily="34" charset="0"/>
                <a:cs typeface="Arial" pitchFamily="34" charset="0"/>
              </a:rPr>
              <a:t> İlişkin Görüşmeler </a:t>
            </a:r>
            <a:r>
              <a:rPr lang="tr-TR" sz="2800" b="1" dirty="0">
                <a:latin typeface="Arial" pitchFamily="34" charset="0"/>
                <a:cs typeface="Arial" pitchFamily="34" charset="0"/>
              </a:rPr>
              <a:t>: </a:t>
            </a:r>
            <a:r>
              <a:rPr lang="tr-TR" sz="2800" dirty="0">
                <a:latin typeface="Arial" pitchFamily="34" charset="0"/>
                <a:cs typeface="Arial" pitchFamily="34" charset="0"/>
              </a:rPr>
              <a:t>Eğitsel surveyler özellikle okulların fiziki koşulları, öğrenciler, öğretmenler, yöneticilerin çeşitli nitelikleri yönünden ‘durumu saptama’ ve elde edilen sonuçlara göre de okulların idare, eğitim, öğretim, materyal, mali durum, programlar yönünden eğitimi geliştirici nitelikte ‘tavsiyelerde bulunma’ ve ‘karar alma’ amacına yönelik araştırmalardır.</a:t>
            </a:r>
          </a:p>
        </p:txBody>
      </p:sp>
    </p:spTree>
    <p:extLst>
      <p:ext uri="{BB962C8B-B14F-4D97-AF65-F5344CB8AC3E}">
        <p14:creationId xmlns:p14="http://schemas.microsoft.com/office/powerpoint/2010/main" val="1394722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3F38D9-FD52-1D4A-8397-D6E25DF9CC11}"/>
              </a:ext>
            </a:extLst>
          </p:cNvPr>
          <p:cNvSpPr>
            <a:spLocks noGrp="1"/>
          </p:cNvSpPr>
          <p:nvPr>
            <p:ph type="title"/>
          </p:nvPr>
        </p:nvSpPr>
        <p:spPr/>
        <p:txBody>
          <a:bodyPr/>
          <a:lstStyle/>
          <a:p>
            <a:r>
              <a:rPr lang="tr-TR" dirty="0"/>
              <a:t>Kaynakça</a:t>
            </a:r>
          </a:p>
        </p:txBody>
      </p:sp>
      <p:graphicFrame>
        <p:nvGraphicFramePr>
          <p:cNvPr id="4" name="İçerik Yer Tutucusu 3">
            <a:extLst>
              <a:ext uri="{FF2B5EF4-FFF2-40B4-BE49-F238E27FC236}">
                <a16:creationId xmlns:a16="http://schemas.microsoft.com/office/drawing/2014/main" id="{49990D7B-38A1-F949-ABB8-32C58B7798C3}"/>
              </a:ext>
            </a:extLst>
          </p:cNvPr>
          <p:cNvGraphicFramePr>
            <a:graphicFrameLocks noGrp="1"/>
          </p:cNvGraphicFramePr>
          <p:nvPr>
            <p:ph idx="1"/>
          </p:nvPr>
        </p:nvGraphicFramePr>
        <p:xfrm>
          <a:off x="1738488" y="3142950"/>
          <a:ext cx="8715023" cy="1325880"/>
        </p:xfrm>
        <a:graphic>
          <a:graphicData uri="http://schemas.openxmlformats.org/drawingml/2006/table">
            <a:tbl>
              <a:tblPr/>
              <a:tblGrid>
                <a:gridCol w="8715023">
                  <a:extLst>
                    <a:ext uri="{9D8B030D-6E8A-4147-A177-3AD203B41FA5}">
                      <a16:colId xmlns:a16="http://schemas.microsoft.com/office/drawing/2014/main" val="832381623"/>
                    </a:ext>
                  </a:extLst>
                </a:gridCol>
              </a:tblGrid>
              <a:tr h="0">
                <a:tc>
                  <a:txBody>
                    <a:bodyPr/>
                    <a:lstStyle/>
                    <a:p>
                      <a:r>
                        <a:rPr lang="tr-TR">
                          <a:effectLst/>
                        </a:rPr>
                        <a:t>Özgüven, İ. 1994. Psikolojik Testler. Yeni Doğuş Matbaası, Ankara.</a:t>
                      </a:r>
                    </a:p>
                  </a:txBody>
                  <a:tcPr marL="19050" marR="19050" marT="47625" marB="285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666629598"/>
                  </a:ext>
                </a:extLst>
              </a:tr>
              <a:tr h="0">
                <a:tc>
                  <a:txBody>
                    <a:bodyPr/>
                    <a:lstStyle/>
                    <a:p>
                      <a:r>
                        <a:rPr lang="tr-TR">
                          <a:effectLst/>
                        </a:rPr>
                        <a:t>Özgüven, İ. 2004. Görüşme İlke ve Teknikleri. PDREM Yayınları, Ankara.</a:t>
                      </a:r>
                    </a:p>
                  </a:txBody>
                  <a:tcPr marL="19050" marR="19050" marT="47625" marB="285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526891280"/>
                  </a:ext>
                </a:extLst>
              </a:tr>
              <a:tr h="0">
                <a:tc>
                  <a:txBody>
                    <a:bodyPr/>
                    <a:lstStyle/>
                    <a:p>
                      <a:r>
                        <a:rPr lang="tr-TR" dirty="0">
                          <a:effectLst/>
                        </a:rPr>
                        <a:t>Tanaydı, Z. ve Demiral, Ö. 1990. Çocukları Tanıma Ölçme ve Değerlendirme. G.Ü. Mesleki Eğitim Fakültesi Yayınları, Ankara</a:t>
                      </a:r>
                    </a:p>
                  </a:txBody>
                  <a:tcPr marL="19050" marR="19050" marT="47625" marB="285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039807652"/>
                  </a:ext>
                </a:extLst>
              </a:tr>
            </a:tbl>
          </a:graphicData>
        </a:graphic>
      </p:graphicFrame>
      <p:sp>
        <p:nvSpPr>
          <p:cNvPr id="5" name="Rectangle 1">
            <a:extLst>
              <a:ext uri="{FF2B5EF4-FFF2-40B4-BE49-F238E27FC236}">
                <a16:creationId xmlns:a16="http://schemas.microsoft.com/office/drawing/2014/main" id="{7550F0B2-1B58-814C-827E-F181DDA41257}"/>
              </a:ext>
            </a:extLst>
          </p:cNvPr>
          <p:cNvSpPr>
            <a:spLocks noChangeArrowheads="1"/>
          </p:cNvSpPr>
          <p:nvPr/>
        </p:nvSpPr>
        <p:spPr bwMode="auto">
          <a:xfrm>
            <a:off x="-2541533" y="-311876"/>
            <a:ext cx="164531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4300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83323" y="822989"/>
            <a:ext cx="8610600" cy="1293028"/>
          </a:xfrm>
        </p:spPr>
        <p:txBody>
          <a:bodyPr>
            <a:normAutofit/>
          </a:bodyPr>
          <a:lstStyle/>
          <a:p>
            <a:r>
              <a:rPr lang="tr-TR" sz="2000" b="1" dirty="0">
                <a:latin typeface="Arial" pitchFamily="34" charset="0"/>
                <a:cs typeface="Arial" pitchFamily="34" charset="0"/>
              </a:rPr>
              <a:t>ARAŞTIRMALARDA  BİLGİ  TOPLAMA  ARACI  OLARAK GÖRÜŞME</a:t>
            </a:r>
          </a:p>
        </p:txBody>
      </p:sp>
      <p:sp>
        <p:nvSpPr>
          <p:cNvPr id="3" name="2 İçerik Yer Tutucusu"/>
          <p:cNvSpPr>
            <a:spLocks noGrp="1"/>
          </p:cNvSpPr>
          <p:nvPr>
            <p:ph idx="1"/>
          </p:nvPr>
        </p:nvSpPr>
        <p:spPr>
          <a:xfrm>
            <a:off x="580292" y="2171114"/>
            <a:ext cx="10820400" cy="4024125"/>
          </a:xfrm>
        </p:spPr>
        <p:txBody>
          <a:bodyPr>
            <a:normAutofit/>
          </a:bodyPr>
          <a:lstStyle/>
          <a:p>
            <a:pPr algn="just">
              <a:buFont typeface="Wingdings" pitchFamily="2" charset="2"/>
              <a:buChar char="v"/>
            </a:pPr>
            <a:r>
              <a:rPr lang="tr-TR" sz="2800" dirty="0">
                <a:latin typeface="Arial" pitchFamily="34" charset="0"/>
                <a:cs typeface="Arial" pitchFamily="34" charset="0"/>
              </a:rPr>
              <a:t> Araştırmalarda görüşme, bilgi toplama aracı olarak kullanılır. Bireylerin kişisel niteliklerini saptama, çeşitli konulara ilişkin görüşleri hakkında bilgi toplama amacı ile yapılan görüşmelerde, görüşmeci, yüz yüze bir durumda önceden bir örneklem olarak saptanmış, bireylere sorular yöneltir. </a:t>
            </a:r>
          </a:p>
          <a:p>
            <a:pPr algn="just">
              <a:buFont typeface="Wingdings" pitchFamily="2" charset="2"/>
              <a:buChar char="v"/>
            </a:pPr>
            <a:endParaRPr lang="tr-TR" sz="2800" dirty="0">
              <a:latin typeface="Arial" pitchFamily="34" charset="0"/>
              <a:cs typeface="Arial" pitchFamily="34" charset="0"/>
            </a:endParaRPr>
          </a:p>
          <a:p>
            <a:pPr algn="just">
              <a:buFont typeface="Wingdings" pitchFamily="2" charset="2"/>
              <a:buChar char="v"/>
            </a:pPr>
            <a:r>
              <a:rPr lang="tr-TR" sz="2800" dirty="0">
                <a:latin typeface="Arial" pitchFamily="34" charset="0"/>
                <a:cs typeface="Arial" pitchFamily="34" charset="0"/>
              </a:rPr>
              <a:t>Bilgi toplama, araştırma sürecinin temel aşamalarından biridir. Toplanan bilgilerin, problemle ilgili, geçerli, güvenilir, tutarlı ve hatalardan olabildiğince arınık olması gerekir.</a:t>
            </a:r>
          </a:p>
        </p:txBody>
      </p:sp>
    </p:spTree>
    <p:extLst>
      <p:ext uri="{BB962C8B-B14F-4D97-AF65-F5344CB8AC3E}">
        <p14:creationId xmlns:p14="http://schemas.microsoft.com/office/powerpoint/2010/main" val="249577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50631" y="2065606"/>
            <a:ext cx="10820400" cy="4024125"/>
          </a:xfrm>
        </p:spPr>
        <p:txBody>
          <a:bodyPr>
            <a:normAutofit/>
          </a:bodyPr>
          <a:lstStyle/>
          <a:p>
            <a:pPr algn="just">
              <a:buFont typeface="Wingdings" pitchFamily="2" charset="2"/>
              <a:buChar char="v"/>
            </a:pPr>
            <a:r>
              <a:rPr lang="tr-TR" sz="2800" dirty="0">
                <a:latin typeface="Arial" pitchFamily="34" charset="0"/>
                <a:cs typeface="Arial" pitchFamily="34" charset="0"/>
              </a:rPr>
              <a:t> Araştırmalarda görüşme, önceden belirlenen bir örnekleme göre, nitelikleri belirlenen kişiler ile evinde, iş yerinde ya da planlanan başka bir yerde yüz yüze gelerek yapılmaktadır.</a:t>
            </a:r>
          </a:p>
          <a:p>
            <a:pPr marL="0" indent="0" algn="just">
              <a:buNone/>
            </a:pPr>
            <a:endParaRPr lang="tr-TR" sz="2800" dirty="0">
              <a:latin typeface="Arial" pitchFamily="34" charset="0"/>
              <a:cs typeface="Arial" pitchFamily="34" charset="0"/>
            </a:endParaRPr>
          </a:p>
          <a:p>
            <a:pPr algn="just">
              <a:buFont typeface="Wingdings" pitchFamily="2" charset="2"/>
              <a:buChar char="v"/>
            </a:pPr>
            <a:r>
              <a:rPr lang="tr-TR" sz="2800" dirty="0">
                <a:latin typeface="Arial" pitchFamily="34" charset="0"/>
                <a:cs typeface="Arial" pitchFamily="34" charset="0"/>
              </a:rPr>
              <a:t> Görüşme yolu ile bilgi toplamanın en avantajlı yönü, iyi ilişkiler kurulabildiği ve iş birliği sağlandığında örnekleme dahil kişilerin %90’a yakınından bilgilerin toplanabilmesidir.</a:t>
            </a:r>
          </a:p>
        </p:txBody>
      </p:sp>
    </p:spTree>
    <p:extLst>
      <p:ext uri="{BB962C8B-B14F-4D97-AF65-F5344CB8AC3E}">
        <p14:creationId xmlns:p14="http://schemas.microsoft.com/office/powerpoint/2010/main" val="2902602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199" y="1209849"/>
            <a:ext cx="10199077" cy="1293028"/>
          </a:xfrm>
        </p:spPr>
        <p:txBody>
          <a:bodyPr>
            <a:normAutofit/>
          </a:bodyPr>
          <a:lstStyle/>
          <a:p>
            <a:r>
              <a:rPr lang="tr-TR" sz="1800" b="1" dirty="0">
                <a:latin typeface="Arial" pitchFamily="34" charset="0"/>
                <a:cs typeface="Arial" pitchFamily="34" charset="0"/>
              </a:rPr>
              <a:t>ARAŞTIRMALARDA  GÖRÜŞMENİN  KULLANILMASINA  İLİŞKİN  BAZI YAKLAŞIMLAR</a:t>
            </a:r>
          </a:p>
        </p:txBody>
      </p:sp>
      <p:sp>
        <p:nvSpPr>
          <p:cNvPr id="3" name="2 İçerik Yer Tutucusu"/>
          <p:cNvSpPr>
            <a:spLocks noGrp="1"/>
          </p:cNvSpPr>
          <p:nvPr>
            <p:ph idx="1"/>
          </p:nvPr>
        </p:nvSpPr>
        <p:spPr>
          <a:xfrm>
            <a:off x="627185" y="2833875"/>
            <a:ext cx="10820400" cy="4024125"/>
          </a:xfrm>
        </p:spPr>
        <p:txBody>
          <a:bodyPr>
            <a:normAutofit/>
          </a:bodyPr>
          <a:lstStyle/>
          <a:p>
            <a:pPr marL="514350" indent="-514350" algn="just">
              <a:buFont typeface="+mj-lt"/>
              <a:buAutoNum type="arabicPeriod"/>
            </a:pPr>
            <a:r>
              <a:rPr lang="tr-TR" sz="2800" b="1" dirty="0">
                <a:latin typeface="Arial" pitchFamily="34" charset="0"/>
                <a:cs typeface="Arial" pitchFamily="34" charset="0"/>
              </a:rPr>
              <a:t> </a:t>
            </a:r>
            <a:r>
              <a:rPr lang="tr-TR" sz="2800" b="1" u="sng" dirty="0">
                <a:latin typeface="Arial" pitchFamily="34" charset="0"/>
                <a:cs typeface="Arial" pitchFamily="34" charset="0"/>
              </a:rPr>
              <a:t>Standart Formlarla Görüşme </a:t>
            </a:r>
            <a:r>
              <a:rPr lang="tr-TR" sz="2800" b="1" dirty="0">
                <a:latin typeface="Arial" pitchFamily="34" charset="0"/>
                <a:cs typeface="Arial" pitchFamily="34" charset="0"/>
              </a:rPr>
              <a:t>: </a:t>
            </a:r>
            <a:r>
              <a:rPr lang="tr-TR" sz="2800" dirty="0">
                <a:latin typeface="Arial" pitchFamily="34" charset="0"/>
                <a:cs typeface="Arial" pitchFamily="34" charset="0"/>
              </a:rPr>
              <a:t>Standart bir forma bağlı görüşmeler yapıtlı görüşmelerdir; formdaki planlaşmış, sıraya konmuş soruları sorar ve aldığı cevapları ilgili formun açıklanmasında belirtildiği şekilde form üzerine işaretler. Böylece, standart ve objektif bilgiler toplanır.</a:t>
            </a:r>
          </a:p>
        </p:txBody>
      </p:sp>
    </p:spTree>
    <p:extLst>
      <p:ext uri="{BB962C8B-B14F-4D97-AF65-F5344CB8AC3E}">
        <p14:creationId xmlns:p14="http://schemas.microsoft.com/office/powerpoint/2010/main" val="2209156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5462" y="2135945"/>
            <a:ext cx="10820400" cy="4024125"/>
          </a:xfrm>
        </p:spPr>
        <p:txBody>
          <a:bodyPr>
            <a:normAutofit/>
          </a:bodyPr>
          <a:lstStyle/>
          <a:p>
            <a:pPr marL="514350" indent="-514350" algn="just">
              <a:buFont typeface="+mj-lt"/>
              <a:buAutoNum type="arabicPeriod" startAt="2"/>
            </a:pPr>
            <a:r>
              <a:rPr lang="tr-TR" sz="2800" b="1" u="sng" dirty="0">
                <a:latin typeface="Arial" pitchFamily="34" charset="0"/>
                <a:cs typeface="Arial" pitchFamily="34" charset="0"/>
              </a:rPr>
              <a:t>Serbest Görüşme </a:t>
            </a:r>
            <a:r>
              <a:rPr lang="tr-TR" sz="2800" b="1" dirty="0">
                <a:latin typeface="Arial" pitchFamily="34" charset="0"/>
                <a:cs typeface="Arial" pitchFamily="34" charset="0"/>
              </a:rPr>
              <a:t>: </a:t>
            </a:r>
            <a:r>
              <a:rPr lang="tr-TR" sz="2800" dirty="0">
                <a:latin typeface="Arial" pitchFamily="34" charset="0"/>
                <a:cs typeface="Arial" pitchFamily="34" charset="0"/>
              </a:rPr>
              <a:t>Serbest görüşmelerde, aynı kişilerle başka bir görüşmeci, aynı konularda görüşme yaparsa, biraz farklı sonuçlar elde etme olasılığı oldukça yüksektir. Görüşmecinin tutumu yönünden psikolojik ve klinik görüşmelere benzemektedir. Bilgi veren kişinin belirli konulara ilişkin izlenimi yanında, görüşmecinin tutumu da görüşme sonuçlarının oluşmasında önemli rol oynamaktadır. </a:t>
            </a:r>
          </a:p>
        </p:txBody>
      </p:sp>
    </p:spTree>
    <p:extLst>
      <p:ext uri="{BB962C8B-B14F-4D97-AF65-F5344CB8AC3E}">
        <p14:creationId xmlns:p14="http://schemas.microsoft.com/office/powerpoint/2010/main" val="197663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marL="514350" indent="-514350" algn="just">
              <a:buFont typeface="+mj-lt"/>
              <a:buAutoNum type="arabicPeriod" startAt="3"/>
            </a:pPr>
            <a:r>
              <a:rPr lang="tr-TR" sz="2800" b="1" u="sng" dirty="0">
                <a:latin typeface="Arial" pitchFamily="34" charset="0"/>
                <a:cs typeface="Arial" pitchFamily="34" charset="0"/>
              </a:rPr>
              <a:t>Odaklaşmış Görüşme </a:t>
            </a:r>
            <a:r>
              <a:rPr lang="tr-TR" sz="2800" b="1" dirty="0">
                <a:latin typeface="Arial" pitchFamily="34" charset="0"/>
                <a:cs typeface="Arial" pitchFamily="34" charset="0"/>
              </a:rPr>
              <a:t>: </a:t>
            </a:r>
            <a:r>
              <a:rPr lang="tr-TR" sz="2800" dirty="0">
                <a:latin typeface="Arial" pitchFamily="34" charset="0"/>
                <a:cs typeface="Arial" pitchFamily="34" charset="0"/>
              </a:rPr>
              <a:t>Odaklaşmış görüşme, standart formlarla yapılan görüşmeye göre çok zaman alır. Ancak, görüşmeci geçen zamanda kişi ile ilişkilerini geliştirmek suretiyle, konuya ilişkin gerçek tutumlarını saptama olanağı bulabilir. Görüşmede tüm kişilere aynı olacak şekilde, standart / objektif sorular ve bir kayıt yöntemi uygulanmalıdır.</a:t>
            </a:r>
          </a:p>
        </p:txBody>
      </p:sp>
    </p:spTree>
    <p:extLst>
      <p:ext uri="{BB962C8B-B14F-4D97-AF65-F5344CB8AC3E}">
        <p14:creationId xmlns:p14="http://schemas.microsoft.com/office/powerpoint/2010/main" val="2427789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38908" y="2417300"/>
            <a:ext cx="10820400" cy="4024125"/>
          </a:xfrm>
        </p:spPr>
        <p:txBody>
          <a:bodyPr>
            <a:normAutofit/>
          </a:bodyPr>
          <a:lstStyle/>
          <a:p>
            <a:pPr marL="514350" indent="-514350" algn="just">
              <a:buFont typeface="+mj-lt"/>
              <a:buAutoNum type="arabicPeriod" startAt="4"/>
            </a:pPr>
            <a:r>
              <a:rPr lang="tr-TR" sz="2800" b="1" u="sng" dirty="0">
                <a:latin typeface="Arial" pitchFamily="34" charset="0"/>
                <a:cs typeface="Arial" pitchFamily="34" charset="0"/>
              </a:rPr>
              <a:t>İzlenilenleri Hatırlama Görüşmeleri </a:t>
            </a:r>
            <a:r>
              <a:rPr lang="tr-TR" sz="2800" b="1" dirty="0">
                <a:latin typeface="Arial" pitchFamily="34" charset="0"/>
                <a:cs typeface="Arial" pitchFamily="34" charset="0"/>
              </a:rPr>
              <a:t>: </a:t>
            </a:r>
            <a:r>
              <a:rPr lang="tr-TR" sz="2800" dirty="0">
                <a:latin typeface="Arial" pitchFamily="34" charset="0"/>
                <a:cs typeface="Arial" pitchFamily="34" charset="0"/>
              </a:rPr>
              <a:t>Bu görüşme türünde, kişinin izlediği ya da verilen bir durumla ilgi olarak hatırlayabildiklerini anlatması istenir. </a:t>
            </a:r>
          </a:p>
          <a:p>
            <a:pPr algn="just"/>
            <a:r>
              <a:rPr lang="tr-TR" sz="2800" dirty="0">
                <a:latin typeface="Arial" pitchFamily="34" charset="0"/>
                <a:cs typeface="Arial" pitchFamily="34" charset="0"/>
              </a:rPr>
              <a:t>Hatırlama görüşmeleri özellikle pazarlama ve reklamlarla ilgili alanlarda kullanılmaktadır.</a:t>
            </a:r>
          </a:p>
        </p:txBody>
      </p:sp>
    </p:spTree>
    <p:extLst>
      <p:ext uri="{BB962C8B-B14F-4D97-AF65-F5344CB8AC3E}">
        <p14:creationId xmlns:p14="http://schemas.microsoft.com/office/powerpoint/2010/main" val="1549732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59675" y="1776549"/>
            <a:ext cx="10820400" cy="4024125"/>
          </a:xfrm>
        </p:spPr>
        <p:txBody>
          <a:bodyPr>
            <a:normAutofit/>
          </a:bodyPr>
          <a:lstStyle/>
          <a:p>
            <a:pPr marL="514350" indent="-514350" algn="just">
              <a:buFont typeface="+mj-lt"/>
              <a:buAutoNum type="arabicPeriod" startAt="5"/>
            </a:pPr>
            <a:r>
              <a:rPr lang="tr-TR" sz="2800" b="1" u="sng" dirty="0">
                <a:latin typeface="Arial" pitchFamily="34" charset="0"/>
                <a:cs typeface="Arial" pitchFamily="34" charset="0"/>
              </a:rPr>
              <a:t>Uyarıcıları Tanıma ve Hatırlama Görüşmeleri </a:t>
            </a:r>
            <a:r>
              <a:rPr lang="tr-TR" sz="2800" b="1" dirty="0">
                <a:latin typeface="Arial" pitchFamily="34" charset="0"/>
                <a:cs typeface="Arial" pitchFamily="34" charset="0"/>
              </a:rPr>
              <a:t>: </a:t>
            </a:r>
            <a:r>
              <a:rPr lang="tr-TR" sz="2800" dirty="0">
                <a:latin typeface="Arial" pitchFamily="34" charset="0"/>
                <a:cs typeface="Arial" pitchFamily="34" charset="0"/>
              </a:rPr>
              <a:t>Bu görüşmede söz konusu olan olguyu hatırlatıcı nitelikte bazı uyarıcılar, gösterildikten sonra, kişinin tanıma ve hatırlama düzeyine ilişkin sorular yöneltilmektedir. Daha çok, radyo, televizyon, pazarlama, tüketim, reklam vb. araştırmalarda yaygın olarak kullanılmaktadır.</a:t>
            </a:r>
          </a:p>
        </p:txBody>
      </p:sp>
    </p:spTree>
    <p:extLst>
      <p:ext uri="{BB962C8B-B14F-4D97-AF65-F5344CB8AC3E}">
        <p14:creationId xmlns:p14="http://schemas.microsoft.com/office/powerpoint/2010/main" val="425991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799" y="1789612"/>
            <a:ext cx="10820400" cy="4024125"/>
          </a:xfrm>
        </p:spPr>
        <p:txBody>
          <a:bodyPr>
            <a:normAutofit/>
          </a:bodyPr>
          <a:lstStyle/>
          <a:p>
            <a:pPr marL="514350" indent="-514350" algn="just">
              <a:buFont typeface="+mj-lt"/>
              <a:buAutoNum type="arabicPeriod" startAt="6"/>
            </a:pPr>
            <a:r>
              <a:rPr lang="tr-TR" sz="2800" b="1" u="sng" dirty="0">
                <a:latin typeface="Arial" pitchFamily="34" charset="0"/>
                <a:cs typeface="Arial" pitchFamily="34" charset="0"/>
              </a:rPr>
              <a:t>Koşulları Saptama Görüşmeleri </a:t>
            </a:r>
            <a:r>
              <a:rPr lang="tr-TR" sz="2800" b="1" dirty="0">
                <a:latin typeface="Arial" pitchFamily="34" charset="0"/>
                <a:cs typeface="Arial" pitchFamily="34" charset="0"/>
              </a:rPr>
              <a:t>: </a:t>
            </a:r>
            <a:r>
              <a:rPr lang="tr-TR" sz="2800" dirty="0">
                <a:latin typeface="Arial" pitchFamily="34" charset="0"/>
                <a:cs typeface="Arial" pitchFamily="34" charset="0"/>
              </a:rPr>
              <a:t>Aile, grup ve çevrenin sosyo-ekonomik ve kültürel düzeyini saptama amacı ile yapılan görüşmeler, tek başına bir görüşme konusu olabileceği gibi herhangi bir araştırmanın bir bölümü olarak da ele alınabilir. Sosyo-ekonomik düzeye ilişkin göstergeler, ailenin geliri, ana-baba ve bireyin öğrenim düzeyi, yapmakta olduğu iş veya meslek ile sahip olduğu eşyaların cinsi ve niteliği gibi değişkenlerdir. </a:t>
            </a:r>
          </a:p>
        </p:txBody>
      </p:sp>
    </p:spTree>
    <p:extLst>
      <p:ext uri="{BB962C8B-B14F-4D97-AF65-F5344CB8AC3E}">
        <p14:creationId xmlns:p14="http://schemas.microsoft.com/office/powerpoint/2010/main" val="1712639202"/>
      </p:ext>
    </p:extLst>
  </p:cSld>
  <p:clrMapOvr>
    <a:masterClrMapping/>
  </p:clrMapOvr>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Uçak İzi">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TM04033937[[fn=Uçak İzi]]</Template>
  <TotalTime>1856</TotalTime>
  <Words>663</Words>
  <Application>Microsoft Macintosh PowerPoint</Application>
  <PresentationFormat>Geniş ekran</PresentationFormat>
  <Paragraphs>26</Paragraphs>
  <Slides>13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Arial</vt:lpstr>
      <vt:lpstr>Arial Rounded MT Bold</vt:lpstr>
      <vt:lpstr>Calibri</vt:lpstr>
      <vt:lpstr>Century Gothic</vt:lpstr>
      <vt:lpstr>Wingdings</vt:lpstr>
      <vt:lpstr>Uçak İzi</vt:lpstr>
      <vt:lpstr>PowerPoint Sunusu</vt:lpstr>
      <vt:lpstr>ARAŞTIRMALARDA  BİLGİ  TOPLAMA  ARACI  OLARAK GÖRÜŞME</vt:lpstr>
      <vt:lpstr>PowerPoint Sunusu</vt:lpstr>
      <vt:lpstr>ARAŞTIRMALARDA  GÖRÜŞMENİN  KULLANILMASINA  İLİŞKİN  BAZI YAKLAŞIMLAR</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Nurgül Şahin</dc:creator>
  <cp:lastModifiedBy>Taşkın TAŞTEPE</cp:lastModifiedBy>
  <cp:revision>105</cp:revision>
  <dcterms:created xsi:type="dcterms:W3CDTF">2017-12-23T19:05:59Z</dcterms:created>
  <dcterms:modified xsi:type="dcterms:W3CDTF">2020-05-04T19:07:38Z</dcterms:modified>
</cp:coreProperties>
</file>