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91AD6D9-F626-41E7-8456-264EC6324C86}" type="slidenum">
              <a:rPr lang="en-US" altLang="tr-TR" smtClean="0"/>
              <a:pPr>
                <a:spcBef>
                  <a:spcPct val="0"/>
                </a:spcBef>
              </a:pPr>
              <a:t>1</a:t>
            </a:fld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40677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Talep Miktarını Belirleyen Unsurlar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Fiyat</a:t>
            </a:r>
          </a:p>
          <a:p>
            <a:pPr eaLnBrk="1" hangingPunct="1"/>
            <a:r>
              <a:rPr lang="en-US" altLang="tr-TR" smtClean="0"/>
              <a:t>İlişkili diğer malların fiyatları</a:t>
            </a:r>
          </a:p>
          <a:p>
            <a:pPr eaLnBrk="1" hangingPunct="1"/>
            <a:r>
              <a:rPr lang="en-US" altLang="tr-TR" smtClean="0"/>
              <a:t>Gelir</a:t>
            </a:r>
          </a:p>
          <a:p>
            <a:pPr eaLnBrk="1" hangingPunct="1"/>
            <a:r>
              <a:rPr lang="en-US" altLang="tr-TR" smtClean="0"/>
              <a:t>Nüfus</a:t>
            </a:r>
          </a:p>
          <a:p>
            <a:pPr eaLnBrk="1" hangingPunct="1"/>
            <a:r>
              <a:rPr lang="en-US" altLang="tr-TR" smtClean="0"/>
              <a:t>Tercihler</a:t>
            </a:r>
          </a:p>
          <a:p>
            <a:pPr eaLnBrk="1" hangingPunct="1"/>
            <a:r>
              <a:rPr lang="en-US" altLang="tr-TR" smtClean="0"/>
              <a:t>Reel faiz oranı</a:t>
            </a:r>
          </a:p>
          <a:p>
            <a:pPr eaLnBrk="1" hangingPunct="1"/>
            <a:r>
              <a:rPr lang="en-US" altLang="tr-TR" smtClean="0"/>
              <a:t>Geleceğe dönük beklentiler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697963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Arz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	</a:t>
            </a:r>
          </a:p>
        </p:txBody>
      </p:sp>
      <p:sp>
        <p:nvSpPr>
          <p:cNvPr id="4" name="Folded Corner 3"/>
          <p:cNvSpPr>
            <a:spLocks noChangeArrowheads="1"/>
          </p:cNvSpPr>
          <p:nvPr/>
        </p:nvSpPr>
        <p:spPr bwMode="auto">
          <a:xfrm>
            <a:off x="2543176" y="1600200"/>
            <a:ext cx="6334125" cy="4268788"/>
          </a:xfrm>
          <a:prstGeom prst="foldedCorner">
            <a:avLst>
              <a:gd name="adj" fmla="val 16667"/>
            </a:avLst>
          </a:prstGeom>
          <a:solidFill>
            <a:srgbClr val="77933C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tr-TR" sz="3600"/>
              <a:t>Belirli bir zaman içinde üretici firmaların satmayı planladıkları mal ve hizmet miktarı-satış arzusu.</a:t>
            </a:r>
          </a:p>
        </p:txBody>
      </p:sp>
    </p:spTree>
    <p:extLst>
      <p:ext uri="{BB962C8B-B14F-4D97-AF65-F5344CB8AC3E}">
        <p14:creationId xmlns:p14="http://schemas.microsoft.com/office/powerpoint/2010/main" val="2036473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Arz Kanunu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	Daha fazla üretmek daha fazla maliyet ister,arz edilen miktar azalır..</a:t>
            </a:r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Fiyat          Talep   </a:t>
            </a:r>
          </a:p>
          <a:p>
            <a:pPr marL="0" indent="0">
              <a:buNone/>
            </a:pPr>
            <a:r>
              <a:rPr lang="en-US" altLang="tr-TR" smtClean="0"/>
              <a:t>      </a:t>
            </a:r>
          </a:p>
        </p:txBody>
      </p:sp>
      <p:sp>
        <p:nvSpPr>
          <p:cNvPr id="5" name="Up Arrow 4"/>
          <p:cNvSpPr>
            <a:spLocks noChangeArrowheads="1"/>
          </p:cNvSpPr>
          <p:nvPr/>
        </p:nvSpPr>
        <p:spPr bwMode="auto">
          <a:xfrm>
            <a:off x="3319464" y="3436939"/>
            <a:ext cx="484187" cy="979487"/>
          </a:xfrm>
          <a:prstGeom prst="upArrow">
            <a:avLst>
              <a:gd name="adj1" fmla="val 50000"/>
              <a:gd name="adj2" fmla="val 50003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6" name="Up Arrow 5"/>
          <p:cNvSpPr>
            <a:spLocks noChangeArrowheads="1"/>
          </p:cNvSpPr>
          <p:nvPr/>
        </p:nvSpPr>
        <p:spPr bwMode="auto">
          <a:xfrm>
            <a:off x="5153025" y="3590925"/>
            <a:ext cx="484188" cy="979488"/>
          </a:xfrm>
          <a:prstGeom prst="upArrow">
            <a:avLst>
              <a:gd name="adj1" fmla="val 50000"/>
              <a:gd name="adj2" fmla="val 50002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416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Arz miktarını etkileyen faktörler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Fiyat</a:t>
            </a:r>
          </a:p>
          <a:p>
            <a:pPr eaLnBrk="1" hangingPunct="1"/>
            <a:r>
              <a:rPr lang="en-US" altLang="tr-TR" smtClean="0"/>
              <a:t>Vergi</a:t>
            </a:r>
          </a:p>
          <a:p>
            <a:pPr eaLnBrk="1" hangingPunct="1"/>
            <a:r>
              <a:rPr lang="en-US" altLang="tr-TR" smtClean="0"/>
              <a:t>Girdi fiyatı</a:t>
            </a:r>
          </a:p>
          <a:p>
            <a:pPr eaLnBrk="1" hangingPunct="1"/>
            <a:r>
              <a:rPr lang="en-US" altLang="tr-TR" smtClean="0"/>
              <a:t>Teknoloji</a:t>
            </a:r>
          </a:p>
          <a:p>
            <a:pPr eaLnBrk="1" hangingPunct="1"/>
            <a:r>
              <a:rPr lang="en-US" altLang="tr-TR" smtClean="0"/>
              <a:t>Diğer malların fiyatı</a:t>
            </a:r>
          </a:p>
          <a:p>
            <a:pPr eaLnBrk="1" hangingPunct="1"/>
            <a:r>
              <a:rPr lang="en-US" altLang="tr-TR" smtClean="0"/>
              <a:t>Firma sayısı</a:t>
            </a:r>
          </a:p>
          <a:p>
            <a:pPr eaLnBrk="1" hangingPunct="1"/>
            <a:r>
              <a:rPr lang="en-US" altLang="tr-TR" smtClean="0"/>
              <a:t>Geleceğe dönük fiyat tahminleri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505040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Arz miktarının etkilenme halleri 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Arzın değişmesi-arz eğrisinde kaymalar</a:t>
            </a:r>
          </a:p>
          <a:p>
            <a:r>
              <a:rPr lang="en-US" altLang="tr-TR" smtClean="0"/>
              <a:t>Fiyat değişmesi</a:t>
            </a:r>
          </a:p>
          <a:p>
            <a:r>
              <a:rPr lang="en-US" altLang="tr-TR" smtClean="0"/>
              <a:t>Hem arz hem fiyat değişmesi</a:t>
            </a:r>
          </a:p>
        </p:txBody>
      </p:sp>
    </p:spTree>
    <p:extLst>
      <p:ext uri="{BB962C8B-B14F-4D97-AF65-F5344CB8AC3E}">
        <p14:creationId xmlns:p14="http://schemas.microsoft.com/office/powerpoint/2010/main" val="21050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Genel Denge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Denge:Zıt güçler arası uzlaşı</a:t>
            </a:r>
          </a:p>
          <a:p>
            <a:r>
              <a:rPr lang="en-US" altLang="tr-TR" smtClean="0"/>
              <a:t>Tüketiciler düşük fiyat</a:t>
            </a:r>
          </a:p>
          <a:p>
            <a:r>
              <a:rPr lang="en-US" altLang="tr-TR" smtClean="0"/>
              <a:t>Üreticiler yüksek fiyat</a:t>
            </a:r>
          </a:p>
          <a:p>
            <a:r>
              <a:rPr lang="en-US" altLang="tr-TR" smtClean="0"/>
              <a:t>Eşitleyen fiyat </a:t>
            </a:r>
            <a:r>
              <a:rPr lang="en-US" altLang="en-US" smtClean="0"/>
              <a:t>“</a:t>
            </a:r>
            <a:r>
              <a:rPr lang="en-US" altLang="ja-JP" smtClean="0"/>
              <a:t>denge fiyatı</a:t>
            </a:r>
            <a:r>
              <a:rPr lang="en-US" altLang="en-US" smtClean="0"/>
              <a:t>”</a:t>
            </a:r>
            <a:endParaRPr lang="en-US" altLang="ja-JP" smtClean="0"/>
          </a:p>
          <a:p>
            <a:r>
              <a:rPr lang="en-US" altLang="tr-TR" smtClean="0"/>
              <a:t>Arz ve talebin bir araya gelmesi </a:t>
            </a:r>
            <a:r>
              <a:rPr lang="en-US" altLang="en-US" smtClean="0"/>
              <a:t>“</a:t>
            </a:r>
            <a:r>
              <a:rPr lang="en-US" altLang="ja-JP" smtClean="0"/>
              <a:t>piyasa</a:t>
            </a:r>
            <a:r>
              <a:rPr lang="en-US" altLang="en-US" smtClean="0"/>
              <a:t>”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792677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Genel Denge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Denge:Zıt güçler arası uzlaşı</a:t>
            </a:r>
          </a:p>
          <a:p>
            <a:r>
              <a:rPr lang="en-US" altLang="tr-TR" smtClean="0"/>
              <a:t>Tüketiciler düşük fiyat</a:t>
            </a:r>
          </a:p>
          <a:p>
            <a:r>
              <a:rPr lang="en-US" altLang="tr-TR" smtClean="0"/>
              <a:t>Üreticiler yüksek fiyat</a:t>
            </a:r>
          </a:p>
          <a:p>
            <a:r>
              <a:rPr lang="en-US" altLang="tr-TR" smtClean="0"/>
              <a:t>Eşitleyen fiyat </a:t>
            </a:r>
            <a:r>
              <a:rPr lang="en-US" altLang="en-US" smtClean="0"/>
              <a:t>“</a:t>
            </a:r>
            <a:r>
              <a:rPr lang="en-US" altLang="ja-JP" smtClean="0"/>
              <a:t>denge fiyatı</a:t>
            </a:r>
            <a:r>
              <a:rPr lang="en-US" altLang="en-US" smtClean="0"/>
              <a:t>”</a:t>
            </a:r>
            <a:endParaRPr lang="en-US" altLang="ja-JP" smtClean="0"/>
          </a:p>
          <a:p>
            <a:r>
              <a:rPr lang="en-US" altLang="tr-TR" smtClean="0"/>
              <a:t>Arz ve talebin bir araya gelmesi </a:t>
            </a:r>
            <a:r>
              <a:rPr lang="en-US" altLang="en-US" smtClean="0"/>
              <a:t>“</a:t>
            </a:r>
            <a:r>
              <a:rPr lang="en-US" altLang="ja-JP" smtClean="0"/>
              <a:t>piyasa</a:t>
            </a:r>
            <a:r>
              <a:rPr lang="en-US" altLang="en-US" smtClean="0"/>
              <a:t>”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534590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Denge fiyatı ve miktarında değişme 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Talepte değişme </a:t>
            </a:r>
          </a:p>
          <a:p>
            <a:r>
              <a:rPr lang="en-US" altLang="tr-TR" smtClean="0"/>
              <a:t>Arzda değişme</a:t>
            </a:r>
          </a:p>
          <a:p>
            <a:r>
              <a:rPr lang="en-US" altLang="tr-TR" smtClean="0"/>
              <a:t>Hem arzda hem de talepte değişme </a:t>
            </a:r>
          </a:p>
        </p:txBody>
      </p:sp>
    </p:spTree>
    <p:extLst>
      <p:ext uri="{BB962C8B-B14F-4D97-AF65-F5344CB8AC3E}">
        <p14:creationId xmlns:p14="http://schemas.microsoft.com/office/powerpoint/2010/main" val="129770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Piyasa dengesi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r-TR" smtClean="0"/>
              <a:t>Arz ve Talebin bir araya gelmesi ile oluşur.</a:t>
            </a:r>
          </a:p>
          <a:p>
            <a:pPr marL="0" indent="0">
              <a:buNone/>
            </a:pPr>
            <a:r>
              <a:rPr lang="en-US" altLang="tr-TR" smtClean="0"/>
              <a:t>P&gt;X düşme eğilimindedir (arz fazlası).</a:t>
            </a:r>
          </a:p>
          <a:p>
            <a:pPr marL="0" indent="0">
              <a:buNone/>
            </a:pPr>
            <a:r>
              <a:rPr lang="en-US" altLang="tr-TR" smtClean="0"/>
              <a:t>P&lt;X artma eğilimindedir (talep fazlası).</a:t>
            </a:r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</p:txBody>
      </p:sp>
      <p:pic>
        <p:nvPicPr>
          <p:cNvPr id="4403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63" y="3668713"/>
            <a:ext cx="51181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8306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Geniş ekran</PresentationFormat>
  <Paragraphs>53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MS PGothic</vt:lpstr>
      <vt:lpstr>游ゴシック</vt:lpstr>
      <vt:lpstr>Arial</vt:lpstr>
      <vt:lpstr>Calibri</vt:lpstr>
      <vt:lpstr>Calibri Light</vt:lpstr>
      <vt:lpstr>Office Teması</vt:lpstr>
      <vt:lpstr>Talep Miktarını Belirleyen Unsurlar</vt:lpstr>
      <vt:lpstr>Arz</vt:lpstr>
      <vt:lpstr>Arz Kanunu</vt:lpstr>
      <vt:lpstr>Arz miktarını etkileyen faktörler</vt:lpstr>
      <vt:lpstr>Arz miktarının etkilenme halleri  </vt:lpstr>
      <vt:lpstr>Genel Denge</vt:lpstr>
      <vt:lpstr>Genel Denge</vt:lpstr>
      <vt:lpstr>Denge fiyatı ve miktarında değişme </vt:lpstr>
      <vt:lpstr>Piyasa dengesi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2020-01-07T09:43:20Z</dcterms:modified>
</cp:coreProperties>
</file>