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9" r:id="rId2"/>
    <p:sldId id="285" r:id="rId3"/>
    <p:sldId id="286" r:id="rId4"/>
    <p:sldId id="287" r:id="rId5"/>
    <p:sldId id="288" r:id="rId6"/>
    <p:sldId id="289" r:id="rId7"/>
    <p:sldId id="290" r:id="rId8"/>
    <p:sldId id="291" r:id="rId9"/>
    <p:sldId id="292" r:id="rId10"/>
    <p:sldId id="275" r:id="rId11"/>
    <p:sldId id="277" r:id="rId12"/>
    <p:sldId id="279" r:id="rId13"/>
    <p:sldId id="280" r:id="rId14"/>
    <p:sldId id="281" r:id="rId15"/>
    <p:sldId id="293" r:id="rId1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809"/>
    <p:restoredTop sz="94991"/>
  </p:normalViewPr>
  <p:slideViewPr>
    <p:cSldViewPr snapToGrid="0" snapToObjects="1">
      <p:cViewPr varScale="1">
        <p:scale>
          <a:sx n="90" d="100"/>
          <a:sy n="90" d="100"/>
        </p:scale>
        <p:origin x="632" y="19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F9CC1-A90F-B74D-B425-0A7C26B6CA36}" type="datetimeFigureOut">
              <a:rPr lang="x-none" smtClean="0"/>
              <a:t>31.03.2021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3DD4A-05DF-8A47-96BC-FC43D42C3E4F}" type="slidenum">
              <a:rPr lang="x-none" smtClean="0"/>
              <a:t>‹#›</a:t>
            </a:fld>
            <a:endParaRPr lang="x-none"/>
          </a:p>
        </p:txBody>
      </p:sp>
    </p:spTree>
    <p:extLst>
      <p:ext uri="{BB962C8B-B14F-4D97-AF65-F5344CB8AC3E}">
        <p14:creationId xmlns:p14="http://schemas.microsoft.com/office/powerpoint/2010/main" val="250616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43DF-656D-7F4B-8F31-72065A0B52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5EEA64F6-72C0-FE4B-BD0C-E159862D6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3BDAA3A3-5FD6-E940-8752-6D15D76C5596}"/>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9A1C1230-A37F-DD48-99EC-858728A1C72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73D1C-F6F2-FE41-8CA4-BD0215E25714}"/>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48207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72D2D-1F64-2E46-B28B-671365A9742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B3E3D1CF-EA1E-A64A-8A31-FFECFCE9B1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7BF04C5-2B96-9E42-B870-81C5FFC8C609}"/>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20A7F61C-6D4B-D446-9E42-C9E2949BC56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7FAEC65-96B2-8542-A545-B53B473A3BB1}"/>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90284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DF6CC-BAB6-8442-B8AE-7FF7DFB7FF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6577BE5E-0DB8-BD4B-96E6-6B69145F86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8085DE0-1444-274B-A1BB-2C3E6C202BC1}"/>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AF4749EE-0E2C-C44E-9023-48CC8C8B2C7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711C76DA-4662-BA4A-B638-B66727739776}"/>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26450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3DAE-EE75-724E-80A9-F89F0760D3A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054FD593-D938-4247-AF1B-D31D6A9FAB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C202AB2-B07A-6F4A-A84D-D0EB8CE8C299}"/>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D01787BF-6F76-BB47-A507-9423D6C08D1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5FD25D5B-43E7-0546-A602-5D025545C005}"/>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46220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8529-4939-444C-AAA5-3211AA7F3E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10A4F629-EB4E-4A43-851B-27D034828B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41D535-C5C9-3340-BB75-0BBE8A011CD2}"/>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C0A2D1BE-339A-B44E-8AA9-BACDEB16EDA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DF4E7-EDBB-CA44-A129-2723A021707F}"/>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85061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1E16-0ECE-4D4D-89D8-98244CFD4AA3}"/>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F492D1BD-9B5B-4D49-80EF-03C6A16625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33155E6A-A46B-7449-8FA0-75E654F7DD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A27D8612-A07D-F248-875B-48375598FE9B}"/>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54EDB9E0-4706-2945-B564-91CAA0EC231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18A20CE2-05B9-184E-B3F1-2B94E67654C8}"/>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99357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7DDB-34C3-1B43-9F8F-9ABCABFC74CF}"/>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54F0522D-6B55-024C-9D61-CCA2DF8162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231567-B404-264C-BD59-C4EA496FC1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2A1B0603-2C09-EC48-800A-EE947EDDB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1466CC-82A6-7E40-8705-CEBD3DD093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C39A899B-0D1B-EC4D-8108-E4E6BA483CE6}"/>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8" name="Footer Placeholder 7">
            <a:extLst>
              <a:ext uri="{FF2B5EF4-FFF2-40B4-BE49-F238E27FC236}">
                <a16:creationId xmlns:a16="http://schemas.microsoft.com/office/drawing/2014/main" id="{CB42BCB5-D0D0-104D-9850-BC94289E354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35B1438E-1992-3648-803E-1CADA1B42C31}"/>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223041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81D1-5388-7241-8DB0-A7C061D5C834}"/>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5D7E9B2A-6832-C548-8A09-5B79B90F12FD}"/>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4" name="Footer Placeholder 3">
            <a:extLst>
              <a:ext uri="{FF2B5EF4-FFF2-40B4-BE49-F238E27FC236}">
                <a16:creationId xmlns:a16="http://schemas.microsoft.com/office/drawing/2014/main" id="{712BF8BF-29A3-FB40-AF58-3C29F2024A84}"/>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E7375E18-BBAE-5346-901D-6FDCD179FBBC}"/>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426823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ABBA99-EE13-F645-B74A-D827EC4B0593}"/>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3" name="Footer Placeholder 2">
            <a:extLst>
              <a:ext uri="{FF2B5EF4-FFF2-40B4-BE49-F238E27FC236}">
                <a16:creationId xmlns:a16="http://schemas.microsoft.com/office/drawing/2014/main" id="{EF159551-8718-2646-AA95-E352159AC0AC}"/>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A80117ED-746B-F743-AA76-C116DCCCCFE0}"/>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38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51BB-61DF-574C-8A27-BEC841FA8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B618B5DA-2B17-2140-AF72-246DA646D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64F8D7D0-4574-6F48-8251-D0D619913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DA9129-4F71-DB47-846E-A11B46CC6CB8}"/>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A747F8AE-917C-B346-A61E-C84F91488D0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301A44F8-8E0A-D645-9099-0BF12A5DB65B}"/>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85968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6D850-75A5-9C4C-BA36-CD0EBD403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016A626E-CA35-FC4B-9114-54BAEE716A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06226C48-D2D1-5044-B2D6-5D3990FF7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E89DC-D4DD-904F-9D61-419004B57D12}"/>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50F01F96-55DB-174D-BAE4-699F403416B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5870A0D-84F2-8643-8D71-3F9A5B5F0A36}"/>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36475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94245-B2ED-5B43-8C3E-CB3BF27EB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D6B6BD43-DDE9-BC4A-BC5F-239BE60E77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6DD14AB2-CDDD-F24E-B119-96BAC65C72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C32DF72A-A2C3-AC42-A71E-14E65DEF2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788300D3-8A8F-4642-A391-9C5EFEDF54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0E9F5-A908-DA41-AF05-26E72985E2CF}" type="slidenum">
              <a:rPr lang="x-none" smtClean="0"/>
              <a:t>‹#›</a:t>
            </a:fld>
            <a:endParaRPr lang="x-none"/>
          </a:p>
        </p:txBody>
      </p:sp>
    </p:spTree>
    <p:extLst>
      <p:ext uri="{BB962C8B-B14F-4D97-AF65-F5344CB8AC3E}">
        <p14:creationId xmlns:p14="http://schemas.microsoft.com/office/powerpoint/2010/main" val="2069138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EAE429-9595-F54D-A821-188941D848A3}"/>
              </a:ext>
            </a:extLst>
          </p:cNvPr>
          <p:cNvSpPr txBox="1"/>
          <p:nvPr/>
        </p:nvSpPr>
        <p:spPr>
          <a:xfrm>
            <a:off x="599435" y="3217991"/>
            <a:ext cx="5667375" cy="1908902"/>
          </a:xfrm>
          <a:prstGeom prst="rect">
            <a:avLst/>
          </a:prstGeom>
        </p:spPr>
        <p:txBody>
          <a:bodyPr vert="horz" lIns="91440" tIns="45720" rIns="91440" bIns="45720" rtlCol="0" anchor="ctr">
            <a:normAutofit/>
          </a:bodyPr>
          <a:lstStyle/>
          <a:p>
            <a:pPr lvl="1">
              <a:lnSpc>
                <a:spcPct val="90000"/>
              </a:lnSpc>
              <a:spcBef>
                <a:spcPct val="0"/>
              </a:spcBef>
              <a:spcAft>
                <a:spcPts val="600"/>
              </a:spcAft>
            </a:pPr>
            <a:r>
              <a:rPr lang="en-US" sz="2800" b="1" kern="1200">
                <a:solidFill>
                  <a:schemeClr val="tx1"/>
                </a:solidFill>
                <a:latin typeface="+mj-lt"/>
                <a:ea typeface="+mj-ea"/>
                <a:cs typeface="+mj-cs"/>
              </a:rPr>
              <a:t>MSS201 – İŞLETME YÖNETİMİ</a:t>
            </a:r>
          </a:p>
          <a:p>
            <a:pPr lvl="1">
              <a:lnSpc>
                <a:spcPct val="90000"/>
              </a:lnSpc>
              <a:spcBef>
                <a:spcPct val="0"/>
              </a:spcBef>
              <a:spcAft>
                <a:spcPts val="600"/>
              </a:spcAft>
            </a:pPr>
            <a:r>
              <a:rPr lang="en-US" sz="2800" b="1" kern="1200">
                <a:solidFill>
                  <a:schemeClr val="tx1"/>
                </a:solidFill>
                <a:latin typeface="+mj-lt"/>
                <a:ea typeface="+mj-ea"/>
                <a:cs typeface="+mj-cs"/>
              </a:rPr>
              <a:t>MSS421 – İŞ YÖNETİMİ</a:t>
            </a:r>
          </a:p>
          <a:p>
            <a:pPr>
              <a:lnSpc>
                <a:spcPct val="90000"/>
              </a:lnSpc>
              <a:spcBef>
                <a:spcPct val="0"/>
              </a:spcBef>
              <a:spcAft>
                <a:spcPts val="600"/>
              </a:spcAft>
            </a:pPr>
            <a:endParaRPr lang="en-US" sz="2800" b="1" kern="1200">
              <a:solidFill>
                <a:schemeClr val="tx1"/>
              </a:solidFill>
              <a:latin typeface="+mj-lt"/>
              <a:ea typeface="+mj-ea"/>
              <a:cs typeface="+mj-cs"/>
            </a:endParaRPr>
          </a:p>
          <a:p>
            <a:pPr>
              <a:lnSpc>
                <a:spcPct val="90000"/>
              </a:lnSpc>
              <a:spcBef>
                <a:spcPct val="0"/>
              </a:spcBef>
              <a:spcAft>
                <a:spcPts val="600"/>
              </a:spcAft>
            </a:pPr>
            <a:r>
              <a:rPr lang="en-US" sz="2800" b="1" i="1" kern="1200" dirty="0">
                <a:solidFill>
                  <a:schemeClr val="tx1"/>
                </a:solidFill>
                <a:latin typeface="+mj-lt"/>
                <a:ea typeface="+mj-ea"/>
                <a:cs typeface="+mj-cs"/>
              </a:rPr>
              <a:t>(MADEN İŞLETMESİ’NE YÖNELİK)</a:t>
            </a:r>
            <a:endParaRPr lang="en-US" sz="2800" b="1" i="1" kern="1200">
              <a:solidFill>
                <a:schemeClr val="tx1"/>
              </a:solidFill>
              <a:latin typeface="+mj-lt"/>
              <a:ea typeface="+mj-ea"/>
              <a:cs typeface="+mj-cs"/>
            </a:endParaRPr>
          </a:p>
        </p:txBody>
      </p:sp>
      <p:sp>
        <p:nvSpPr>
          <p:cNvPr id="25" name="Freeform 7">
            <a:extLst>
              <a:ext uri="{FF2B5EF4-FFF2-40B4-BE49-F238E27FC236}">
                <a16:creationId xmlns:a16="http://schemas.microsoft.com/office/drawing/2014/main" id="{111A83C6-3159-48A2-95E0-D9A872D3E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8A90CD-1E76-9840-B981-6BCE17832843}"/>
              </a:ext>
            </a:extLst>
          </p:cNvPr>
          <p:cNvPicPr>
            <a:picLocks noChangeAspect="1"/>
          </p:cNvPicPr>
          <p:nvPr/>
        </p:nvPicPr>
        <p:blipFill>
          <a:blip r:embed="rId2"/>
          <a:stretch>
            <a:fillRect/>
          </a:stretch>
        </p:blipFill>
        <p:spPr>
          <a:xfrm>
            <a:off x="7085174" y="640080"/>
            <a:ext cx="4272228" cy="4188823"/>
          </a:xfrm>
          <a:prstGeom prst="rect">
            <a:avLst/>
          </a:prstGeom>
        </p:spPr>
      </p:pic>
      <p:sp>
        <p:nvSpPr>
          <p:cNvPr id="27" name="Freeform 5">
            <a:extLst>
              <a:ext uri="{FF2B5EF4-FFF2-40B4-BE49-F238E27FC236}">
                <a16:creationId xmlns:a16="http://schemas.microsoft.com/office/drawing/2014/main" id="{00372701-83B9-478A-9B29-7A50C8310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6">
            <a:extLst>
              <a:ext uri="{FF2B5EF4-FFF2-40B4-BE49-F238E27FC236}">
                <a16:creationId xmlns:a16="http://schemas.microsoft.com/office/drawing/2014/main" id="{9EDA5044-3268-4753-AEE8-20199924E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C5C23433-F7EE-954B-ADBB-04890966F499}"/>
              </a:ext>
            </a:extLst>
          </p:cNvPr>
          <p:cNvSpPr txBox="1"/>
          <p:nvPr/>
        </p:nvSpPr>
        <p:spPr>
          <a:xfrm>
            <a:off x="5600700" y="4719923"/>
            <a:ext cx="6591299" cy="584775"/>
          </a:xfrm>
          <a:prstGeom prst="rect">
            <a:avLst/>
          </a:prstGeom>
          <a:noFill/>
        </p:spPr>
        <p:txBody>
          <a:bodyPr wrap="square" rtlCol="0">
            <a:spAutoFit/>
          </a:bodyPr>
          <a:lstStyle/>
          <a:p>
            <a:pPr>
              <a:spcAft>
                <a:spcPts val="600"/>
              </a:spcAft>
            </a:pPr>
            <a:r>
              <a:rPr lang="tr-TR" sz="3200" dirty="0"/>
              <a:t>7</a:t>
            </a:r>
            <a:r>
              <a:rPr lang="x-none" sz="3200"/>
              <a:t> – </a:t>
            </a:r>
            <a:r>
              <a:rPr lang="tr-TR" sz="3200" dirty="0"/>
              <a:t>NUMUNE ALMA / ÖRNEK ÇALIŞMA</a:t>
            </a:r>
            <a:endParaRPr lang="x-none" sz="3200" dirty="0"/>
          </a:p>
        </p:txBody>
      </p:sp>
      <p:sp>
        <p:nvSpPr>
          <p:cNvPr id="8" name="TextBox 7">
            <a:extLst>
              <a:ext uri="{FF2B5EF4-FFF2-40B4-BE49-F238E27FC236}">
                <a16:creationId xmlns:a16="http://schemas.microsoft.com/office/drawing/2014/main" id="{270DE2EF-3EFE-1845-933D-13B4FC9CCA0B}"/>
              </a:ext>
            </a:extLst>
          </p:cNvPr>
          <p:cNvSpPr txBox="1"/>
          <p:nvPr/>
        </p:nvSpPr>
        <p:spPr>
          <a:xfrm>
            <a:off x="7045400" y="5688450"/>
            <a:ext cx="2494839" cy="400110"/>
          </a:xfrm>
          <a:prstGeom prst="rect">
            <a:avLst/>
          </a:prstGeom>
          <a:noFill/>
        </p:spPr>
        <p:txBody>
          <a:bodyPr wrap="square" rtlCol="0">
            <a:spAutoFit/>
          </a:bodyPr>
          <a:lstStyle/>
          <a:p>
            <a:pPr>
              <a:spcAft>
                <a:spcPts val="600"/>
              </a:spcAft>
            </a:pPr>
            <a:r>
              <a:rPr lang="x-none" sz="2000" dirty="0"/>
              <a:t>Doç. Dr. Sinan AKISKA</a:t>
            </a:r>
          </a:p>
        </p:txBody>
      </p:sp>
    </p:spTree>
    <p:extLst>
      <p:ext uri="{BB962C8B-B14F-4D97-AF65-F5344CB8AC3E}">
        <p14:creationId xmlns:p14="http://schemas.microsoft.com/office/powerpoint/2010/main" val="249503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35609" y="224119"/>
            <a:ext cx="8946541" cy="2801184"/>
          </a:xfrm>
        </p:spPr>
        <p:txBody>
          <a:bodyPr>
            <a:normAutofit fontScale="92500" lnSpcReduction="20000"/>
          </a:bodyPr>
          <a:lstStyle/>
          <a:p>
            <a:pPr algn="ctr"/>
            <a:r>
              <a:rPr lang="tr-TR" dirty="0"/>
              <a:t>Numunelerin azaltılmasında hataya yol açan en önemli faktör tane büyüklüğüdür. </a:t>
            </a:r>
          </a:p>
          <a:p>
            <a:pPr marL="0" indent="0" algn="ctr">
              <a:buNone/>
            </a:pPr>
            <a:endParaRPr lang="tr-TR" dirty="0"/>
          </a:p>
          <a:p>
            <a:pPr algn="ctr"/>
            <a:r>
              <a:rPr lang="tr-TR" dirty="0"/>
              <a:t>Homojen olmayan bir numunede, zengin veya fakir büyük bir parçanın ayrılan numunenin bir tarafında kalışı, iki taraf arasında bir </a:t>
            </a:r>
            <a:r>
              <a:rPr lang="tr-TR" dirty="0" err="1"/>
              <a:t>tenör</a:t>
            </a:r>
            <a:r>
              <a:rPr lang="tr-TR" dirty="0"/>
              <a:t> dengesizliğine sebep olur. Tane boyu numune miktarıyla doğru orantılı olarak değişir. Aşağıdaki tane boylarının ne olmasının gerektiğini gösterir:</a:t>
            </a:r>
          </a:p>
          <a:p>
            <a:pPr algn="ctr"/>
            <a:endParaRPr lang="tr-TR" dirty="0"/>
          </a:p>
        </p:txBody>
      </p:sp>
      <p:graphicFrame>
        <p:nvGraphicFramePr>
          <p:cNvPr id="4" name="İçerik Yer Tutucusu 3"/>
          <p:cNvGraphicFramePr>
            <a:graphicFrameLocks/>
          </p:cNvGraphicFramePr>
          <p:nvPr/>
        </p:nvGraphicFramePr>
        <p:xfrm>
          <a:off x="3117104" y="3200401"/>
          <a:ext cx="6183549" cy="3155327"/>
        </p:xfrm>
        <a:graphic>
          <a:graphicData uri="http://schemas.openxmlformats.org/drawingml/2006/table">
            <a:tbl>
              <a:tblPr firstRow="1" firstCol="1" bandRow="1"/>
              <a:tblGrid>
                <a:gridCol w="3039972">
                  <a:extLst>
                    <a:ext uri="{9D8B030D-6E8A-4147-A177-3AD203B41FA5}">
                      <a16:colId xmlns:a16="http://schemas.microsoft.com/office/drawing/2014/main" val="138108216"/>
                    </a:ext>
                  </a:extLst>
                </a:gridCol>
                <a:gridCol w="3143577">
                  <a:extLst>
                    <a:ext uri="{9D8B030D-6E8A-4147-A177-3AD203B41FA5}">
                      <a16:colId xmlns:a16="http://schemas.microsoft.com/office/drawing/2014/main" val="1814561513"/>
                    </a:ext>
                  </a:extLst>
                </a:gridCol>
              </a:tblGrid>
              <a:tr h="1183247">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Numunenin Ağırlığı     (Kg.)</a:t>
                      </a:r>
                    </a:p>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En büyük parçanın çapı (cm.)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072405"/>
                  </a:ext>
                </a:extLst>
              </a:tr>
              <a:tr h="394416">
                <a:tc>
                  <a:txBody>
                    <a:bodyPr/>
                    <a:lstStyle/>
                    <a:p>
                      <a:pPr algn="ct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127068"/>
                  </a:ext>
                </a:extLst>
              </a:tr>
              <a:tr h="394416">
                <a:tc>
                  <a:txBody>
                    <a:bodyPr/>
                    <a:lstStyle/>
                    <a:p>
                      <a:pPr algn="ct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345626"/>
                  </a:ext>
                </a:extLst>
              </a:tr>
              <a:tr h="394416">
                <a:tc>
                  <a:txBody>
                    <a:bodyPr/>
                    <a:lstStyle/>
                    <a:p>
                      <a:pPr algn="ct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8294011"/>
                  </a:ext>
                </a:extLst>
              </a:tr>
              <a:tr h="394416">
                <a:tc>
                  <a:txBody>
                    <a:bodyPr/>
                    <a:lstStyle/>
                    <a:p>
                      <a:pPr algn="ct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483232"/>
                  </a:ext>
                </a:extLst>
              </a:tr>
              <a:tr h="394416">
                <a:tc>
                  <a:txBody>
                    <a:bodyPr/>
                    <a:lstStyle/>
                    <a:p>
                      <a:pPr algn="ct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5 den az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120027"/>
                  </a:ext>
                </a:extLst>
              </a:tr>
            </a:tbl>
          </a:graphicData>
        </a:graphic>
      </p:graphicFrame>
    </p:spTree>
    <p:extLst>
      <p:ext uri="{BB962C8B-B14F-4D97-AF65-F5344CB8AC3E}">
        <p14:creationId xmlns:p14="http://schemas.microsoft.com/office/powerpoint/2010/main" val="1513193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675691"/>
          </a:xfrm>
        </p:spPr>
        <p:txBody>
          <a:bodyPr>
            <a:normAutofit fontScale="90000"/>
          </a:bodyPr>
          <a:lstStyle/>
          <a:p>
            <a:r>
              <a:rPr lang="tr-TR" dirty="0"/>
              <a:t>Numaralama</a:t>
            </a:r>
          </a:p>
        </p:txBody>
      </p:sp>
      <p:sp>
        <p:nvSpPr>
          <p:cNvPr id="3" name="İçerik Yer Tutucusu 2"/>
          <p:cNvSpPr>
            <a:spLocks noGrp="1"/>
          </p:cNvSpPr>
          <p:nvPr>
            <p:ph idx="1"/>
          </p:nvPr>
        </p:nvSpPr>
        <p:spPr>
          <a:xfrm>
            <a:off x="0" y="1255251"/>
            <a:ext cx="12192000" cy="2139702"/>
          </a:xfrm>
        </p:spPr>
        <p:txBody>
          <a:bodyPr>
            <a:normAutofit fontScale="92500" lnSpcReduction="10000"/>
          </a:bodyPr>
          <a:lstStyle/>
          <a:p>
            <a:pPr algn="ctr"/>
            <a:r>
              <a:rPr lang="tr-TR" dirty="0"/>
              <a:t>Büyük emek ve titizlikle alınan numunelerin torbalanması ve numaralanmasının da aynı dikkatle yapılması gerekir. Bir yanlış  numaralama veya numune torbasının yırtılması veya ıslanması bütün bu emeklerin boşa gitmesine yol açabilir. </a:t>
            </a:r>
          </a:p>
          <a:p>
            <a:pPr algn="ctr"/>
            <a:r>
              <a:rPr lang="tr-TR" dirty="0"/>
              <a:t>Bugün genellikle sağlam dokuda plastik torbalar kullanılır. Numaralamada ise metal plakalar kullanılır. Bir plaka torbanın ağzına, bir plaka torbanın  içine konulur. Eğer numara torbanın üzerine yazılacaksa suda da­ğılmaz mürekkep kullanılması gerekir.</a:t>
            </a:r>
          </a:p>
          <a:p>
            <a:pPr algn="ctr"/>
            <a:endParaRPr lang="tr-TR" dirty="0"/>
          </a:p>
        </p:txBody>
      </p:sp>
      <p:pic>
        <p:nvPicPr>
          <p:cNvPr id="7" name="Picture 2" descr="ore sampling field notebook ile ilgili görsel sonucu"/>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96249" y="3521795"/>
            <a:ext cx="5268372" cy="316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66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8290" y="24701"/>
            <a:ext cx="9404723" cy="1400530"/>
          </a:xfrm>
        </p:spPr>
        <p:txBody>
          <a:bodyPr/>
          <a:lstStyle/>
          <a:p>
            <a:r>
              <a:rPr lang="tr-TR" dirty="0"/>
              <a:t>Sondajlarda numune alma</a:t>
            </a:r>
          </a:p>
        </p:txBody>
      </p:sp>
      <p:sp>
        <p:nvSpPr>
          <p:cNvPr id="3" name="İçerik Yer Tutucusu 2"/>
          <p:cNvSpPr>
            <a:spLocks noGrp="1"/>
          </p:cNvSpPr>
          <p:nvPr>
            <p:ph idx="1"/>
          </p:nvPr>
        </p:nvSpPr>
        <p:spPr>
          <a:xfrm>
            <a:off x="418290" y="1063307"/>
            <a:ext cx="7636212" cy="4909476"/>
          </a:xfrm>
        </p:spPr>
        <p:txBody>
          <a:bodyPr>
            <a:normAutofit fontScale="85000" lnSpcReduction="10000"/>
          </a:bodyPr>
          <a:lstStyle/>
          <a:p>
            <a:pPr algn="ctr"/>
            <a:r>
              <a:rPr lang="tr-TR" dirty="0"/>
              <a:t>Madencilikte bugün en çok kullanılan sondaj­lar daimi </a:t>
            </a:r>
            <a:r>
              <a:rPr lang="tr-TR" dirty="0" err="1"/>
              <a:t>karot</a:t>
            </a:r>
            <a:r>
              <a:rPr lang="tr-TR" dirty="0"/>
              <a:t> alan elmas uçlu sondajlardır. </a:t>
            </a:r>
          </a:p>
          <a:p>
            <a:pPr algn="ctr"/>
            <a:r>
              <a:rPr lang="tr-TR" dirty="0"/>
              <a:t>Numune alma cevherli seviyenin erişilmesi ile başlar ve takip eden sondajlarda bu işlem cevherli seviyenin kesilmesine 1.5-2 m kala (Eğer hesaplanmışsa) başlatılır. </a:t>
            </a:r>
          </a:p>
          <a:p>
            <a:pPr algn="ctr"/>
            <a:r>
              <a:rPr lang="tr-TR" dirty="0"/>
              <a:t>Cevherli seviye boyunca her 1, 1.5 veya 2 metrede bir sondaj kırıntıları biriktirme kaplarında çökeltiler toplanır ve analize gönderilir. </a:t>
            </a:r>
          </a:p>
          <a:p>
            <a:pPr algn="ctr"/>
            <a:r>
              <a:rPr lang="tr-TR" dirty="0"/>
              <a:t>Yine </a:t>
            </a:r>
            <a:r>
              <a:rPr lang="tr-TR" dirty="0" err="1"/>
              <a:t>karotlarda</a:t>
            </a:r>
            <a:r>
              <a:rPr lang="tr-TR" dirty="0"/>
              <a:t> eşit aralıklarla bölünür ve her parça ya elmas testere veya </a:t>
            </a:r>
            <a:r>
              <a:rPr lang="tr-TR" dirty="0" err="1"/>
              <a:t>karot</a:t>
            </a:r>
            <a:r>
              <a:rPr lang="tr-TR" dirty="0"/>
              <a:t> ayırıcılarla </a:t>
            </a:r>
            <a:r>
              <a:rPr lang="tr-TR" dirty="0" err="1"/>
              <a:t>karot</a:t>
            </a:r>
            <a:r>
              <a:rPr lang="tr-TR" dirty="0"/>
              <a:t> boyun­ca uzunlamasına kesilerek bir parçası saklanır diğer parçası analize gönderilir. Daha sonra </a:t>
            </a:r>
            <a:r>
              <a:rPr lang="tr-TR" dirty="0" err="1"/>
              <a:t>karot</a:t>
            </a:r>
            <a:r>
              <a:rPr lang="tr-TR" dirty="0"/>
              <a:t> ve kırıntıların analizleri karşılaştırılır. </a:t>
            </a:r>
            <a:r>
              <a:rPr lang="tr-TR" dirty="0" err="1"/>
              <a:t>Karot</a:t>
            </a:r>
            <a:r>
              <a:rPr lang="tr-TR" dirty="0"/>
              <a:t> ile kırıntı arasındaki hacim oranı göz önünde bulundurularak ortalama </a:t>
            </a:r>
            <a:r>
              <a:rPr lang="tr-TR" dirty="0" err="1"/>
              <a:t>tenör</a:t>
            </a:r>
            <a:r>
              <a:rPr lang="tr-TR" dirty="0"/>
              <a:t> hesaplanır.</a:t>
            </a:r>
          </a:p>
          <a:p>
            <a:pPr algn="ctr"/>
            <a:endParaRPr lang="tr-TR" dirty="0"/>
          </a:p>
        </p:txBody>
      </p:sp>
      <p:pic>
        <p:nvPicPr>
          <p:cNvPr id="17410" name="Picture 2" descr="borehole sampling ile ilgili görsel sonucu"/>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04630" y="724966"/>
            <a:ext cx="3314700" cy="545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51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Dikkat !</a:t>
            </a:r>
          </a:p>
        </p:txBody>
      </p:sp>
      <p:sp>
        <p:nvSpPr>
          <p:cNvPr id="3" name="İçerik Yer Tutucusu 2"/>
          <p:cNvSpPr>
            <a:spLocks noGrp="1"/>
          </p:cNvSpPr>
          <p:nvPr>
            <p:ph idx="1"/>
          </p:nvPr>
        </p:nvSpPr>
        <p:spPr>
          <a:xfrm>
            <a:off x="476656" y="1439695"/>
            <a:ext cx="10817158" cy="3463046"/>
          </a:xfrm>
        </p:spPr>
        <p:txBody>
          <a:bodyPr>
            <a:normAutofit fontScale="92500" lnSpcReduction="10000"/>
          </a:bodyPr>
          <a:lstStyle/>
          <a:p>
            <a:pPr algn="ctr"/>
            <a:r>
              <a:rPr lang="tr-TR" dirty="0"/>
              <a:t>Sondaj numunelerinin alınmasında birçok hatalar vardır. </a:t>
            </a:r>
          </a:p>
          <a:p>
            <a:pPr marL="0" indent="0" algn="ctr">
              <a:buNone/>
            </a:pPr>
            <a:endParaRPr lang="tr-TR" dirty="0"/>
          </a:p>
          <a:p>
            <a:pPr algn="ctr"/>
            <a:r>
              <a:rPr lang="tr-TR" dirty="0"/>
              <a:t>Örneğin çoğu damar tipi yataklarda, cevherli seviye çok sert (silis) ve çok yumuşak (sülfit mineralleri) karışımından oluşmuştur. </a:t>
            </a:r>
          </a:p>
          <a:p>
            <a:pPr marL="0" indent="0" algn="ctr">
              <a:buNone/>
            </a:pPr>
            <a:endParaRPr lang="tr-TR" dirty="0"/>
          </a:p>
          <a:p>
            <a:pPr algn="ctr"/>
            <a:r>
              <a:rPr lang="tr-TR" dirty="0"/>
              <a:t>Sert kısımda sondaj ucuna uygulanan basınç fazladır. Ucun birden yumuşak bir ortama girmesi ile basıncın kalkması, sondaj sistemine ani bir dönme momenti (</a:t>
            </a:r>
            <a:r>
              <a:rPr lang="tr-TR" dirty="0" err="1"/>
              <a:t>torque</a:t>
            </a:r>
            <a:r>
              <a:rPr lang="tr-TR" dirty="0"/>
              <a:t>) kazandırır. Dönüş hızı artar. </a:t>
            </a:r>
            <a:r>
              <a:rPr lang="tr-TR" dirty="0" err="1"/>
              <a:t>Karot</a:t>
            </a:r>
            <a:r>
              <a:rPr lang="tr-TR" dirty="0"/>
              <a:t> yüzdesi (</a:t>
            </a:r>
            <a:r>
              <a:rPr lang="tr-TR" dirty="0" err="1"/>
              <a:t>recovery</a:t>
            </a:r>
            <a:r>
              <a:rPr lang="tr-TR" dirty="0"/>
              <a:t>) düşer. </a:t>
            </a:r>
            <a:r>
              <a:rPr lang="tr-TR" dirty="0" err="1"/>
              <a:t>Karot</a:t>
            </a:r>
            <a:r>
              <a:rPr lang="tr-TR" dirty="0"/>
              <a:t> yüzdesinin azalmasına karşılık kırıntı İçindeki cevher yüzdesi artar.</a:t>
            </a:r>
          </a:p>
          <a:p>
            <a:pPr algn="ctr"/>
            <a:endParaRPr lang="tr-TR" dirty="0"/>
          </a:p>
        </p:txBody>
      </p:sp>
    </p:spTree>
    <p:extLst>
      <p:ext uri="{BB962C8B-B14F-4D97-AF65-F5344CB8AC3E}">
        <p14:creationId xmlns:p14="http://schemas.microsoft.com/office/powerpoint/2010/main" val="355693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Dikkat 2</a:t>
            </a:r>
          </a:p>
        </p:txBody>
      </p:sp>
      <p:sp>
        <p:nvSpPr>
          <p:cNvPr id="3" name="İçerik Yer Tutucusu 2"/>
          <p:cNvSpPr>
            <a:spLocks noGrp="1"/>
          </p:cNvSpPr>
          <p:nvPr>
            <p:ph idx="1"/>
          </p:nvPr>
        </p:nvSpPr>
        <p:spPr>
          <a:xfrm>
            <a:off x="1356231" y="2490662"/>
            <a:ext cx="8946541" cy="1059933"/>
          </a:xfrm>
        </p:spPr>
        <p:txBody>
          <a:bodyPr>
            <a:normAutofit fontScale="77500" lnSpcReduction="20000"/>
          </a:bodyPr>
          <a:lstStyle/>
          <a:p>
            <a:pPr algn="ctr"/>
            <a:r>
              <a:rPr lang="tr-TR" dirty="0"/>
              <a:t>Kırıntıların toplanması sırasında da ağır minerallerin sondaj sıvısı içinde gelmelerinin  gecikmesi çok ince kırıntılar halindeki </a:t>
            </a:r>
            <a:r>
              <a:rPr lang="tr-TR" dirty="0" err="1"/>
              <a:t>impüritelerinde</a:t>
            </a:r>
            <a:r>
              <a:rPr lang="tr-TR" dirty="0"/>
              <a:t> birikme kaplarından akıp gitmeleri yanlış yorumlamalara yol açabilir.</a:t>
            </a:r>
          </a:p>
          <a:p>
            <a:pPr algn="ctr"/>
            <a:endParaRPr lang="tr-TR" dirty="0"/>
          </a:p>
        </p:txBody>
      </p:sp>
    </p:spTree>
    <p:extLst>
      <p:ext uri="{BB962C8B-B14F-4D97-AF65-F5344CB8AC3E}">
        <p14:creationId xmlns:p14="http://schemas.microsoft.com/office/powerpoint/2010/main" val="4185631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76044" y="980062"/>
            <a:ext cx="8001000" cy="4800600"/>
          </a:xfrm>
          <a:prstGeom prst="rect">
            <a:avLst/>
          </a:prstGeom>
        </p:spPr>
      </p:pic>
    </p:spTree>
    <p:extLst>
      <p:ext uri="{BB962C8B-B14F-4D97-AF65-F5344CB8AC3E}">
        <p14:creationId xmlns:p14="http://schemas.microsoft.com/office/powerpoint/2010/main" val="1640154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2526384" y="193396"/>
            <a:ext cx="7107811" cy="730432"/>
          </a:xfrm>
        </p:spPr>
        <p:txBody>
          <a:bodyPr>
            <a:noAutofit/>
          </a:bodyPr>
          <a:lstStyle/>
          <a:p>
            <a:pPr marL="0" indent="0" algn="ctr">
              <a:buNone/>
            </a:pPr>
            <a:r>
              <a:rPr lang="tr-TR" sz="1600" dirty="0"/>
              <a:t>ÖRNEK ÇALIŞMA – Altın Madeni</a:t>
            </a:r>
          </a:p>
          <a:p>
            <a:pPr marL="0" indent="0" algn="ctr">
              <a:buNone/>
            </a:pPr>
            <a:r>
              <a:rPr lang="en-US" sz="1600" dirty="0" err="1"/>
              <a:t>Louden's</a:t>
            </a:r>
            <a:r>
              <a:rPr lang="en-US" sz="1600" dirty="0"/>
              <a:t> Patch, Whim Creek, </a:t>
            </a:r>
            <a:r>
              <a:rPr lang="en-US" sz="1600" dirty="0" err="1"/>
              <a:t>Roebourne</a:t>
            </a:r>
            <a:r>
              <a:rPr lang="en-US" sz="1600" dirty="0"/>
              <a:t> Shire, Australia</a:t>
            </a:r>
            <a:endParaRPr lang="tr-TR" sz="1600" dirty="0"/>
          </a:p>
        </p:txBody>
      </p:sp>
      <p:pic>
        <p:nvPicPr>
          <p:cNvPr id="5" name="Picture 4"/>
          <p:cNvPicPr>
            <a:picLocks noChangeAspect="1"/>
          </p:cNvPicPr>
          <p:nvPr/>
        </p:nvPicPr>
        <p:blipFill>
          <a:blip r:embed="rId2"/>
          <a:stretch>
            <a:fillRect/>
          </a:stretch>
        </p:blipFill>
        <p:spPr>
          <a:xfrm>
            <a:off x="255013" y="1903673"/>
            <a:ext cx="5479757" cy="3497885"/>
          </a:xfrm>
          <a:prstGeom prst="rect">
            <a:avLst/>
          </a:prstGeom>
        </p:spPr>
      </p:pic>
      <p:pic>
        <p:nvPicPr>
          <p:cNvPr id="6" name="Picture 5"/>
          <p:cNvPicPr>
            <a:picLocks noChangeAspect="1"/>
          </p:cNvPicPr>
          <p:nvPr/>
        </p:nvPicPr>
        <p:blipFill>
          <a:blip r:embed="rId3"/>
          <a:stretch>
            <a:fillRect/>
          </a:stretch>
        </p:blipFill>
        <p:spPr>
          <a:xfrm>
            <a:off x="5920131" y="1903673"/>
            <a:ext cx="6063001" cy="3497885"/>
          </a:xfrm>
          <a:prstGeom prst="rect">
            <a:avLst/>
          </a:prstGeom>
        </p:spPr>
      </p:pic>
      <p:sp>
        <p:nvSpPr>
          <p:cNvPr id="7" name="TextBox 6">
            <a:extLst>
              <a:ext uri="{FF2B5EF4-FFF2-40B4-BE49-F238E27FC236}">
                <a16:creationId xmlns:a16="http://schemas.microsoft.com/office/drawing/2014/main" id="{9BBF6B93-B0C5-3946-895F-492C5D70BF14}"/>
              </a:ext>
            </a:extLst>
          </p:cNvPr>
          <p:cNvSpPr txBox="1"/>
          <p:nvPr/>
        </p:nvSpPr>
        <p:spPr>
          <a:xfrm>
            <a:off x="9372895" y="6526104"/>
            <a:ext cx="2819105" cy="276999"/>
          </a:xfrm>
          <a:prstGeom prst="rect">
            <a:avLst/>
          </a:prstGeom>
          <a:noFill/>
        </p:spPr>
        <p:txBody>
          <a:bodyPr wrap="none" rtlCol="0">
            <a:spAutoFit/>
          </a:bodyPr>
          <a:lstStyle/>
          <a:p>
            <a:r>
              <a:rPr lang="en-TR" sz="1200" dirty="0"/>
              <a:t>Prof. Dr. Doğan AYDAL’ın Ders Notları’ndan</a:t>
            </a:r>
          </a:p>
        </p:txBody>
      </p:sp>
    </p:spTree>
    <p:extLst>
      <p:ext uri="{BB962C8B-B14F-4D97-AF65-F5344CB8AC3E}">
        <p14:creationId xmlns:p14="http://schemas.microsoft.com/office/powerpoint/2010/main" val="103866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2526384" y="193396"/>
            <a:ext cx="7107811" cy="730432"/>
          </a:xfrm>
        </p:spPr>
        <p:txBody>
          <a:bodyPr>
            <a:noAutofit/>
          </a:bodyPr>
          <a:lstStyle/>
          <a:p>
            <a:pPr marL="0" indent="0" algn="ctr">
              <a:buNone/>
            </a:pPr>
            <a:r>
              <a:rPr lang="tr-TR" sz="1600" dirty="0"/>
              <a:t>ÖRNEK ÇALIŞMA – Altın Madeni</a:t>
            </a:r>
          </a:p>
          <a:p>
            <a:pPr marL="0" indent="0" algn="ctr">
              <a:buNone/>
            </a:pPr>
            <a:r>
              <a:rPr lang="en-US" sz="1600" dirty="0" err="1"/>
              <a:t>Louden's</a:t>
            </a:r>
            <a:r>
              <a:rPr lang="en-US" sz="1600" dirty="0"/>
              <a:t> Patch, Whim Creek, </a:t>
            </a:r>
            <a:r>
              <a:rPr lang="en-US" sz="1600" dirty="0" err="1"/>
              <a:t>Roebourne</a:t>
            </a:r>
            <a:r>
              <a:rPr lang="en-US" sz="1600" dirty="0"/>
              <a:t> Shire, Australia</a:t>
            </a:r>
            <a:endParaRPr lang="tr-TR" sz="1600" dirty="0"/>
          </a:p>
        </p:txBody>
      </p:sp>
      <p:pic>
        <p:nvPicPr>
          <p:cNvPr id="5" name="Picture 4"/>
          <p:cNvPicPr>
            <a:picLocks noChangeAspect="1"/>
          </p:cNvPicPr>
          <p:nvPr/>
        </p:nvPicPr>
        <p:blipFill>
          <a:blip r:embed="rId2"/>
          <a:stretch>
            <a:fillRect/>
          </a:stretch>
        </p:blipFill>
        <p:spPr>
          <a:xfrm>
            <a:off x="207251" y="1771109"/>
            <a:ext cx="5873038" cy="3828413"/>
          </a:xfrm>
          <a:prstGeom prst="rect">
            <a:avLst/>
          </a:prstGeom>
        </p:spPr>
      </p:pic>
      <p:pic>
        <p:nvPicPr>
          <p:cNvPr id="6" name="Picture 5"/>
          <p:cNvPicPr>
            <a:picLocks noChangeAspect="1"/>
          </p:cNvPicPr>
          <p:nvPr/>
        </p:nvPicPr>
        <p:blipFill>
          <a:blip r:embed="rId3"/>
          <a:stretch>
            <a:fillRect/>
          </a:stretch>
        </p:blipFill>
        <p:spPr>
          <a:xfrm>
            <a:off x="6476215" y="1771109"/>
            <a:ext cx="5414366" cy="3825535"/>
          </a:xfrm>
          <a:prstGeom prst="rect">
            <a:avLst/>
          </a:prstGeom>
        </p:spPr>
      </p:pic>
    </p:spTree>
    <p:extLst>
      <p:ext uri="{BB962C8B-B14F-4D97-AF65-F5344CB8AC3E}">
        <p14:creationId xmlns:p14="http://schemas.microsoft.com/office/powerpoint/2010/main" val="90820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0750" y="1650181"/>
            <a:ext cx="5061065" cy="4481422"/>
          </a:xfrm>
          <a:prstGeom prst="rect">
            <a:avLst/>
          </a:prstGeom>
        </p:spPr>
      </p:pic>
      <p:sp>
        <p:nvSpPr>
          <p:cNvPr id="5" name="İçerik Yer Tutucusu 2"/>
          <p:cNvSpPr>
            <a:spLocks noGrp="1"/>
          </p:cNvSpPr>
          <p:nvPr>
            <p:ph idx="1"/>
          </p:nvPr>
        </p:nvSpPr>
        <p:spPr>
          <a:xfrm>
            <a:off x="2526384" y="193396"/>
            <a:ext cx="7107811" cy="730432"/>
          </a:xfrm>
        </p:spPr>
        <p:txBody>
          <a:bodyPr>
            <a:noAutofit/>
          </a:bodyPr>
          <a:lstStyle/>
          <a:p>
            <a:pPr marL="0" indent="0" algn="ctr">
              <a:buNone/>
            </a:pPr>
            <a:r>
              <a:rPr lang="tr-TR" sz="1600" dirty="0"/>
              <a:t>ÖRNEK ÇALIŞMA – Altın Madeni</a:t>
            </a:r>
          </a:p>
          <a:p>
            <a:pPr marL="0" indent="0" algn="ctr">
              <a:buNone/>
            </a:pPr>
            <a:r>
              <a:rPr lang="en-US" sz="1600" dirty="0" err="1"/>
              <a:t>Louden's</a:t>
            </a:r>
            <a:r>
              <a:rPr lang="en-US" sz="1600" dirty="0"/>
              <a:t> Patch, Whim Creek, </a:t>
            </a:r>
            <a:r>
              <a:rPr lang="en-US" sz="1600" dirty="0" err="1"/>
              <a:t>Roebourne</a:t>
            </a:r>
            <a:r>
              <a:rPr lang="en-US" sz="1600" dirty="0"/>
              <a:t> Shire, Australia</a:t>
            </a:r>
            <a:endParaRPr lang="tr-TR" sz="1600" dirty="0"/>
          </a:p>
        </p:txBody>
      </p:sp>
      <p:pic>
        <p:nvPicPr>
          <p:cNvPr id="6" name="Picture 5"/>
          <p:cNvPicPr>
            <a:picLocks noChangeAspect="1"/>
          </p:cNvPicPr>
          <p:nvPr/>
        </p:nvPicPr>
        <p:blipFill>
          <a:blip r:embed="rId3"/>
          <a:stretch>
            <a:fillRect/>
          </a:stretch>
        </p:blipFill>
        <p:spPr>
          <a:xfrm>
            <a:off x="6080290" y="1638230"/>
            <a:ext cx="5690340" cy="4493374"/>
          </a:xfrm>
          <a:prstGeom prst="rect">
            <a:avLst/>
          </a:prstGeom>
        </p:spPr>
      </p:pic>
    </p:spTree>
    <p:extLst>
      <p:ext uri="{BB962C8B-B14F-4D97-AF65-F5344CB8AC3E}">
        <p14:creationId xmlns:p14="http://schemas.microsoft.com/office/powerpoint/2010/main" val="145165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6213" y="2132274"/>
            <a:ext cx="5772150" cy="3762375"/>
          </a:xfrm>
          <a:prstGeom prst="rect">
            <a:avLst/>
          </a:prstGeom>
        </p:spPr>
      </p:pic>
      <p:pic>
        <p:nvPicPr>
          <p:cNvPr id="5" name="Picture 4"/>
          <p:cNvPicPr>
            <a:picLocks noChangeAspect="1"/>
          </p:cNvPicPr>
          <p:nvPr/>
        </p:nvPicPr>
        <p:blipFill>
          <a:blip r:embed="rId3"/>
          <a:stretch>
            <a:fillRect/>
          </a:stretch>
        </p:blipFill>
        <p:spPr>
          <a:xfrm>
            <a:off x="6263621" y="2132273"/>
            <a:ext cx="5201673" cy="3762375"/>
          </a:xfrm>
          <a:prstGeom prst="rect">
            <a:avLst/>
          </a:prstGeom>
        </p:spPr>
      </p:pic>
      <p:sp>
        <p:nvSpPr>
          <p:cNvPr id="6" name="İçerik Yer Tutucusu 2"/>
          <p:cNvSpPr>
            <a:spLocks noGrp="1"/>
          </p:cNvSpPr>
          <p:nvPr>
            <p:ph idx="1"/>
          </p:nvPr>
        </p:nvSpPr>
        <p:spPr>
          <a:xfrm>
            <a:off x="2526384" y="193396"/>
            <a:ext cx="7107811" cy="730432"/>
          </a:xfrm>
        </p:spPr>
        <p:txBody>
          <a:bodyPr>
            <a:noAutofit/>
          </a:bodyPr>
          <a:lstStyle/>
          <a:p>
            <a:pPr marL="0" indent="0" algn="ctr">
              <a:buNone/>
            </a:pPr>
            <a:r>
              <a:rPr lang="tr-TR" sz="1600" dirty="0"/>
              <a:t>ÖRNEK ÇALIŞMA – Altın Madeni</a:t>
            </a:r>
          </a:p>
          <a:p>
            <a:pPr marL="0" indent="0" algn="ctr">
              <a:buNone/>
            </a:pPr>
            <a:r>
              <a:rPr lang="en-US" sz="1600" dirty="0" err="1"/>
              <a:t>Louden's</a:t>
            </a:r>
            <a:r>
              <a:rPr lang="en-US" sz="1600" dirty="0"/>
              <a:t> Patch, Whim Creek, </a:t>
            </a:r>
            <a:r>
              <a:rPr lang="en-US" sz="1600" dirty="0" err="1"/>
              <a:t>Roebourne</a:t>
            </a:r>
            <a:r>
              <a:rPr lang="en-US" sz="1600" dirty="0"/>
              <a:t> Shire, Australia</a:t>
            </a:r>
            <a:endParaRPr lang="tr-TR" sz="1600" dirty="0"/>
          </a:p>
        </p:txBody>
      </p:sp>
    </p:spTree>
    <p:extLst>
      <p:ext uri="{BB962C8B-B14F-4D97-AF65-F5344CB8AC3E}">
        <p14:creationId xmlns:p14="http://schemas.microsoft.com/office/powerpoint/2010/main" val="74989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2526384" y="193396"/>
            <a:ext cx="7107811" cy="730432"/>
          </a:xfrm>
        </p:spPr>
        <p:txBody>
          <a:bodyPr>
            <a:noAutofit/>
          </a:bodyPr>
          <a:lstStyle/>
          <a:p>
            <a:pPr marL="0" indent="0" algn="ctr">
              <a:buNone/>
            </a:pPr>
            <a:r>
              <a:rPr lang="tr-TR" sz="1600" dirty="0"/>
              <a:t>ÖRNEK ÇALIŞMA – Altın Madeni</a:t>
            </a:r>
          </a:p>
          <a:p>
            <a:pPr marL="0" indent="0" algn="ctr">
              <a:buNone/>
            </a:pPr>
            <a:r>
              <a:rPr lang="en-US" sz="1600" dirty="0" err="1"/>
              <a:t>Louden's</a:t>
            </a:r>
            <a:r>
              <a:rPr lang="en-US" sz="1600" dirty="0"/>
              <a:t> Patch, Whim Creek, </a:t>
            </a:r>
            <a:r>
              <a:rPr lang="en-US" sz="1600" dirty="0" err="1"/>
              <a:t>Roebourne</a:t>
            </a:r>
            <a:r>
              <a:rPr lang="en-US" sz="1600" dirty="0"/>
              <a:t> Shire, Australia</a:t>
            </a:r>
            <a:endParaRPr lang="tr-TR" sz="1600" dirty="0"/>
          </a:p>
        </p:txBody>
      </p:sp>
      <p:pic>
        <p:nvPicPr>
          <p:cNvPr id="5" name="Picture 4"/>
          <p:cNvPicPr>
            <a:picLocks noChangeAspect="1"/>
          </p:cNvPicPr>
          <p:nvPr/>
        </p:nvPicPr>
        <p:blipFill>
          <a:blip r:embed="rId2"/>
          <a:stretch>
            <a:fillRect/>
          </a:stretch>
        </p:blipFill>
        <p:spPr>
          <a:xfrm>
            <a:off x="91715" y="1658282"/>
            <a:ext cx="5372100" cy="4276725"/>
          </a:xfrm>
          <a:prstGeom prst="rect">
            <a:avLst/>
          </a:prstGeom>
        </p:spPr>
      </p:pic>
      <p:pic>
        <p:nvPicPr>
          <p:cNvPr id="6" name="Picture 5"/>
          <p:cNvPicPr>
            <a:picLocks noChangeAspect="1"/>
          </p:cNvPicPr>
          <p:nvPr/>
        </p:nvPicPr>
        <p:blipFill>
          <a:blip r:embed="rId3"/>
          <a:stretch>
            <a:fillRect/>
          </a:stretch>
        </p:blipFill>
        <p:spPr>
          <a:xfrm>
            <a:off x="5870444" y="1658282"/>
            <a:ext cx="5763836" cy="4276725"/>
          </a:xfrm>
          <a:prstGeom prst="rect">
            <a:avLst/>
          </a:prstGeom>
        </p:spPr>
      </p:pic>
    </p:spTree>
    <p:extLst>
      <p:ext uri="{BB962C8B-B14F-4D97-AF65-F5344CB8AC3E}">
        <p14:creationId xmlns:p14="http://schemas.microsoft.com/office/powerpoint/2010/main" val="913275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3115" y="92795"/>
            <a:ext cx="9404723" cy="802532"/>
          </a:xfrm>
        </p:spPr>
        <p:txBody>
          <a:bodyPr/>
          <a:lstStyle/>
          <a:p>
            <a:r>
              <a:rPr lang="tr-TR" dirty="0"/>
              <a:t>Paçal numune nedir?</a:t>
            </a:r>
          </a:p>
        </p:txBody>
      </p:sp>
      <p:sp>
        <p:nvSpPr>
          <p:cNvPr id="3" name="İçerik Yer Tutucusu 2"/>
          <p:cNvSpPr>
            <a:spLocks noGrp="1"/>
          </p:cNvSpPr>
          <p:nvPr>
            <p:ph idx="1"/>
          </p:nvPr>
        </p:nvSpPr>
        <p:spPr>
          <a:xfrm>
            <a:off x="155643" y="895327"/>
            <a:ext cx="11741285" cy="2830367"/>
          </a:xfrm>
        </p:spPr>
        <p:txBody>
          <a:bodyPr>
            <a:normAutofit fontScale="92500" lnSpcReduction="20000"/>
          </a:bodyPr>
          <a:lstStyle/>
          <a:p>
            <a:r>
              <a:rPr lang="tr-TR" dirty="0"/>
              <a:t>Kontrol ve kırıntı numune almanın yanında, hemen her madende, cev­her hazırlama tesislerine giden cevherin ocak çıkış </a:t>
            </a:r>
            <a:r>
              <a:rPr lang="tr-TR" dirty="0" err="1"/>
              <a:t>tenörlerinin</a:t>
            </a:r>
            <a:r>
              <a:rPr lang="tr-TR" dirty="0"/>
              <a:t> bilinmesi için kırılmış cevherlerden numune alma zorunluluğu vardır. </a:t>
            </a:r>
          </a:p>
          <a:p>
            <a:r>
              <a:rPr lang="tr-TR" dirty="0"/>
              <a:t>Bu numuneler iki türlü alınır, ya her vagondan gelişigüzel bir kürek alınır bir kenara yığılır  ve sistematik bir şekilde bölünerek torbalanır.</a:t>
            </a:r>
          </a:p>
          <a:p>
            <a:r>
              <a:rPr lang="tr-TR" dirty="0"/>
              <a:t> Veya </a:t>
            </a:r>
            <a:r>
              <a:rPr lang="tr-TR" dirty="0" err="1"/>
              <a:t>grizli</a:t>
            </a:r>
            <a:r>
              <a:rPr lang="tr-TR" dirty="0"/>
              <a:t> katlarında ızgaralar arasına yerleştirilen yaklaşık olarak 20 ve 30 cm boyutlarında bir kapta toplanan numune belli sayıda vagonların boşalmasından sonra alınır ve analize gön­derilir. Bu numunelere “paçal numunesi” adı verilir.</a:t>
            </a:r>
          </a:p>
          <a:p>
            <a:endParaRPr lang="tr-TR" dirty="0"/>
          </a:p>
        </p:txBody>
      </p:sp>
      <p:pic>
        <p:nvPicPr>
          <p:cNvPr id="13320" name="Picture 8" descr="&quot;aggregate sample&quot; mining ile ilgili gÃ¶rsel sonucu"/>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916" y="4066161"/>
            <a:ext cx="4583707" cy="24610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5204951" y="4066161"/>
            <a:ext cx="6691977" cy="2461099"/>
          </a:xfrm>
          <a:prstGeom prst="rect">
            <a:avLst/>
          </a:prstGeom>
        </p:spPr>
      </p:pic>
    </p:spTree>
    <p:extLst>
      <p:ext uri="{BB962C8B-B14F-4D97-AF65-F5344CB8AC3E}">
        <p14:creationId xmlns:p14="http://schemas.microsoft.com/office/powerpoint/2010/main" val="3563301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15530"/>
          </a:xfrm>
        </p:spPr>
        <p:txBody>
          <a:bodyPr/>
          <a:lstStyle/>
          <a:p>
            <a:r>
              <a:rPr lang="tr-TR" dirty="0"/>
              <a:t>Numune boyut azaltılması</a:t>
            </a:r>
          </a:p>
        </p:txBody>
      </p:sp>
      <p:sp>
        <p:nvSpPr>
          <p:cNvPr id="3" name="İçerik Yer Tutucusu 2"/>
          <p:cNvSpPr>
            <a:spLocks noGrp="1"/>
          </p:cNvSpPr>
          <p:nvPr>
            <p:ph idx="1"/>
          </p:nvPr>
        </p:nvSpPr>
        <p:spPr>
          <a:xfrm>
            <a:off x="257749" y="1410893"/>
            <a:ext cx="11332724" cy="2159158"/>
          </a:xfrm>
        </p:spPr>
        <p:txBody>
          <a:bodyPr>
            <a:normAutofit fontScale="92500" lnSpcReduction="10000"/>
          </a:bodyPr>
          <a:lstStyle/>
          <a:p>
            <a:pPr algn="ctr"/>
            <a:r>
              <a:rPr lang="tr-TR" dirty="0"/>
              <a:t>Alınan numuneler çoğu kez laboratuvara gönderilecek miktardan çok fazladır ve numunelerin azaltılması gerekir. </a:t>
            </a:r>
          </a:p>
          <a:p>
            <a:pPr algn="ctr"/>
            <a:r>
              <a:rPr lang="tr-TR" dirty="0"/>
              <a:t>Bazı hallerde de analiz edilecek elementin miktarının duyarlılığı belli limitler için­de istenebilir ve analizin birden fazla laboratuvarda yapılması ön­görülebilir. Yine yeni açılacak madenlerde standart bir uygulama olarak analize gönderilen numunelerin bir kısmı bir müddet için saklanır.</a:t>
            </a:r>
          </a:p>
          <a:p>
            <a:pPr algn="ctr"/>
            <a:endParaRPr lang="tr-TR" dirty="0"/>
          </a:p>
        </p:txBody>
      </p:sp>
      <p:pic>
        <p:nvPicPr>
          <p:cNvPr id="15362" name="Picture 2" descr="&quot;aggregate sample&quot; mining ile ilgili gÃ¶rsel sonucu"/>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34571" y="4007796"/>
            <a:ext cx="7179081" cy="235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102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32402"/>
          </a:xfrm>
        </p:spPr>
        <p:txBody>
          <a:bodyPr>
            <a:normAutofit fontScale="90000"/>
          </a:bodyPr>
          <a:lstStyle/>
          <a:p>
            <a:r>
              <a:rPr lang="tr-TR" dirty="0"/>
              <a:t>Numune azaltma teknikleri</a:t>
            </a:r>
          </a:p>
        </p:txBody>
      </p:sp>
      <p:sp>
        <p:nvSpPr>
          <p:cNvPr id="3" name="İçerik Yer Tutucusu 2"/>
          <p:cNvSpPr>
            <a:spLocks noGrp="1"/>
          </p:cNvSpPr>
          <p:nvPr>
            <p:ph idx="1"/>
          </p:nvPr>
        </p:nvSpPr>
        <p:spPr>
          <a:xfrm>
            <a:off x="208367" y="1235795"/>
            <a:ext cx="6309165" cy="5340103"/>
          </a:xfrm>
        </p:spPr>
        <p:txBody>
          <a:bodyPr>
            <a:normAutofit fontScale="85000" lnSpcReduction="20000"/>
          </a:bodyPr>
          <a:lstStyle/>
          <a:p>
            <a:r>
              <a:rPr lang="tr-TR" dirty="0"/>
              <a:t>Numunelerin azaltılması çeşitli şekillerde yapılabilir. </a:t>
            </a:r>
          </a:p>
          <a:p>
            <a:r>
              <a:rPr lang="tr-TR" dirty="0"/>
              <a:t>Eğer işlem laboratuvarda veya işlemlerin olduğu yerde yapılacaksa ve elde imkanlar mevcutsa, numune önce öğütülür ve daha sonra numune bölücü kaplara dökülerek ikiye ayrılır. Bu ikiye ayırma işlemi birkaç defa tekrarlanarak numune istenen miktara indirge­nir, aynı miktar saklanır, geri kalan kısım atılır. </a:t>
            </a:r>
          </a:p>
          <a:p>
            <a:r>
              <a:rPr lang="tr-TR" dirty="0"/>
              <a:t>Eğer işlem ara­zide yapılacaksa veya elde İmkânlar mevcut değilse, numune bir branda üzerine koni teşkil edecek şekilde dökülür ve birbirine dik iki düzlemle yukarıdan aşağıya dört eşit parçaya bölünür. Karşılıklı iki parça alınır, diğer iki parça atılır. Eğer azalt­ma işlemi devam edecekse alınan iki parça harmanlanır, </a:t>
            </a:r>
            <a:r>
              <a:rPr lang="tr-TR" dirty="0" err="1"/>
              <a:t>konilenir</a:t>
            </a:r>
            <a:r>
              <a:rPr lang="tr-TR" dirty="0"/>
              <a:t> ve tekrar dörde ayrılarak, karşılıklı iki parça saklanır. Bu işlem numune istenilen miktara azaltılıncaya kadar devam eder.</a:t>
            </a:r>
          </a:p>
          <a:p>
            <a:endParaRPr lang="tr-TR" dirty="0"/>
          </a:p>
        </p:txBody>
      </p:sp>
      <p:pic>
        <p:nvPicPr>
          <p:cNvPr id="14338" name="Picture 2" descr="&quot;aggregate sample&quot; mining ile ilgili gÃ¶rsel sonucu"/>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42195" y="1547812"/>
            <a:ext cx="4308617" cy="4103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697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704</TotalTime>
  <Words>770</Words>
  <Application>Microsoft Macintosh PowerPoint</Application>
  <PresentationFormat>Widescreen</PresentationFormat>
  <Paragraphs>60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Paçal numune nedir?</vt:lpstr>
      <vt:lpstr>Numune boyut azaltılması</vt:lpstr>
      <vt:lpstr>Numune azaltma teknikleri</vt:lpstr>
      <vt:lpstr>PowerPoint Presentation</vt:lpstr>
      <vt:lpstr>Numaralama</vt:lpstr>
      <vt:lpstr>Sondajlarda numune alma</vt:lpstr>
      <vt:lpstr>Dikkat !</vt:lpstr>
      <vt:lpstr>Dikkat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Sinan.Akiska</dc:creator>
  <cp:lastModifiedBy>Sinan.Akiska</cp:lastModifiedBy>
  <cp:revision>82</cp:revision>
  <dcterms:created xsi:type="dcterms:W3CDTF">2020-10-22T11:28:47Z</dcterms:created>
  <dcterms:modified xsi:type="dcterms:W3CDTF">2021-03-30T21:09:53Z</dcterms:modified>
</cp:coreProperties>
</file>