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04" y="-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4D02FC8B-2E37-574C-9A69-53CDD587FC9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39786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D02FC8B-2E37-574C-9A69-53CDD587FC9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259192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D02FC8B-2E37-574C-9A69-53CDD587FC9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294929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D02FC8B-2E37-574C-9A69-53CDD587FC9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419951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D02FC8B-2E37-574C-9A69-53CDD587FC9A}" type="datetimeFigureOut">
              <a:rPr lang="en-US" smtClean="0"/>
              <a:t>07/11/17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170566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4D02FC8B-2E37-574C-9A69-53CDD587FC9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128114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4D02FC8B-2E37-574C-9A69-53CDD587FC9A}" type="datetimeFigureOut">
              <a:rPr lang="en-US" smtClean="0"/>
              <a:t>07/11/17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67008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D02FC8B-2E37-574C-9A69-53CDD587FC9A}" type="datetimeFigureOut">
              <a:rPr lang="en-US" smtClean="0"/>
              <a:t>07/11/17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310022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2FC8B-2E37-574C-9A69-53CDD587FC9A}" type="datetimeFigureOut">
              <a:rPr lang="en-US" smtClean="0"/>
              <a:t>07/11/17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324586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D02FC8B-2E37-574C-9A69-53CDD587FC9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241695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D02FC8B-2E37-574C-9A69-53CDD587FC9A}" type="datetimeFigureOut">
              <a:rPr lang="en-US" smtClean="0"/>
              <a:t>07/11/17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109E-E7DC-D04E-B4FB-892A8F3BA1C3}" type="slidenum">
              <a:rPr lang="en-US" smtClean="0"/>
              <a:t>‹#›</a:t>
            </a:fld>
            <a:endParaRPr lang="en-US"/>
          </a:p>
        </p:txBody>
      </p:sp>
    </p:spTree>
    <p:extLst>
      <p:ext uri="{BB962C8B-B14F-4D97-AF65-F5344CB8AC3E}">
        <p14:creationId xmlns:p14="http://schemas.microsoft.com/office/powerpoint/2010/main" val="1511084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2FC8B-2E37-574C-9A69-53CDD587FC9A}" type="datetimeFigureOut">
              <a:rPr lang="en-US" smtClean="0"/>
              <a:t>07/11/17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B109E-E7DC-D04E-B4FB-892A8F3BA1C3}" type="slidenum">
              <a:rPr lang="en-US" smtClean="0"/>
              <a:t>‹#›</a:t>
            </a:fld>
            <a:endParaRPr lang="en-US"/>
          </a:p>
        </p:txBody>
      </p:sp>
    </p:spTree>
    <p:extLst>
      <p:ext uri="{BB962C8B-B14F-4D97-AF65-F5344CB8AC3E}">
        <p14:creationId xmlns:p14="http://schemas.microsoft.com/office/powerpoint/2010/main" val="246404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EGE TURU-2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382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8.GÜN</a:t>
            </a:r>
            <a:endParaRPr lang="tr-TR" dirty="0"/>
          </a:p>
        </p:txBody>
      </p:sp>
      <p:sp>
        <p:nvSpPr>
          <p:cNvPr id="3" name="İçerik Yer Tutucusu 2"/>
          <p:cNvSpPr>
            <a:spLocks noGrp="1"/>
          </p:cNvSpPr>
          <p:nvPr>
            <p:ph idx="1"/>
          </p:nvPr>
        </p:nvSpPr>
        <p:spPr/>
        <p:txBody>
          <a:bodyPr/>
          <a:lstStyle/>
          <a:p>
            <a:r>
              <a:rPr lang="tr-TR" dirty="0" smtClean="0"/>
              <a:t>TURUMUZUN SON GÜNÜ SABAH 8:00 DA ANKARAYA HAREKETE GEÇİYORUZ. BİZİ TERCİH ETTİĞİNİZ İÇİN TEŞEKKÜR EDERİZ. BAŞKA BİR PROĞRAMDA GÖRÜŞMEK ÜZERE…</a:t>
            </a:r>
            <a:endParaRPr lang="tr-TR" dirty="0"/>
          </a:p>
        </p:txBody>
      </p:sp>
      <p:pic>
        <p:nvPicPr>
          <p:cNvPr id="1026" name="Picture 2" descr="C:\Users\Savaş Can\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7992888" cy="226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9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fontScale="90000"/>
          </a:bodyPr>
          <a:lstStyle/>
          <a:p>
            <a:r>
              <a:rPr lang="tr-TR" dirty="0" smtClean="0"/>
              <a:t>EPHESOS</a:t>
            </a:r>
            <a:endParaRPr lang="tr-TR" dirty="0"/>
          </a:p>
        </p:txBody>
      </p:sp>
      <p:sp>
        <p:nvSpPr>
          <p:cNvPr id="3" name="İçerik Yer Tutucusu 2"/>
          <p:cNvSpPr>
            <a:spLocks noGrp="1"/>
          </p:cNvSpPr>
          <p:nvPr>
            <p:ph idx="1"/>
          </p:nvPr>
        </p:nvSpPr>
        <p:spPr>
          <a:xfrm>
            <a:off x="107504" y="1196752"/>
            <a:ext cx="8928992" cy="5544616"/>
          </a:xfrm>
        </p:spPr>
        <p:txBody>
          <a:bodyPr>
            <a:normAutofit fontScale="85000" lnSpcReduction="20000"/>
          </a:bodyPr>
          <a:lstStyle/>
          <a:p>
            <a:r>
              <a:rPr lang="tr-TR" dirty="0" smtClean="0"/>
              <a:t>FOUNDATION STORY OF EPHESOS</a:t>
            </a:r>
          </a:p>
          <a:p>
            <a:r>
              <a:rPr lang="tr-TR" dirty="0"/>
              <a:t> </a:t>
            </a:r>
            <a:r>
              <a:rPr lang="tr-TR" dirty="0" smtClean="0"/>
              <a:t>   </a:t>
            </a:r>
            <a:r>
              <a:rPr lang="en-US" dirty="0"/>
              <a:t>In the year of 10 BC, </a:t>
            </a:r>
            <a:r>
              <a:rPr lang="en-US" dirty="0" err="1"/>
              <a:t>Androclos</a:t>
            </a:r>
            <a:r>
              <a:rPr lang="en-US" dirty="0"/>
              <a:t>, the son of King of Athens-</a:t>
            </a:r>
            <a:r>
              <a:rPr lang="en-US" dirty="0" err="1"/>
              <a:t>Kodros</a:t>
            </a:r>
            <a:r>
              <a:rPr lang="en-US" dirty="0"/>
              <a:t>, was searching a location for establishing a site. </a:t>
            </a:r>
            <a:r>
              <a:rPr lang="en-US" dirty="0" err="1"/>
              <a:t>Androclos</a:t>
            </a:r>
            <a:r>
              <a:rPr lang="en-US" dirty="0"/>
              <a:t> belonged to </a:t>
            </a:r>
            <a:r>
              <a:rPr lang="en-US" dirty="0" err="1"/>
              <a:t>Akhas</a:t>
            </a:r>
            <a:r>
              <a:rPr lang="en-US" dirty="0"/>
              <a:t>, was running from the </a:t>
            </a:r>
            <a:r>
              <a:rPr lang="en-US" dirty="0" err="1"/>
              <a:t>Dor</a:t>
            </a:r>
            <a:r>
              <a:rPr lang="en-US" dirty="0"/>
              <a:t> invasion in Greece. He was leading one of the migration convoys. It was predicted by an </a:t>
            </a:r>
            <a:r>
              <a:rPr lang="en-US" dirty="0" err="1"/>
              <a:t>Apollon</a:t>
            </a:r>
            <a:r>
              <a:rPr lang="en-US" dirty="0"/>
              <a:t> oracle that a fish and a boar would show the location of the new settlement. Days later, parallel to the oracle’s prediction, while frying, a fish fell down from the pan, irritating a hiding boar behind the bushes. The feared boar escaped immediately. </a:t>
            </a:r>
            <a:r>
              <a:rPr lang="en-US" dirty="0" err="1"/>
              <a:t>Androclos</a:t>
            </a:r>
            <a:r>
              <a:rPr lang="en-US" dirty="0"/>
              <a:t> followed the boar and established the city of Ephesus, where he had killed the boar. When </a:t>
            </a:r>
            <a:r>
              <a:rPr lang="en-US" dirty="0" err="1"/>
              <a:t>Androclos</a:t>
            </a:r>
            <a:r>
              <a:rPr lang="en-US" dirty="0"/>
              <a:t> died in the wars with </a:t>
            </a:r>
            <a:r>
              <a:rPr lang="en-US" dirty="0" err="1"/>
              <a:t>Carians</a:t>
            </a:r>
            <a:r>
              <a:rPr lang="en-US" dirty="0"/>
              <a:t>, a mausoleum was built to the memory of the first king of Ephesus. The mausoleum is considered to be placed around </a:t>
            </a:r>
            <a:r>
              <a:rPr lang="tr-TR" dirty="0" smtClean="0"/>
              <a:t>THE GATE OF MAGNESİA.</a:t>
            </a:r>
            <a:endParaRPr lang="en-US" dirty="0"/>
          </a:p>
          <a:p>
            <a:pPr marL="0" indent="0">
              <a:buNone/>
            </a:pPr>
            <a:endParaRPr lang="tr-TR" dirty="0" smtClean="0"/>
          </a:p>
        </p:txBody>
      </p:sp>
    </p:spTree>
    <p:extLst>
      <p:ext uri="{BB962C8B-B14F-4D97-AF65-F5344CB8AC3E}">
        <p14:creationId xmlns:p14="http://schemas.microsoft.com/office/powerpoint/2010/main" val="340593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68760"/>
            <a:ext cx="8229600" cy="1143000"/>
          </a:xfrm>
        </p:spPr>
        <p:txBody>
          <a:bodyPr>
            <a:normAutofit/>
          </a:bodyPr>
          <a:lstStyle/>
          <a:p>
            <a:r>
              <a:rPr lang="tr-TR" sz="2400" dirty="0" smtClean="0"/>
              <a:t>THEATRE</a:t>
            </a:r>
            <a:endParaRPr lang="tr-TR" sz="2400" dirty="0"/>
          </a:p>
        </p:txBody>
      </p:sp>
      <p:sp>
        <p:nvSpPr>
          <p:cNvPr id="3" name="İçerik Yer Tutucusu 2"/>
          <p:cNvSpPr>
            <a:spLocks noGrp="1"/>
          </p:cNvSpPr>
          <p:nvPr>
            <p:ph idx="1"/>
          </p:nvPr>
        </p:nvSpPr>
        <p:spPr>
          <a:xfrm>
            <a:off x="539552" y="2444370"/>
            <a:ext cx="8229600" cy="4389120"/>
          </a:xfrm>
        </p:spPr>
        <p:txBody>
          <a:bodyPr>
            <a:normAutofit fontScale="55000" lnSpcReduction="20000"/>
          </a:bodyPr>
          <a:lstStyle/>
          <a:p>
            <a:r>
              <a:rPr lang="en-US" dirty="0"/>
              <a:t>This is the most magnificent structure in </a:t>
            </a:r>
            <a:r>
              <a:rPr lang="en-US" dirty="0" smtClean="0"/>
              <a:t>Ephesus</a:t>
            </a:r>
            <a:r>
              <a:rPr lang="tr-TR" dirty="0" smtClean="0"/>
              <a:t>. </a:t>
            </a:r>
            <a:r>
              <a:rPr lang="en-US" dirty="0" smtClean="0"/>
              <a:t>The </a:t>
            </a:r>
            <a:r>
              <a:rPr lang="en-US" dirty="0"/>
              <a:t>Great Theatre is located on the slope of </a:t>
            </a:r>
            <a:r>
              <a:rPr lang="en-US" dirty="0" err="1"/>
              <a:t>Panayir</a:t>
            </a:r>
            <a:r>
              <a:rPr lang="en-US" dirty="0"/>
              <a:t> Hill, opposite the Harbor Street, and easily seen when entering from the south entrance to Ephesus. It was first constructed in the Hellenistic Period, in the third century BC during the reign of </a:t>
            </a:r>
            <a:r>
              <a:rPr lang="en-US" dirty="0" err="1"/>
              <a:t>Lysimachos</a:t>
            </a:r>
            <a:r>
              <a:rPr lang="en-US" dirty="0"/>
              <a:t>, but then during the Roman Period, it was enlarged and formed its current style that is seen today.</a:t>
            </a:r>
          </a:p>
          <a:p>
            <a:r>
              <a:rPr lang="en-US" dirty="0"/>
              <a:t>It is the largest in Anatolia and has the capacity of 25,000 seats. The </a:t>
            </a:r>
            <a:r>
              <a:rPr lang="en-US" dirty="0" err="1"/>
              <a:t>cavea</a:t>
            </a:r>
            <a:r>
              <a:rPr lang="en-US" dirty="0"/>
              <a:t> has sixty six rows of seats, divided by two </a:t>
            </a:r>
            <a:r>
              <a:rPr lang="en-US" dirty="0" err="1"/>
              <a:t>diazoma</a:t>
            </a:r>
            <a:r>
              <a:rPr lang="en-US" dirty="0"/>
              <a:t> (walkway between seats) into three horizontal sections. There are three sections of seats. In the lower section, Marble pieces, used for restoration, and the Emperor's Box were found. The seats with backs ,made of marble, were reserved for important people. The audience entered from the upper </a:t>
            </a:r>
            <a:r>
              <a:rPr lang="en-US" dirty="0" err="1"/>
              <a:t>cavea</a:t>
            </a:r>
            <a:r>
              <a:rPr lang="en-US" dirty="0"/>
              <a:t>.</a:t>
            </a:r>
          </a:p>
          <a:p>
            <a:r>
              <a:rPr lang="en-US" dirty="0"/>
              <a:t>The stage building is three-storied and 18 meters high. The facade facing the audience was ornamented with relieves, columns with niches, windows and statues. There are five doors opening to the orchestra area, the middle one of which is wider than the rest</a:t>
            </a:r>
            <a:r>
              <a:rPr lang="en-US" dirty="0" smtClean="0"/>
              <a:t>.</a:t>
            </a:r>
            <a:endParaRPr lang="en-US" dirty="0"/>
          </a:p>
          <a:p>
            <a:r>
              <a:rPr lang="en-US" dirty="0"/>
              <a:t>The theatre was used not only for concerts and plays, but also for religious, political and philosophical discussions and for gladiator and animal fights.</a:t>
            </a:r>
          </a:p>
          <a:p>
            <a:endParaRPr lang="tr-TR" sz="2900" dirty="0"/>
          </a:p>
        </p:txBody>
      </p:sp>
      <p:pic>
        <p:nvPicPr>
          <p:cNvPr id="9218" name="Picture 2" descr="C:\Users\Savaş Can\Desktop\theat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2862"/>
            <a:ext cx="7056784" cy="223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268760"/>
            <a:ext cx="8229600" cy="1143000"/>
          </a:xfrm>
        </p:spPr>
        <p:txBody>
          <a:bodyPr>
            <a:normAutofit/>
          </a:bodyPr>
          <a:lstStyle/>
          <a:p>
            <a:r>
              <a:rPr lang="tr-TR" sz="3200" dirty="0" smtClean="0"/>
              <a:t>CELSUS LIBRARY</a:t>
            </a:r>
            <a:endParaRPr lang="tr-TR" sz="3200" dirty="0"/>
          </a:p>
        </p:txBody>
      </p:sp>
      <p:sp>
        <p:nvSpPr>
          <p:cNvPr id="3" name="İçerik Yer Tutucusu 2"/>
          <p:cNvSpPr>
            <a:spLocks noGrp="1"/>
          </p:cNvSpPr>
          <p:nvPr>
            <p:ph idx="1"/>
          </p:nvPr>
        </p:nvSpPr>
        <p:spPr>
          <a:xfrm>
            <a:off x="395536" y="2468880"/>
            <a:ext cx="8229600" cy="4389120"/>
          </a:xfrm>
        </p:spPr>
        <p:txBody>
          <a:bodyPr>
            <a:normAutofit fontScale="77500" lnSpcReduction="20000"/>
          </a:bodyPr>
          <a:lstStyle/>
          <a:p>
            <a:r>
              <a:rPr lang="en-US" dirty="0"/>
              <a:t>This library is one of the most beautiful structures in Ephesus. It was built in 117 A.D. It was a monumental tomb for Gaius Julius </a:t>
            </a:r>
            <a:r>
              <a:rPr lang="en-US" b="1" dirty="0" err="1"/>
              <a:t>Celsus</a:t>
            </a:r>
            <a:r>
              <a:rPr lang="en-US" b="1" dirty="0"/>
              <a:t> </a:t>
            </a:r>
            <a:r>
              <a:rPr lang="en-US" b="1" dirty="0" err="1"/>
              <a:t>Polemaeanus</a:t>
            </a:r>
            <a:r>
              <a:rPr lang="en-US" dirty="0"/>
              <a:t>, the governor of the province of Asia; from his son </a:t>
            </a:r>
            <a:r>
              <a:rPr lang="en-US" dirty="0" err="1"/>
              <a:t>Galius</a:t>
            </a:r>
            <a:r>
              <a:rPr lang="en-US" dirty="0"/>
              <a:t> Julius Aquila. The capacity of the library was more than 12,000 scrolls. It was the third richest library in ancient times after the Alexandra and Pergamum</a:t>
            </a:r>
            <a:r>
              <a:rPr lang="en-US" dirty="0" smtClean="0"/>
              <a:t>.</a:t>
            </a:r>
            <a:r>
              <a:rPr lang="en-US" dirty="0"/>
              <a:t> The statues in the niches of the columns today are the copies of the originals. The statues symbolize wisdom (Sophia), knowledge (Episteme), intelligence (</a:t>
            </a:r>
            <a:r>
              <a:rPr lang="en-US" dirty="0" err="1"/>
              <a:t>Ennoia</a:t>
            </a:r>
            <a:r>
              <a:rPr lang="en-US" dirty="0"/>
              <a:t>) and valor (</a:t>
            </a:r>
            <a:r>
              <a:rPr lang="en-US" dirty="0" err="1"/>
              <a:t>Arete</a:t>
            </a:r>
            <a:r>
              <a:rPr lang="en-US" dirty="0"/>
              <a:t>). These are the virtues of </a:t>
            </a:r>
            <a:r>
              <a:rPr lang="en-US" dirty="0" err="1"/>
              <a:t>Celsus</a:t>
            </a:r>
            <a:r>
              <a:rPr lang="en-US" dirty="0"/>
              <a:t>. The library was restored with the aid of the Austrian Archaeological Institute and  the originals of the statues were taken to Ephesus Museum in Vienna in 1910.</a:t>
            </a:r>
            <a:endParaRPr lang="tr-TR" dirty="0"/>
          </a:p>
        </p:txBody>
      </p:sp>
      <p:pic>
        <p:nvPicPr>
          <p:cNvPr id="10242" name="Picture 2" descr="C:\Users\Savaş Can\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0"/>
            <a:ext cx="4536504"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2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1143000"/>
          </a:xfrm>
        </p:spPr>
        <p:txBody>
          <a:bodyPr>
            <a:normAutofit/>
          </a:bodyPr>
          <a:lstStyle/>
          <a:p>
            <a:r>
              <a:rPr lang="tr-TR" sz="3200" dirty="0" smtClean="0"/>
              <a:t>ARTEMIS TEMPLE</a:t>
            </a:r>
            <a:endParaRPr lang="tr-TR" sz="3200" dirty="0"/>
          </a:p>
        </p:txBody>
      </p:sp>
      <p:sp>
        <p:nvSpPr>
          <p:cNvPr id="3" name="İçerik Yer Tutucusu 2"/>
          <p:cNvSpPr>
            <a:spLocks noGrp="1"/>
          </p:cNvSpPr>
          <p:nvPr>
            <p:ph idx="1"/>
          </p:nvPr>
        </p:nvSpPr>
        <p:spPr>
          <a:xfrm>
            <a:off x="457200" y="1935480"/>
            <a:ext cx="8229600" cy="4733880"/>
          </a:xfrm>
        </p:spPr>
        <p:txBody>
          <a:bodyPr>
            <a:normAutofit fontScale="77500" lnSpcReduction="20000"/>
          </a:bodyPr>
          <a:lstStyle/>
          <a:p>
            <a:r>
              <a:rPr lang="tr-TR" dirty="0" err="1" smtClean="0"/>
              <a:t>It</a:t>
            </a:r>
            <a:r>
              <a:rPr lang="en-US" dirty="0"/>
              <a:t> is known as one of the Seven Wonders of the ancient world. If you </a:t>
            </a:r>
            <a:r>
              <a:rPr lang="tr-TR" dirty="0" err="1" smtClean="0"/>
              <a:t>visit</a:t>
            </a:r>
            <a:r>
              <a:rPr lang="tr-TR" dirty="0" smtClean="0"/>
              <a:t> </a:t>
            </a:r>
            <a:r>
              <a:rPr lang="tr-TR" dirty="0" err="1" smtClean="0"/>
              <a:t>Ephesus</a:t>
            </a:r>
            <a:r>
              <a:rPr lang="en-US" dirty="0"/>
              <a:t> today, you can only see the ruins of the foundations of this marvelous construction of the Hellenistic Age, </a:t>
            </a:r>
            <a:r>
              <a:rPr lang="en-US" dirty="0" smtClean="0"/>
              <a:t>made </a:t>
            </a:r>
            <a:r>
              <a:rPr lang="en-US" dirty="0"/>
              <a:t>of marble and full of sculptured columns' capitals and shafts. The most beautiful remaining of this temple are today exhibited in the London British Museum</a:t>
            </a:r>
            <a:r>
              <a:rPr lang="en-US" dirty="0" smtClean="0"/>
              <a:t>.</a:t>
            </a:r>
            <a:r>
              <a:rPr lang="en-US" dirty="0"/>
              <a:t> The oldest remaining found date back till the 6th century BC. It was surrounded by 36 huge columns, later enlarged upon the orders of the Lydia King, </a:t>
            </a:r>
            <a:r>
              <a:rPr lang="en-US" dirty="0" err="1"/>
              <a:t>Kreisos</a:t>
            </a:r>
            <a:r>
              <a:rPr lang="en-US" dirty="0"/>
              <a:t>, during the 6th century BC. Most of the exhibits in the London British Museum belong to this period</a:t>
            </a:r>
            <a:r>
              <a:rPr lang="en-US" dirty="0" smtClean="0"/>
              <a:t>.</a:t>
            </a:r>
            <a:r>
              <a:rPr lang="en-US" dirty="0"/>
              <a:t> The </a:t>
            </a:r>
            <a:r>
              <a:rPr lang="en-US" dirty="0" smtClean="0"/>
              <a:t>new</a:t>
            </a:r>
            <a:r>
              <a:rPr lang="tr-TR" dirty="0"/>
              <a:t> </a:t>
            </a:r>
            <a:r>
              <a:rPr lang="tr-TR" dirty="0" smtClean="0"/>
              <a:t>Artemis </a:t>
            </a:r>
            <a:r>
              <a:rPr lang="en-US" dirty="0" smtClean="0"/>
              <a:t>has </a:t>
            </a:r>
            <a:r>
              <a:rPr lang="en-US" dirty="0"/>
              <a:t>been rebuilt in the 2nd century </a:t>
            </a:r>
            <a:r>
              <a:rPr lang="en-US" dirty="0" smtClean="0"/>
              <a:t>BC</a:t>
            </a:r>
            <a:r>
              <a:rPr lang="tr-TR" dirty="0" smtClean="0"/>
              <a:t>.</a:t>
            </a:r>
            <a:r>
              <a:rPr lang="tr-TR" dirty="0" err="1" smtClean="0"/>
              <a:t>It</a:t>
            </a:r>
            <a:r>
              <a:rPr lang="tr-TR" dirty="0" smtClean="0"/>
              <a:t> had </a:t>
            </a:r>
            <a:r>
              <a:rPr lang="en-US" dirty="0"/>
              <a:t>127 columns of each 17,5 meters </a:t>
            </a:r>
            <a:r>
              <a:rPr lang="en-US" dirty="0" smtClean="0"/>
              <a:t>high</a:t>
            </a:r>
            <a:r>
              <a:rPr lang="tr-TR" dirty="0" smtClean="0"/>
              <a:t>.On </a:t>
            </a:r>
            <a:r>
              <a:rPr lang="tr-TR" dirty="0" err="1" smtClean="0"/>
              <a:t>the</a:t>
            </a:r>
            <a:r>
              <a:rPr lang="tr-TR" dirty="0" smtClean="0"/>
              <a:t>  </a:t>
            </a:r>
            <a:r>
              <a:rPr lang="tr-TR" dirty="0" err="1" smtClean="0"/>
              <a:t>front</a:t>
            </a:r>
            <a:r>
              <a:rPr lang="tr-TR" dirty="0" smtClean="0"/>
              <a:t> </a:t>
            </a:r>
            <a:r>
              <a:rPr lang="tr-TR" dirty="0" err="1" smtClean="0"/>
              <a:t>walls</a:t>
            </a:r>
            <a:r>
              <a:rPr lang="tr-TR" dirty="0" smtClean="0"/>
              <a:t> of Artemis </a:t>
            </a:r>
            <a:r>
              <a:rPr lang="tr-TR" dirty="0" err="1" smtClean="0"/>
              <a:t>Temple</a:t>
            </a:r>
            <a:r>
              <a:rPr lang="tr-TR" dirty="0" smtClean="0"/>
              <a:t> is </a:t>
            </a:r>
            <a:r>
              <a:rPr lang="tr-TR" dirty="0" err="1" smtClean="0"/>
              <a:t>depicted</a:t>
            </a:r>
            <a:r>
              <a:rPr lang="tr-TR" dirty="0" smtClean="0"/>
              <a:t> </a:t>
            </a:r>
            <a:r>
              <a:rPr lang="tr-TR" dirty="0" err="1" smtClean="0"/>
              <a:t>war</a:t>
            </a:r>
            <a:r>
              <a:rPr lang="tr-TR" dirty="0" smtClean="0"/>
              <a:t> </a:t>
            </a:r>
            <a:r>
              <a:rPr lang="tr-TR" dirty="0" err="1" smtClean="0"/>
              <a:t>between</a:t>
            </a:r>
            <a:r>
              <a:rPr lang="tr-TR" dirty="0" smtClean="0"/>
              <a:t> </a:t>
            </a:r>
            <a:r>
              <a:rPr lang="tr-TR" dirty="0" err="1" smtClean="0"/>
              <a:t>Gods</a:t>
            </a:r>
            <a:r>
              <a:rPr lang="tr-TR" dirty="0" smtClean="0"/>
              <a:t> </a:t>
            </a:r>
            <a:r>
              <a:rPr lang="tr-TR" dirty="0" err="1" smtClean="0"/>
              <a:t>and</a:t>
            </a:r>
            <a:r>
              <a:rPr lang="tr-TR" dirty="0" smtClean="0"/>
              <a:t> </a:t>
            </a:r>
            <a:r>
              <a:rPr lang="tr-TR" dirty="0" err="1" smtClean="0"/>
              <a:t>Titans</a:t>
            </a:r>
            <a:r>
              <a:rPr lang="tr-TR" dirty="0" smtClean="0"/>
              <a:t>.</a:t>
            </a:r>
            <a:endParaRPr lang="tr-TR" dirty="0"/>
          </a:p>
        </p:txBody>
      </p:sp>
      <p:pic>
        <p:nvPicPr>
          <p:cNvPr id="11266" name="Picture 2" descr="C:\Users\Savaş Can\Desktop\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7000"/>
            <a:ext cx="3744416" cy="204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3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8229600" cy="1143000"/>
          </a:xfrm>
        </p:spPr>
        <p:txBody>
          <a:bodyPr>
            <a:normAutofit/>
          </a:bodyPr>
          <a:lstStyle/>
          <a:p>
            <a:r>
              <a:rPr lang="tr-TR" sz="3600" dirty="0" smtClean="0"/>
              <a:t>BASILICA OF ST.JOHN</a:t>
            </a:r>
            <a:endParaRPr lang="tr-TR" sz="3600" dirty="0"/>
          </a:p>
        </p:txBody>
      </p:sp>
      <p:sp>
        <p:nvSpPr>
          <p:cNvPr id="3" name="İçerik Yer Tutucusu 2"/>
          <p:cNvSpPr>
            <a:spLocks noGrp="1"/>
          </p:cNvSpPr>
          <p:nvPr>
            <p:ph idx="1"/>
          </p:nvPr>
        </p:nvSpPr>
        <p:spPr>
          <a:xfrm>
            <a:off x="429065" y="2441917"/>
            <a:ext cx="8229600" cy="4389120"/>
          </a:xfrm>
        </p:spPr>
        <p:txBody>
          <a:bodyPr>
            <a:normAutofit fontScale="92500" lnSpcReduction="10000"/>
          </a:bodyPr>
          <a:lstStyle/>
          <a:p>
            <a:r>
              <a:rPr lang="en-US" dirty="0"/>
              <a:t>It is believed that the </a:t>
            </a:r>
            <a:r>
              <a:rPr lang="en-US" dirty="0" smtClean="0"/>
              <a:t>evangelist</a:t>
            </a:r>
            <a:r>
              <a:rPr lang="tr-TR" dirty="0"/>
              <a:t> </a:t>
            </a:r>
            <a:r>
              <a:rPr lang="tr-TR" dirty="0" err="1" smtClean="0"/>
              <a:t>St.John</a:t>
            </a:r>
            <a:r>
              <a:rPr lang="en-US" dirty="0"/>
              <a:t> had spent his last years in the region around Ephesus and buried in the southern slope of </a:t>
            </a:r>
            <a:r>
              <a:rPr lang="en-US" dirty="0" err="1"/>
              <a:t>Ayosolug</a:t>
            </a:r>
            <a:r>
              <a:rPr lang="en-US" dirty="0"/>
              <a:t> Hill. Three hundred years after the death </a:t>
            </a:r>
            <a:r>
              <a:rPr lang="en-US" dirty="0" smtClean="0"/>
              <a:t>of</a:t>
            </a:r>
            <a:r>
              <a:rPr lang="tr-TR" dirty="0"/>
              <a:t> </a:t>
            </a:r>
            <a:r>
              <a:rPr lang="tr-TR" dirty="0" err="1" smtClean="0"/>
              <a:t>St.John</a:t>
            </a:r>
            <a:r>
              <a:rPr lang="en-US" dirty="0" smtClean="0"/>
              <a:t>, </a:t>
            </a:r>
            <a:r>
              <a:rPr lang="en-US" dirty="0"/>
              <a:t>a small chapel was constructed over the grave in the 4th century. </a:t>
            </a:r>
            <a:r>
              <a:rPr lang="en-US" dirty="0" smtClean="0"/>
              <a:t>The</a:t>
            </a:r>
            <a:r>
              <a:rPr lang="tr-TR" dirty="0" smtClean="0"/>
              <a:t> </a:t>
            </a:r>
            <a:r>
              <a:rPr lang="tr-TR" dirty="0" err="1" smtClean="0"/>
              <a:t>church</a:t>
            </a:r>
            <a:r>
              <a:rPr lang="tr-TR" dirty="0" smtClean="0"/>
              <a:t> of </a:t>
            </a:r>
            <a:r>
              <a:rPr lang="tr-TR" dirty="0" err="1" smtClean="0"/>
              <a:t>St.John</a:t>
            </a:r>
            <a:r>
              <a:rPr lang="tr-TR" dirty="0" smtClean="0"/>
              <a:t> </a:t>
            </a:r>
            <a:r>
              <a:rPr lang="en-US" dirty="0" smtClean="0"/>
              <a:t>was </a:t>
            </a:r>
            <a:r>
              <a:rPr lang="en-US" dirty="0"/>
              <a:t>changed into a marvelous basilica during the region of Emperor Justinian (527 -565 AD).</a:t>
            </a:r>
          </a:p>
          <a:p>
            <a:r>
              <a:rPr lang="en-US" dirty="0"/>
              <a:t/>
            </a:r>
            <a:br>
              <a:rPr lang="en-US" dirty="0"/>
            </a:br>
            <a:endParaRPr lang="tr-TR" dirty="0"/>
          </a:p>
        </p:txBody>
      </p:sp>
      <p:pic>
        <p:nvPicPr>
          <p:cNvPr id="12290" name="Picture 2" descr="C:\Users\Savaş Can\Desktop\st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1450"/>
            <a:ext cx="4392488" cy="232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8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340768"/>
            <a:ext cx="8229600" cy="938368"/>
          </a:xfrm>
        </p:spPr>
        <p:txBody>
          <a:bodyPr>
            <a:normAutofit/>
          </a:bodyPr>
          <a:lstStyle/>
          <a:p>
            <a:r>
              <a:rPr lang="tr-TR" sz="4000" dirty="0" smtClean="0"/>
              <a:t>HOUSE OF VIRGIN MARY</a:t>
            </a:r>
            <a:endParaRPr lang="tr-TR" sz="4000" dirty="0"/>
          </a:p>
        </p:txBody>
      </p:sp>
      <p:sp>
        <p:nvSpPr>
          <p:cNvPr id="3" name="İçerik Yer Tutucusu 2"/>
          <p:cNvSpPr>
            <a:spLocks noGrp="1"/>
          </p:cNvSpPr>
          <p:nvPr>
            <p:ph idx="1"/>
          </p:nvPr>
        </p:nvSpPr>
        <p:spPr>
          <a:xfrm>
            <a:off x="395536" y="2348880"/>
            <a:ext cx="8229600" cy="4389120"/>
          </a:xfrm>
        </p:spPr>
        <p:txBody>
          <a:bodyPr>
            <a:normAutofit fontScale="85000" lnSpcReduction="20000"/>
          </a:bodyPr>
          <a:lstStyle/>
          <a:p>
            <a:r>
              <a:rPr lang="tr-TR" dirty="0" err="1" smtClean="0"/>
              <a:t>It</a:t>
            </a:r>
            <a:r>
              <a:rPr lang="tr-TR" dirty="0" smtClean="0"/>
              <a:t> </a:t>
            </a:r>
            <a:r>
              <a:rPr lang="en-US" dirty="0" smtClean="0"/>
              <a:t>is </a:t>
            </a:r>
            <a:r>
              <a:rPr lang="en-US" dirty="0"/>
              <a:t>located on the top of the "Bulbul" mountain 9 km ahead of </a:t>
            </a:r>
            <a:r>
              <a:rPr lang="en-US" dirty="0" smtClean="0"/>
              <a:t>Ephesus</a:t>
            </a:r>
            <a:r>
              <a:rPr lang="tr-TR" dirty="0" smtClean="0"/>
              <a:t>.</a:t>
            </a:r>
            <a:r>
              <a:rPr lang="en-US" dirty="0"/>
              <a:t>  It is the place where Mary may have spent her last days. Indeed, she may have come in the area together with Saint John, who spent several years in the area to spread Christianity. Mary preferred this remote place rather than living in crowded </a:t>
            </a:r>
            <a:r>
              <a:rPr lang="en-US" dirty="0" smtClean="0"/>
              <a:t>place.</a:t>
            </a:r>
            <a:r>
              <a:rPr lang="en-US" dirty="0"/>
              <a:t> At the beginning of the 19th </a:t>
            </a:r>
            <a:r>
              <a:rPr lang="en-US" dirty="0" smtClean="0"/>
              <a:t>century</a:t>
            </a:r>
            <a:r>
              <a:rPr lang="tr-TR" dirty="0" smtClean="0"/>
              <a:t> </a:t>
            </a:r>
            <a:r>
              <a:rPr lang="tr-TR" dirty="0" err="1" smtClean="0"/>
              <a:t>Anna</a:t>
            </a:r>
            <a:r>
              <a:rPr lang="tr-TR" dirty="0" smtClean="0"/>
              <a:t> </a:t>
            </a:r>
            <a:r>
              <a:rPr lang="tr-TR" dirty="0" err="1" smtClean="0"/>
              <a:t>Catharina</a:t>
            </a:r>
            <a:r>
              <a:rPr lang="tr-TR" dirty="0" smtClean="0"/>
              <a:t> </a:t>
            </a:r>
            <a:r>
              <a:rPr lang="tr-TR" dirty="0" err="1" smtClean="0"/>
              <a:t>Emmeric</a:t>
            </a:r>
            <a:r>
              <a:rPr lang="tr-TR" dirty="0" smtClean="0"/>
              <a:t> </a:t>
            </a:r>
            <a:r>
              <a:rPr lang="tr-TR" dirty="0" err="1" smtClean="0"/>
              <a:t>dreamed</a:t>
            </a:r>
            <a:r>
              <a:rPr lang="tr-TR" dirty="0" smtClean="0"/>
              <a:t> </a:t>
            </a:r>
            <a:r>
              <a:rPr lang="tr-TR" dirty="0" err="1" smtClean="0"/>
              <a:t>about</a:t>
            </a:r>
            <a:r>
              <a:rPr lang="tr-TR" dirty="0" smtClean="0"/>
              <a:t> Virgin </a:t>
            </a:r>
            <a:r>
              <a:rPr lang="tr-TR" dirty="0" err="1" smtClean="0"/>
              <a:t>Marry</a:t>
            </a:r>
            <a:r>
              <a:rPr lang="tr-TR" dirty="0"/>
              <a:t> </a:t>
            </a:r>
            <a:r>
              <a:rPr lang="tr-TR" dirty="0" err="1" smtClean="0"/>
              <a:t>and</a:t>
            </a:r>
            <a:r>
              <a:rPr lang="tr-TR" dirty="0" smtClean="0"/>
              <a:t> </a:t>
            </a:r>
            <a:r>
              <a:rPr lang="tr-TR" dirty="0" err="1" smtClean="0"/>
              <a:t>where</a:t>
            </a:r>
            <a:r>
              <a:rPr lang="tr-TR" dirty="0" smtClean="0"/>
              <a:t> </a:t>
            </a:r>
            <a:r>
              <a:rPr lang="tr-TR" dirty="0" err="1" smtClean="0"/>
              <a:t>she</a:t>
            </a:r>
            <a:r>
              <a:rPr lang="tr-TR" dirty="0" smtClean="0"/>
              <a:t> </a:t>
            </a:r>
            <a:r>
              <a:rPr lang="tr-TR" dirty="0" err="1" smtClean="0"/>
              <a:t>lived</a:t>
            </a:r>
            <a:r>
              <a:rPr lang="tr-TR" dirty="0" smtClean="0"/>
              <a:t> her </a:t>
            </a:r>
            <a:r>
              <a:rPr lang="tr-TR" dirty="0" err="1" smtClean="0"/>
              <a:t>last</a:t>
            </a:r>
            <a:r>
              <a:rPr lang="tr-TR" dirty="0" smtClean="0"/>
              <a:t> </a:t>
            </a:r>
            <a:r>
              <a:rPr lang="tr-TR" dirty="0" err="1" smtClean="0"/>
              <a:t>period</a:t>
            </a:r>
            <a:r>
              <a:rPr lang="tr-TR" dirty="0" smtClean="0"/>
              <a:t> of </a:t>
            </a:r>
            <a:r>
              <a:rPr lang="tr-TR" dirty="0" err="1" smtClean="0"/>
              <a:t>life.Clemens</a:t>
            </a:r>
            <a:r>
              <a:rPr lang="tr-TR" dirty="0" smtClean="0"/>
              <a:t> </a:t>
            </a:r>
            <a:r>
              <a:rPr lang="tr-TR" dirty="0" err="1" smtClean="0"/>
              <a:t>Brentano</a:t>
            </a:r>
            <a:r>
              <a:rPr lang="tr-TR" dirty="0" smtClean="0"/>
              <a:t> </a:t>
            </a:r>
            <a:r>
              <a:rPr lang="tr-TR" dirty="0" err="1" smtClean="0"/>
              <a:t>visited</a:t>
            </a:r>
            <a:r>
              <a:rPr lang="tr-TR" dirty="0" smtClean="0"/>
              <a:t> </a:t>
            </a:r>
            <a:r>
              <a:rPr lang="tr-TR" dirty="0" err="1" smtClean="0"/>
              <a:t>Emmeric</a:t>
            </a:r>
            <a:r>
              <a:rPr lang="tr-TR" dirty="0" smtClean="0"/>
              <a:t> </a:t>
            </a:r>
            <a:r>
              <a:rPr lang="tr-TR" dirty="0" err="1" smtClean="0"/>
              <a:t>before</a:t>
            </a:r>
            <a:r>
              <a:rPr lang="tr-TR" dirty="0" smtClean="0"/>
              <a:t> </a:t>
            </a:r>
            <a:r>
              <a:rPr lang="tr-TR" dirty="0" err="1" smtClean="0"/>
              <a:t>she</a:t>
            </a:r>
            <a:r>
              <a:rPr lang="tr-TR" dirty="0" smtClean="0"/>
              <a:t> </a:t>
            </a:r>
            <a:r>
              <a:rPr lang="tr-TR" dirty="0" err="1" smtClean="0"/>
              <a:t>died</a:t>
            </a:r>
            <a:r>
              <a:rPr lang="tr-TR" dirty="0" smtClean="0"/>
              <a:t> </a:t>
            </a:r>
            <a:r>
              <a:rPr lang="tr-TR" dirty="0" err="1" smtClean="0"/>
              <a:t>after</a:t>
            </a:r>
            <a:r>
              <a:rPr lang="tr-TR" dirty="0" smtClean="0"/>
              <a:t> </a:t>
            </a:r>
            <a:r>
              <a:rPr lang="tr-TR" dirty="0" err="1" smtClean="0"/>
              <a:t>then</a:t>
            </a:r>
            <a:r>
              <a:rPr lang="tr-TR" dirty="0" smtClean="0"/>
              <a:t> He </a:t>
            </a:r>
            <a:r>
              <a:rPr lang="tr-TR" dirty="0" err="1" smtClean="0"/>
              <a:t>published</a:t>
            </a:r>
            <a:r>
              <a:rPr lang="tr-TR" dirty="0" smtClean="0"/>
              <a:t> a </a:t>
            </a:r>
            <a:r>
              <a:rPr lang="tr-TR" dirty="0" err="1" smtClean="0"/>
              <a:t>book</a:t>
            </a:r>
            <a:r>
              <a:rPr lang="tr-TR" dirty="0" smtClean="0"/>
              <a:t> </a:t>
            </a:r>
            <a:r>
              <a:rPr lang="tr-TR" dirty="0" err="1" smtClean="0"/>
              <a:t>about</a:t>
            </a:r>
            <a:r>
              <a:rPr lang="tr-TR" dirty="0" smtClean="0"/>
              <a:t> </a:t>
            </a:r>
            <a:r>
              <a:rPr lang="tr-TR" dirty="0" err="1" smtClean="0"/>
              <a:t>Emmeric’s</a:t>
            </a:r>
            <a:r>
              <a:rPr lang="tr-TR" dirty="0" smtClean="0"/>
              <a:t> </a:t>
            </a:r>
            <a:r>
              <a:rPr lang="tr-TR" dirty="0" err="1" smtClean="0"/>
              <a:t>dream</a:t>
            </a:r>
            <a:r>
              <a:rPr lang="tr-TR" dirty="0" smtClean="0"/>
              <a:t>. </a:t>
            </a:r>
            <a:r>
              <a:rPr lang="tr-TR" dirty="0" err="1" smtClean="0"/>
              <a:t>This</a:t>
            </a:r>
            <a:r>
              <a:rPr lang="tr-TR" dirty="0" smtClean="0"/>
              <a:t> </a:t>
            </a:r>
            <a:r>
              <a:rPr lang="tr-TR" dirty="0" err="1" smtClean="0"/>
              <a:t>book</a:t>
            </a:r>
            <a:r>
              <a:rPr lang="tr-TR" dirty="0" smtClean="0"/>
              <a:t> </a:t>
            </a:r>
            <a:r>
              <a:rPr lang="tr-TR" dirty="0" err="1" smtClean="0"/>
              <a:t>helped</a:t>
            </a:r>
            <a:r>
              <a:rPr lang="tr-TR" dirty="0" smtClean="0"/>
              <a:t> </a:t>
            </a:r>
            <a:r>
              <a:rPr lang="tr-TR" dirty="0" err="1" smtClean="0"/>
              <a:t>to</a:t>
            </a:r>
            <a:r>
              <a:rPr lang="tr-TR" dirty="0" smtClean="0"/>
              <a:t> </a:t>
            </a:r>
            <a:r>
              <a:rPr lang="tr-TR" dirty="0" err="1" smtClean="0"/>
              <a:t>find</a:t>
            </a:r>
            <a:r>
              <a:rPr lang="tr-TR" dirty="0" smtClean="0"/>
              <a:t> House of Virgin </a:t>
            </a:r>
            <a:r>
              <a:rPr lang="tr-TR" dirty="0" err="1" smtClean="0"/>
              <a:t>Marry</a:t>
            </a:r>
            <a:endParaRPr lang="tr-TR" dirty="0"/>
          </a:p>
        </p:txBody>
      </p:sp>
      <p:pic>
        <p:nvPicPr>
          <p:cNvPr id="13314" name="Picture 2" descr="C:\Users\Savaş Can\Desktop\mery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38" y="0"/>
            <a:ext cx="3810000" cy="224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1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052736"/>
            <a:ext cx="8229600" cy="794352"/>
          </a:xfrm>
        </p:spPr>
        <p:txBody>
          <a:bodyPr>
            <a:normAutofit/>
          </a:bodyPr>
          <a:lstStyle/>
          <a:p>
            <a:r>
              <a:rPr lang="tr-TR" dirty="0" smtClean="0"/>
              <a:t>APHRODSIAS</a:t>
            </a:r>
            <a:endParaRPr lang="tr-TR" dirty="0"/>
          </a:p>
        </p:txBody>
      </p:sp>
      <p:sp>
        <p:nvSpPr>
          <p:cNvPr id="3" name="İçerik Yer Tutucusu 2"/>
          <p:cNvSpPr>
            <a:spLocks noGrp="1"/>
          </p:cNvSpPr>
          <p:nvPr>
            <p:ph idx="1"/>
          </p:nvPr>
        </p:nvSpPr>
        <p:spPr/>
        <p:txBody>
          <a:bodyPr>
            <a:normAutofit fontScale="92500" lnSpcReduction="20000"/>
          </a:bodyPr>
          <a:lstStyle/>
          <a:p>
            <a:r>
              <a:rPr lang="en-US" dirty="0"/>
              <a:t>An antique city, situated near the </a:t>
            </a:r>
            <a:r>
              <a:rPr lang="en-US" dirty="0" err="1"/>
              <a:t>Karacasu</a:t>
            </a:r>
            <a:r>
              <a:rPr lang="en-US" dirty="0"/>
              <a:t>-Aydın province, was established in the name of Goddess Aphrodite. It continued to be a great center of inhabitance from the Bronze Age to the Byzantine Period (2800 B.C- 220 A.D).During excavations, the Aphrodite Temple, Odeon, Stadium and agora, and the city baths have been revealed. </a:t>
            </a:r>
            <a:r>
              <a:rPr lang="en-US" dirty="0" err="1"/>
              <a:t>Aphrodisias</a:t>
            </a:r>
            <a:r>
              <a:rPr lang="en-US" dirty="0"/>
              <a:t> was well known during the Early Age as a center of sculpture. The </a:t>
            </a:r>
            <a:r>
              <a:rPr lang="en-US" dirty="0" err="1"/>
              <a:t>Aphrodisias</a:t>
            </a:r>
            <a:r>
              <a:rPr lang="en-US" dirty="0"/>
              <a:t> Stadium is one of the best preserved stadiums among the antique city stadiums in Anatolia</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5331"/>
            <a:ext cx="4906963" cy="185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041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Macintosh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EGE TURU-2</vt:lpstr>
      <vt:lpstr>8.GÜN</vt:lpstr>
      <vt:lpstr>EPHESOS</vt:lpstr>
      <vt:lpstr>THEATRE</vt:lpstr>
      <vt:lpstr>CELSUS LIBRARY</vt:lpstr>
      <vt:lpstr>ARTEMIS TEMPLE</vt:lpstr>
      <vt:lpstr>BASILICA OF ST.JOHN</vt:lpstr>
      <vt:lpstr>HOUSE OF VIRGIN MARY</vt:lpstr>
      <vt:lpstr>APHRODSIAS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EGE TURU-2</dc:title>
  <dc:creator>azade</dc:creator>
  <cp:lastModifiedBy>azade</cp:lastModifiedBy>
  <cp:revision>2</cp:revision>
  <dcterms:created xsi:type="dcterms:W3CDTF">2017-11-06T22:30:50Z</dcterms:created>
  <dcterms:modified xsi:type="dcterms:W3CDTF">2017-11-06T22:31:48Z</dcterms:modified>
</cp:coreProperties>
</file>