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8" r:id="rId3"/>
    <p:sldId id="259" r:id="rId4"/>
    <p:sldId id="260" r:id="rId5"/>
    <p:sldId id="261" r:id="rId6"/>
    <p:sldId id="262" r:id="rId7"/>
    <p:sldId id="263" r:id="rId8"/>
    <p:sldId id="264" r:id="rId9"/>
    <p:sldId id="265"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3298"/>
    <p:restoredTop sz="50085"/>
  </p:normalViewPr>
  <p:slideViewPr>
    <p:cSldViewPr snapToGrid="0" snapToObjects="1">
      <p:cViewPr varScale="1">
        <p:scale>
          <a:sx n="60" d="100"/>
          <a:sy n="60" d="100"/>
        </p:scale>
        <p:origin x="208" y="10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tr-TR"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E2E97D4F-E482-7B4C-865B-FF1168CBC863}" type="datetimeFigureOut">
              <a:rPr lang="en-US" smtClean="0"/>
              <a:t>3/21/18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0DEC0-66D2-7A4A-AB29-AB7FA241E9CD}" type="slidenum">
              <a:rPr lang="en-US" smtClean="0"/>
              <a:t>‹#›</a:t>
            </a:fld>
            <a:endParaRPr lang="en-US"/>
          </a:p>
        </p:txBody>
      </p:sp>
    </p:spTree>
    <p:extLst>
      <p:ext uri="{BB962C8B-B14F-4D97-AF65-F5344CB8AC3E}">
        <p14:creationId xmlns:p14="http://schemas.microsoft.com/office/powerpoint/2010/main" val="20426945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2E97D4F-E482-7B4C-865B-FF1168CBC863}" type="datetimeFigureOut">
              <a:rPr lang="en-US" smtClean="0"/>
              <a:t>3/21/18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0DEC0-66D2-7A4A-AB29-AB7FA241E9CD}" type="slidenum">
              <a:rPr lang="en-US" smtClean="0"/>
              <a:t>‹#›</a:t>
            </a:fld>
            <a:endParaRPr lang="en-US"/>
          </a:p>
        </p:txBody>
      </p:sp>
    </p:spTree>
    <p:extLst>
      <p:ext uri="{BB962C8B-B14F-4D97-AF65-F5344CB8AC3E}">
        <p14:creationId xmlns:p14="http://schemas.microsoft.com/office/powerpoint/2010/main" val="4020705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2E97D4F-E482-7B4C-865B-FF1168CBC863}" type="datetimeFigureOut">
              <a:rPr lang="en-US" smtClean="0"/>
              <a:t>3/21/18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0DEC0-66D2-7A4A-AB29-AB7FA241E9CD}" type="slidenum">
              <a:rPr lang="en-US" smtClean="0"/>
              <a:t>‹#›</a:t>
            </a:fld>
            <a:endParaRPr lang="en-US"/>
          </a:p>
        </p:txBody>
      </p:sp>
    </p:spTree>
    <p:extLst>
      <p:ext uri="{BB962C8B-B14F-4D97-AF65-F5344CB8AC3E}">
        <p14:creationId xmlns:p14="http://schemas.microsoft.com/office/powerpoint/2010/main" val="16167854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2E97D4F-E482-7B4C-865B-FF1168CBC863}" type="datetimeFigureOut">
              <a:rPr lang="en-US" smtClean="0"/>
              <a:t>3/21/18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0DEC0-66D2-7A4A-AB29-AB7FA241E9CD}" type="slidenum">
              <a:rPr lang="en-US" smtClean="0"/>
              <a:t>‹#›</a:t>
            </a:fld>
            <a:endParaRPr lang="en-US"/>
          </a:p>
        </p:txBody>
      </p:sp>
    </p:spTree>
    <p:extLst>
      <p:ext uri="{BB962C8B-B14F-4D97-AF65-F5344CB8AC3E}">
        <p14:creationId xmlns:p14="http://schemas.microsoft.com/office/powerpoint/2010/main" val="1800956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tr-TR"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E2E97D4F-E482-7B4C-865B-FF1168CBC863}" type="datetimeFigureOut">
              <a:rPr lang="en-US" smtClean="0"/>
              <a:t>3/21/18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E40DEC0-66D2-7A4A-AB29-AB7FA241E9CD}" type="slidenum">
              <a:rPr lang="en-US" smtClean="0"/>
              <a:t>‹#›</a:t>
            </a:fld>
            <a:endParaRPr lang="en-US"/>
          </a:p>
        </p:txBody>
      </p:sp>
    </p:spTree>
    <p:extLst>
      <p:ext uri="{BB962C8B-B14F-4D97-AF65-F5344CB8AC3E}">
        <p14:creationId xmlns:p14="http://schemas.microsoft.com/office/powerpoint/2010/main" val="9967773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E2E97D4F-E482-7B4C-865B-FF1168CBC863}" type="datetimeFigureOut">
              <a:rPr lang="en-US" smtClean="0"/>
              <a:t>3/21/18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40DEC0-66D2-7A4A-AB29-AB7FA241E9CD}" type="slidenum">
              <a:rPr lang="en-US" smtClean="0"/>
              <a:t>‹#›</a:t>
            </a:fld>
            <a:endParaRPr lang="en-US"/>
          </a:p>
        </p:txBody>
      </p:sp>
    </p:spTree>
    <p:extLst>
      <p:ext uri="{BB962C8B-B14F-4D97-AF65-F5344CB8AC3E}">
        <p14:creationId xmlns:p14="http://schemas.microsoft.com/office/powerpoint/2010/main" val="3178147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tr-TR"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E2E97D4F-E482-7B4C-865B-FF1168CBC863}" type="datetimeFigureOut">
              <a:rPr lang="en-US" smtClean="0"/>
              <a:t>3/21/18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E40DEC0-66D2-7A4A-AB29-AB7FA241E9CD}" type="slidenum">
              <a:rPr lang="en-US" smtClean="0"/>
              <a:t>‹#›</a:t>
            </a:fld>
            <a:endParaRPr lang="en-US"/>
          </a:p>
        </p:txBody>
      </p:sp>
    </p:spTree>
    <p:extLst>
      <p:ext uri="{BB962C8B-B14F-4D97-AF65-F5344CB8AC3E}">
        <p14:creationId xmlns:p14="http://schemas.microsoft.com/office/powerpoint/2010/main" val="720605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E2E97D4F-E482-7B4C-865B-FF1168CBC863}" type="datetimeFigureOut">
              <a:rPr lang="en-US" smtClean="0"/>
              <a:t>3/21/18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E40DEC0-66D2-7A4A-AB29-AB7FA241E9CD}" type="slidenum">
              <a:rPr lang="en-US" smtClean="0"/>
              <a:t>‹#›</a:t>
            </a:fld>
            <a:endParaRPr lang="en-US"/>
          </a:p>
        </p:txBody>
      </p:sp>
    </p:spTree>
    <p:extLst>
      <p:ext uri="{BB962C8B-B14F-4D97-AF65-F5344CB8AC3E}">
        <p14:creationId xmlns:p14="http://schemas.microsoft.com/office/powerpoint/2010/main" val="15636304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E97D4F-E482-7B4C-865B-FF1168CBC863}" type="datetimeFigureOut">
              <a:rPr lang="en-US" smtClean="0"/>
              <a:t>3/21/18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E40DEC0-66D2-7A4A-AB29-AB7FA241E9CD}" type="slidenum">
              <a:rPr lang="en-US" smtClean="0"/>
              <a:t>‹#›</a:t>
            </a:fld>
            <a:endParaRPr lang="en-US"/>
          </a:p>
        </p:txBody>
      </p:sp>
    </p:spTree>
    <p:extLst>
      <p:ext uri="{BB962C8B-B14F-4D97-AF65-F5344CB8AC3E}">
        <p14:creationId xmlns:p14="http://schemas.microsoft.com/office/powerpoint/2010/main" val="11803915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2E97D4F-E482-7B4C-865B-FF1168CBC863}" type="datetimeFigureOut">
              <a:rPr lang="en-US" smtClean="0"/>
              <a:t>3/21/18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40DEC0-66D2-7A4A-AB29-AB7FA241E9CD}" type="slidenum">
              <a:rPr lang="en-US" smtClean="0"/>
              <a:t>‹#›</a:t>
            </a:fld>
            <a:endParaRPr lang="en-US"/>
          </a:p>
        </p:txBody>
      </p:sp>
    </p:spTree>
    <p:extLst>
      <p:ext uri="{BB962C8B-B14F-4D97-AF65-F5344CB8AC3E}">
        <p14:creationId xmlns:p14="http://schemas.microsoft.com/office/powerpoint/2010/main" val="386799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tr-TR"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2E97D4F-E482-7B4C-865B-FF1168CBC863}" type="datetimeFigureOut">
              <a:rPr lang="en-US" smtClean="0"/>
              <a:t>3/21/18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E40DEC0-66D2-7A4A-AB29-AB7FA241E9CD}" type="slidenum">
              <a:rPr lang="en-US" smtClean="0"/>
              <a:t>‹#›</a:t>
            </a:fld>
            <a:endParaRPr lang="en-US"/>
          </a:p>
        </p:txBody>
      </p:sp>
    </p:spTree>
    <p:extLst>
      <p:ext uri="{BB962C8B-B14F-4D97-AF65-F5344CB8AC3E}">
        <p14:creationId xmlns:p14="http://schemas.microsoft.com/office/powerpoint/2010/main" val="505239032"/>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2E97D4F-E482-7B4C-865B-FF1168CBC863}" type="datetimeFigureOut">
              <a:rPr lang="en-US" smtClean="0"/>
              <a:t>3/21/18</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40DEC0-66D2-7A4A-AB29-AB7FA241E9CD}" type="slidenum">
              <a:rPr lang="en-US" smtClean="0"/>
              <a:t>‹#›</a:t>
            </a:fld>
            <a:endParaRPr lang="en-US"/>
          </a:p>
        </p:txBody>
      </p:sp>
    </p:spTree>
    <p:extLst>
      <p:ext uri="{BB962C8B-B14F-4D97-AF65-F5344CB8AC3E}">
        <p14:creationId xmlns:p14="http://schemas.microsoft.com/office/powerpoint/2010/main" val="8025370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Title 1"/>
          <p:cNvSpPr>
            <a:spLocks noGrp="1"/>
          </p:cNvSpPr>
          <p:nvPr>
            <p:ph type="title"/>
          </p:nvPr>
        </p:nvSpPr>
        <p:spPr/>
        <p:txBody>
          <a:bodyPr/>
          <a:lstStyle/>
          <a:p>
            <a:pPr eaLnBrk="1" hangingPunct="1"/>
            <a:endParaRPr lang="tr-TR" altLang="en-US"/>
          </a:p>
        </p:txBody>
      </p:sp>
      <p:sp>
        <p:nvSpPr>
          <p:cNvPr id="21506" name="Content Placeholder 2"/>
          <p:cNvSpPr>
            <a:spLocks noGrp="1"/>
          </p:cNvSpPr>
          <p:nvPr>
            <p:ph idx="1"/>
          </p:nvPr>
        </p:nvSpPr>
        <p:spPr/>
        <p:txBody>
          <a:bodyPr/>
          <a:lstStyle/>
          <a:p>
            <a:pPr eaLnBrk="1" hangingPunct="1"/>
            <a:r>
              <a:rPr lang="en-US" altLang="en-US"/>
              <a:t>Security is the central concept of the International Relations.</a:t>
            </a:r>
          </a:p>
          <a:p>
            <a:pPr eaLnBrk="1" hangingPunct="1"/>
            <a:r>
              <a:rPr lang="en-US" altLang="en-US"/>
              <a:t>What is security?</a:t>
            </a:r>
          </a:p>
          <a:p>
            <a:pPr eaLnBrk="1" hangingPunct="1"/>
            <a:r>
              <a:rPr lang="en-US" altLang="en-US"/>
              <a:t>What is to be secured?</a:t>
            </a:r>
          </a:p>
          <a:p>
            <a:pPr eaLnBrk="1" hangingPunct="1"/>
            <a:r>
              <a:rPr lang="en-US" altLang="en-US"/>
              <a:t>What it means to be secured?</a:t>
            </a:r>
          </a:p>
        </p:txBody>
      </p:sp>
    </p:spTree>
    <p:extLst>
      <p:ext uri="{BB962C8B-B14F-4D97-AF65-F5344CB8AC3E}">
        <p14:creationId xmlns:p14="http://schemas.microsoft.com/office/powerpoint/2010/main" val="20414419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Title 1"/>
          <p:cNvSpPr>
            <a:spLocks noGrp="1"/>
          </p:cNvSpPr>
          <p:nvPr>
            <p:ph type="title"/>
          </p:nvPr>
        </p:nvSpPr>
        <p:spPr/>
        <p:txBody>
          <a:bodyPr/>
          <a:lstStyle/>
          <a:p>
            <a:pPr eaLnBrk="1" hangingPunct="1"/>
            <a:r>
              <a:rPr lang="en-US" altLang="en-US"/>
              <a:t>Classical Definition of Security</a:t>
            </a:r>
          </a:p>
        </p:txBody>
      </p:sp>
      <p:sp>
        <p:nvSpPr>
          <p:cNvPr id="22530" name="Content Placeholder 2"/>
          <p:cNvSpPr>
            <a:spLocks noGrp="1"/>
          </p:cNvSpPr>
          <p:nvPr>
            <p:ph idx="1"/>
          </p:nvPr>
        </p:nvSpPr>
        <p:spPr/>
        <p:txBody>
          <a:bodyPr/>
          <a:lstStyle/>
          <a:p>
            <a:pPr eaLnBrk="1" hangingPunct="1">
              <a:buFont typeface="Arial" charset="0"/>
              <a:buNone/>
            </a:pPr>
            <a:r>
              <a:rPr lang="en-US" altLang="en-US" sz="4000"/>
              <a:t>	Arnold Wolfers, 1963</a:t>
            </a:r>
          </a:p>
          <a:p>
            <a:pPr eaLnBrk="1" hangingPunct="1">
              <a:buFont typeface="Arial" charset="0"/>
              <a:buNone/>
            </a:pPr>
            <a:r>
              <a:rPr lang="en-US" altLang="en-US" sz="4000"/>
              <a:t>	</a:t>
            </a:r>
            <a:r>
              <a:rPr lang="ja-JP" altLang="en-US" sz="4000"/>
              <a:t>‘‘</a:t>
            </a:r>
            <a:r>
              <a:rPr lang="en-US" altLang="ja-JP" sz="4000"/>
              <a:t>In any objective sense, security measures the absence of threats to acquired values. In subjective sense, it is also the absence of threats to acquired values, the absence of fear that such values will be attacked</a:t>
            </a:r>
            <a:r>
              <a:rPr lang="ja-JP" altLang="en-US" sz="4000"/>
              <a:t>’’</a:t>
            </a:r>
            <a:endParaRPr lang="en-US" altLang="en-US" sz="4000"/>
          </a:p>
        </p:txBody>
      </p:sp>
    </p:spTree>
    <p:extLst>
      <p:ext uri="{BB962C8B-B14F-4D97-AF65-F5344CB8AC3E}">
        <p14:creationId xmlns:p14="http://schemas.microsoft.com/office/powerpoint/2010/main" val="7471353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Title 1"/>
          <p:cNvSpPr>
            <a:spLocks noGrp="1"/>
          </p:cNvSpPr>
          <p:nvPr>
            <p:ph type="title"/>
          </p:nvPr>
        </p:nvSpPr>
        <p:spPr/>
        <p:txBody>
          <a:bodyPr/>
          <a:lstStyle/>
          <a:p>
            <a:pPr eaLnBrk="1" hangingPunct="1"/>
            <a:r>
              <a:rPr lang="en-US" altLang="en-US"/>
              <a:t>Objective and Subjective Elements</a:t>
            </a:r>
          </a:p>
        </p:txBody>
      </p:sp>
      <p:sp>
        <p:nvSpPr>
          <p:cNvPr id="23554" name="Content Placeholder 2"/>
          <p:cNvSpPr>
            <a:spLocks noGrp="1"/>
          </p:cNvSpPr>
          <p:nvPr>
            <p:ph idx="1"/>
          </p:nvPr>
        </p:nvSpPr>
        <p:spPr/>
        <p:txBody>
          <a:bodyPr/>
          <a:lstStyle/>
          <a:p>
            <a:pPr eaLnBrk="1" hangingPunct="1"/>
            <a:r>
              <a:rPr lang="en-US" altLang="en-US"/>
              <a:t>Therefore, the concept has both an objective and subjective element.</a:t>
            </a:r>
          </a:p>
          <a:p>
            <a:pPr eaLnBrk="1" hangingPunct="1"/>
            <a:r>
              <a:rPr lang="en-US" altLang="en-US"/>
              <a:t>In an objective sense, it is not to be under threat. </a:t>
            </a:r>
          </a:p>
          <a:p>
            <a:pPr eaLnBrk="1" hangingPunct="1"/>
            <a:r>
              <a:rPr lang="en-US" altLang="en-US"/>
              <a:t>In a subjective sense, it is the feeling of not to be under threat.</a:t>
            </a:r>
          </a:p>
          <a:p>
            <a:pPr eaLnBrk="1" hangingPunct="1"/>
            <a:r>
              <a:rPr lang="en-US" altLang="en-US"/>
              <a:t>There are many different ways to think about security.</a:t>
            </a:r>
          </a:p>
        </p:txBody>
      </p:sp>
    </p:spTree>
    <p:extLst>
      <p:ext uri="{BB962C8B-B14F-4D97-AF65-F5344CB8AC3E}">
        <p14:creationId xmlns:p14="http://schemas.microsoft.com/office/powerpoint/2010/main" val="20667822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ea typeface="+mj-ea"/>
                <a:cs typeface="+mj-cs"/>
              </a:rPr>
              <a:t>The Evolution of the Security Studies</a:t>
            </a:r>
          </a:p>
        </p:txBody>
      </p:sp>
      <p:sp>
        <p:nvSpPr>
          <p:cNvPr id="24578" name="Content Placeholder 2"/>
          <p:cNvSpPr>
            <a:spLocks noGrp="1"/>
          </p:cNvSpPr>
          <p:nvPr>
            <p:ph idx="1"/>
          </p:nvPr>
        </p:nvSpPr>
        <p:spPr/>
        <p:txBody>
          <a:bodyPr/>
          <a:lstStyle/>
          <a:p>
            <a:pPr eaLnBrk="1" hangingPunct="1"/>
            <a:r>
              <a:rPr lang="en-US" altLang="en-US"/>
              <a:t>The early period (1919-1950)</a:t>
            </a:r>
          </a:p>
          <a:p>
            <a:pPr eaLnBrk="1" hangingPunct="1">
              <a:buFont typeface="Arial" charset="0"/>
              <a:buNone/>
            </a:pPr>
            <a:r>
              <a:rPr lang="en-US" altLang="en-US"/>
              <a:t>	Security as a multi-disciplinary and multi-dimensional problem</a:t>
            </a:r>
          </a:p>
          <a:p>
            <a:pPr eaLnBrk="1" hangingPunct="1">
              <a:buFont typeface="Arial" charset="0"/>
              <a:buNone/>
            </a:pPr>
            <a:r>
              <a:rPr lang="en-US" altLang="en-US"/>
              <a:t>	Development of International Law and Rules</a:t>
            </a:r>
          </a:p>
          <a:p>
            <a:pPr eaLnBrk="1" hangingPunct="1">
              <a:buFont typeface="Arial" charset="0"/>
              <a:buNone/>
            </a:pPr>
            <a:r>
              <a:rPr lang="en-US" altLang="en-US"/>
              <a:t>	Reasons of war</a:t>
            </a:r>
          </a:p>
          <a:p>
            <a:pPr eaLnBrk="1" hangingPunct="1">
              <a:buFont typeface="Arial" charset="0"/>
              <a:buNone/>
            </a:pPr>
            <a:r>
              <a:rPr lang="en-US" altLang="en-US"/>
              <a:t>	Political, economic and psychological aspects of war and peace.</a:t>
            </a:r>
          </a:p>
        </p:txBody>
      </p:sp>
    </p:spTree>
    <p:extLst>
      <p:ext uri="{BB962C8B-B14F-4D97-AF65-F5344CB8AC3E}">
        <p14:creationId xmlns:p14="http://schemas.microsoft.com/office/powerpoint/2010/main" val="14110935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Title 1"/>
          <p:cNvSpPr>
            <a:spLocks noGrp="1"/>
          </p:cNvSpPr>
          <p:nvPr>
            <p:ph type="title"/>
          </p:nvPr>
        </p:nvSpPr>
        <p:spPr/>
        <p:txBody>
          <a:bodyPr/>
          <a:lstStyle/>
          <a:p>
            <a:pPr eaLnBrk="1" hangingPunct="1"/>
            <a:r>
              <a:rPr lang="en-US" altLang="en-US"/>
              <a:t>Cold War Years: 1950s- 1990</a:t>
            </a:r>
          </a:p>
        </p:txBody>
      </p:sp>
      <p:sp>
        <p:nvSpPr>
          <p:cNvPr id="25602" name="Content Placeholder 2"/>
          <p:cNvSpPr>
            <a:spLocks noGrp="1"/>
          </p:cNvSpPr>
          <p:nvPr>
            <p:ph idx="1"/>
          </p:nvPr>
        </p:nvSpPr>
        <p:spPr/>
        <p:txBody>
          <a:bodyPr/>
          <a:lstStyle/>
          <a:p>
            <a:pPr eaLnBrk="1" hangingPunct="1">
              <a:lnSpc>
                <a:spcPct val="90000"/>
              </a:lnSpc>
            </a:pPr>
            <a:r>
              <a:rPr lang="en-US" altLang="en-US" sz="3000"/>
              <a:t>The second period but its main tenets are still influential</a:t>
            </a:r>
          </a:p>
          <a:p>
            <a:pPr eaLnBrk="1" hangingPunct="1">
              <a:lnSpc>
                <a:spcPct val="90000"/>
              </a:lnSpc>
            </a:pPr>
            <a:r>
              <a:rPr lang="en-US" altLang="en-US" sz="3000"/>
              <a:t>Scientific approach to the study of security</a:t>
            </a:r>
          </a:p>
          <a:p>
            <a:pPr eaLnBrk="1" hangingPunct="1">
              <a:lnSpc>
                <a:spcPct val="90000"/>
              </a:lnSpc>
            </a:pPr>
            <a:r>
              <a:rPr lang="en-US" altLang="en-US" sz="3000"/>
              <a:t>Security studies focused on the threat, use and management of military force in the interests of state security. </a:t>
            </a:r>
          </a:p>
          <a:p>
            <a:pPr eaLnBrk="1" hangingPunct="1">
              <a:lnSpc>
                <a:spcPct val="90000"/>
              </a:lnSpc>
            </a:pPr>
            <a:r>
              <a:rPr lang="en-US" altLang="en-US" sz="3000"/>
              <a:t>Objectivist political science</a:t>
            </a:r>
          </a:p>
          <a:p>
            <a:pPr eaLnBrk="1" hangingPunct="1">
              <a:lnSpc>
                <a:spcPct val="90000"/>
              </a:lnSpc>
            </a:pPr>
            <a:r>
              <a:rPr lang="en-US" altLang="en-US" sz="3000"/>
              <a:t>Quantitative analysis on the level and quality of weapons and the accumulation of military power</a:t>
            </a:r>
          </a:p>
          <a:p>
            <a:pPr eaLnBrk="1" hangingPunct="1">
              <a:lnSpc>
                <a:spcPct val="90000"/>
              </a:lnSpc>
            </a:pPr>
            <a:endParaRPr lang="en-US" altLang="en-US" sz="3000"/>
          </a:p>
        </p:txBody>
      </p:sp>
    </p:spTree>
    <p:extLst>
      <p:ext uri="{BB962C8B-B14F-4D97-AF65-F5344CB8AC3E}">
        <p14:creationId xmlns:p14="http://schemas.microsoft.com/office/powerpoint/2010/main" val="8526185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Title 1"/>
          <p:cNvSpPr>
            <a:spLocks noGrp="1"/>
          </p:cNvSpPr>
          <p:nvPr>
            <p:ph type="title"/>
          </p:nvPr>
        </p:nvSpPr>
        <p:spPr/>
        <p:txBody>
          <a:bodyPr/>
          <a:lstStyle/>
          <a:p>
            <a:pPr eaLnBrk="1" hangingPunct="1"/>
            <a:r>
              <a:rPr lang="en-US" altLang="en-US"/>
              <a:t>Cold war years</a:t>
            </a:r>
          </a:p>
        </p:txBody>
      </p:sp>
      <p:sp>
        <p:nvSpPr>
          <p:cNvPr id="26626" name="Content Placeholder 2"/>
          <p:cNvSpPr>
            <a:spLocks noGrp="1"/>
          </p:cNvSpPr>
          <p:nvPr>
            <p:ph idx="1"/>
          </p:nvPr>
        </p:nvSpPr>
        <p:spPr/>
        <p:txBody>
          <a:bodyPr/>
          <a:lstStyle/>
          <a:p>
            <a:pPr eaLnBrk="1" hangingPunct="1"/>
            <a:r>
              <a:rPr lang="en-US" altLang="en-US"/>
              <a:t>Security meant to be military security, it was identified with military security.</a:t>
            </a:r>
          </a:p>
          <a:p>
            <a:pPr eaLnBrk="1" hangingPunct="1"/>
            <a:r>
              <a:rPr lang="en-US" altLang="en-US"/>
              <a:t>Security obtained by military means.</a:t>
            </a:r>
          </a:p>
          <a:p>
            <a:pPr eaLnBrk="1" hangingPunct="1"/>
            <a:r>
              <a:rPr lang="en-US" altLang="en-US"/>
              <a:t>Golden years, academy influenced the politics to a large extent.</a:t>
            </a:r>
          </a:p>
          <a:p>
            <a:pPr eaLnBrk="1" hangingPunct="1"/>
            <a:r>
              <a:rPr lang="en-US" altLang="en-US"/>
              <a:t>Science under the service of politics </a:t>
            </a:r>
          </a:p>
          <a:p>
            <a:pPr eaLnBrk="1" hangingPunct="1"/>
            <a:r>
              <a:rPr lang="en-US" altLang="en-US"/>
              <a:t>Strategists having close connections with the governments</a:t>
            </a:r>
          </a:p>
        </p:txBody>
      </p:sp>
    </p:spTree>
    <p:extLst>
      <p:ext uri="{BB962C8B-B14F-4D97-AF65-F5344CB8AC3E}">
        <p14:creationId xmlns:p14="http://schemas.microsoft.com/office/powerpoint/2010/main" val="11179365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ea typeface="+mj-ea"/>
                <a:cs typeface="+mj-cs"/>
              </a:rPr>
              <a:t>Cold War years: The Golden Age of Security Studies as Strategic Studies</a:t>
            </a:r>
          </a:p>
        </p:txBody>
      </p:sp>
      <p:sp>
        <p:nvSpPr>
          <p:cNvPr id="27650" name="Content Placeholder 2"/>
          <p:cNvSpPr>
            <a:spLocks noGrp="1"/>
          </p:cNvSpPr>
          <p:nvPr>
            <p:ph idx="1"/>
          </p:nvPr>
        </p:nvSpPr>
        <p:spPr/>
        <p:txBody>
          <a:bodyPr/>
          <a:lstStyle/>
          <a:p>
            <a:pPr eaLnBrk="1" hangingPunct="1"/>
            <a:r>
              <a:rPr lang="en-US" altLang="en-US"/>
              <a:t>Theories of nuclear deterrence</a:t>
            </a:r>
          </a:p>
          <a:p>
            <a:pPr eaLnBrk="1" hangingPunct="1"/>
            <a:r>
              <a:rPr lang="en-US" altLang="en-US"/>
              <a:t>System analysis</a:t>
            </a:r>
          </a:p>
          <a:p>
            <a:pPr eaLnBrk="1" hangingPunct="1"/>
            <a:r>
              <a:rPr lang="en-US" altLang="en-US"/>
              <a:t>Structure of armed forces</a:t>
            </a:r>
          </a:p>
          <a:p>
            <a:pPr eaLnBrk="1" hangingPunct="1"/>
            <a:r>
              <a:rPr lang="en-US" altLang="en-US"/>
              <a:t>Resource allocation</a:t>
            </a:r>
          </a:p>
          <a:p>
            <a:pPr eaLnBrk="1" hangingPunct="1"/>
            <a:r>
              <a:rPr lang="en-US" altLang="en-US"/>
              <a:t>Tools for crises management</a:t>
            </a:r>
          </a:p>
        </p:txBody>
      </p:sp>
    </p:spTree>
    <p:extLst>
      <p:ext uri="{BB962C8B-B14F-4D97-AF65-F5344CB8AC3E}">
        <p14:creationId xmlns:p14="http://schemas.microsoft.com/office/powerpoint/2010/main" val="3966342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Title 1"/>
          <p:cNvSpPr>
            <a:spLocks noGrp="1"/>
          </p:cNvSpPr>
          <p:nvPr>
            <p:ph type="title"/>
          </p:nvPr>
        </p:nvSpPr>
        <p:spPr/>
        <p:txBody>
          <a:bodyPr/>
          <a:lstStyle/>
          <a:p>
            <a:pPr eaLnBrk="1" hangingPunct="1"/>
            <a:r>
              <a:rPr lang="en-US" altLang="en-US"/>
              <a:t>Cold War years: Political Realism</a:t>
            </a:r>
          </a:p>
        </p:txBody>
      </p:sp>
      <p:sp>
        <p:nvSpPr>
          <p:cNvPr id="28674" name="Content Placeholder 2"/>
          <p:cNvSpPr>
            <a:spLocks noGrp="1"/>
          </p:cNvSpPr>
          <p:nvPr>
            <p:ph idx="1"/>
          </p:nvPr>
        </p:nvSpPr>
        <p:spPr/>
        <p:txBody>
          <a:bodyPr/>
          <a:lstStyle/>
          <a:p>
            <a:pPr eaLnBrk="1" hangingPunct="1"/>
            <a:r>
              <a:rPr lang="en-US" altLang="en-US" sz="3600" b="1" i="1"/>
              <a:t>Four Ss</a:t>
            </a:r>
          </a:p>
          <a:p>
            <a:pPr eaLnBrk="1" hangingPunct="1"/>
            <a:r>
              <a:rPr lang="en-US" altLang="en-US" sz="3600"/>
              <a:t>States: Main actors</a:t>
            </a:r>
          </a:p>
          <a:p>
            <a:pPr eaLnBrk="1" hangingPunct="1"/>
            <a:r>
              <a:rPr lang="en-US" altLang="en-US" sz="3600"/>
              <a:t>Strategy: Best means for threat and use of force</a:t>
            </a:r>
          </a:p>
          <a:p>
            <a:pPr eaLnBrk="1" hangingPunct="1"/>
            <a:r>
              <a:rPr lang="en-US" altLang="en-US" sz="3600"/>
              <a:t>Science: Objective knowledge</a:t>
            </a:r>
          </a:p>
          <a:p>
            <a:pPr eaLnBrk="1" hangingPunct="1"/>
            <a:r>
              <a:rPr lang="en-US" altLang="en-US" sz="3600"/>
              <a:t>Status Quo: Great powers</a:t>
            </a:r>
            <a:r>
              <a:rPr lang="ja-JP" altLang="en-US" sz="3600"/>
              <a:t>’</a:t>
            </a:r>
            <a:r>
              <a:rPr lang="en-US" altLang="ja-JP" sz="3600"/>
              <a:t> preferences</a:t>
            </a:r>
          </a:p>
          <a:p>
            <a:pPr eaLnBrk="1" hangingPunct="1"/>
            <a:endParaRPr lang="en-US" altLang="en-US" sz="3600"/>
          </a:p>
        </p:txBody>
      </p:sp>
    </p:spTree>
    <p:extLst>
      <p:ext uri="{BB962C8B-B14F-4D97-AF65-F5344CB8AC3E}">
        <p14:creationId xmlns:p14="http://schemas.microsoft.com/office/powerpoint/2010/main" val="18052661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ea typeface="+mj-ea"/>
                <a:cs typeface="+mj-cs"/>
              </a:rPr>
              <a:t>Dissident Voices of the Cold war years</a:t>
            </a:r>
          </a:p>
        </p:txBody>
      </p:sp>
      <p:sp>
        <p:nvSpPr>
          <p:cNvPr id="29698" name="Content Placeholder 2"/>
          <p:cNvSpPr>
            <a:spLocks noGrp="1"/>
          </p:cNvSpPr>
          <p:nvPr>
            <p:ph idx="1"/>
          </p:nvPr>
        </p:nvSpPr>
        <p:spPr/>
        <p:txBody>
          <a:bodyPr/>
          <a:lstStyle/>
          <a:p>
            <a:pPr eaLnBrk="1" hangingPunct="1"/>
            <a:r>
              <a:rPr lang="en-US" altLang="en-US"/>
              <a:t>Peace Researchers: Security problems of the non-Western world</a:t>
            </a:r>
          </a:p>
          <a:p>
            <a:pPr eaLnBrk="1" hangingPunct="1"/>
            <a:r>
              <a:rPr lang="en-US" altLang="en-US"/>
              <a:t>Structural obstacles on the way for a stable peace in world politics</a:t>
            </a:r>
          </a:p>
        </p:txBody>
      </p:sp>
    </p:spTree>
    <p:extLst>
      <p:ext uri="{BB962C8B-B14F-4D97-AF65-F5344CB8AC3E}">
        <p14:creationId xmlns:p14="http://schemas.microsoft.com/office/powerpoint/2010/main" val="73665698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TotalTime>
  <Words>297</Words>
  <Application>Microsoft Macintosh PowerPoint</Application>
  <PresentationFormat>Widescreen</PresentationFormat>
  <Paragraphs>45</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Calibri Light</vt:lpstr>
      <vt:lpstr>ＭＳ Ｐゴシック</vt:lpstr>
      <vt:lpstr>Arial</vt:lpstr>
      <vt:lpstr>Calibri</vt:lpstr>
      <vt:lpstr>Office Theme</vt:lpstr>
      <vt:lpstr>PowerPoint Presentation</vt:lpstr>
      <vt:lpstr>Classical Definition of Security</vt:lpstr>
      <vt:lpstr>Objective and Subjective Elements</vt:lpstr>
      <vt:lpstr>The Evolution of the Security Studies</vt:lpstr>
      <vt:lpstr>Cold War Years: 1950s- 1990</vt:lpstr>
      <vt:lpstr>Cold war years</vt:lpstr>
      <vt:lpstr>Cold War years: The Golden Age of Security Studies as Strategic Studies</vt:lpstr>
      <vt:lpstr>Cold War years: Political Realism</vt:lpstr>
      <vt:lpstr>Dissident Voices of the Cold war years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Microsoft Office User</cp:lastModifiedBy>
  <cp:revision>1</cp:revision>
  <dcterms:created xsi:type="dcterms:W3CDTF">2018-03-21T07:17:27Z</dcterms:created>
  <dcterms:modified xsi:type="dcterms:W3CDTF">2018-03-21T07:20:30Z</dcterms:modified>
</cp:coreProperties>
</file>