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65"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06" autoAdjust="0"/>
    <p:restoredTop sz="86441" autoAdjust="0"/>
  </p:normalViewPr>
  <p:slideViewPr>
    <p:cSldViewPr>
      <p:cViewPr varScale="1">
        <p:scale>
          <a:sx n="63" d="100"/>
          <a:sy n="63" d="100"/>
        </p:scale>
        <p:origin x="-1428" y="-96"/>
      </p:cViewPr>
      <p:guideLst>
        <p:guide orient="horz" pos="2160"/>
        <p:guide pos="2880"/>
      </p:guideLst>
    </p:cSldViewPr>
  </p:slideViewPr>
  <p:outlineViewPr>
    <p:cViewPr>
      <p:scale>
        <a:sx n="33" d="100"/>
        <a:sy n="33" d="100"/>
      </p:scale>
      <p:origin x="210" y="36232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12.5.2020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F86F2EAA-EEAD-4D65-A15F-CF4D6D973754}" type="slidenum">
              <a:rPr lang="tr-TR" smtClean="0"/>
              <a:pPr/>
              <a:t>6</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29600" cy="576064"/>
          </a:xfrm>
        </p:spPr>
        <p:txBody>
          <a:bodyPr>
            <a:normAutofit/>
          </a:bodyPr>
          <a:lstStyle/>
          <a:p>
            <a:r>
              <a:rPr lang="tr-TR" sz="2400" b="1" dirty="0" smtClean="0">
                <a:latin typeface="Calibri" pitchFamily="34" charset="0"/>
                <a:cs typeface="Calibri" pitchFamily="34" charset="0"/>
              </a:rPr>
              <a:t>POSTYAPISALCILIK</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611560" y="908720"/>
            <a:ext cx="8064896" cy="5949280"/>
          </a:xfrm>
        </p:spPr>
        <p:txBody>
          <a:bodyPr>
            <a:noAutofit/>
          </a:bodyPr>
          <a:lstStyle/>
          <a:p>
            <a:pPr algn="just"/>
            <a:r>
              <a:rPr lang="tr-TR" sz="2100" dirty="0" smtClean="0">
                <a:latin typeface="+mj-lt"/>
                <a:cs typeface="Calibri" pitchFamily="34" charset="0"/>
              </a:rPr>
              <a:t>Yapısalcılığın yapıyı tutarlı, sabit bir bütünlük olarak görmesi eleştirilmiş; yapının tarihsel süreçteki değişimine dikkat çekilmiştir. Gösteren ve gösterilen arasında var sayılan denklik sorgulanarak kavramın anlamının tarihsel ve kültürel olarak değişebileceği vurgulanmıştır (“Siyah Güzeldir” kavrayışında olduğu gibi).	</a:t>
            </a:r>
          </a:p>
          <a:p>
            <a:pPr algn="just"/>
            <a:r>
              <a:rPr lang="tr-TR" sz="2100" dirty="0" err="1" smtClean="0">
                <a:latin typeface="+mj-lt"/>
                <a:cs typeface="Calibri" pitchFamily="34" charset="0"/>
              </a:rPr>
              <a:t>Postyapısalcılık</a:t>
            </a:r>
            <a:r>
              <a:rPr lang="tr-TR" sz="2100" dirty="0" smtClean="0">
                <a:latin typeface="+mj-lt"/>
                <a:cs typeface="Calibri" pitchFamily="34" charset="0"/>
              </a:rPr>
              <a:t> hümanist düşünceye saldırmıştır. Kökenlerini Rönesans düşüncesinden ve Aydınlanma döneminden alan egemen birey fikrini eleştirir. Bu düşünce anlayışında, “toplum ve kültür, özerk insan faillerinin başlattığı seçeneklerin sözleşmelerin ürünü olarak görülür.” </a:t>
            </a:r>
            <a:r>
              <a:rPr lang="tr-TR" sz="2100" dirty="0" err="1" smtClean="0">
                <a:latin typeface="+mj-lt"/>
                <a:cs typeface="Calibri" pitchFamily="34" charset="0"/>
              </a:rPr>
              <a:t>Postyapısalcılar</a:t>
            </a:r>
            <a:r>
              <a:rPr lang="tr-TR" sz="2100" dirty="0" smtClean="0">
                <a:latin typeface="+mj-lt"/>
                <a:cs typeface="Calibri" pitchFamily="34" charset="0"/>
              </a:rPr>
              <a:t> ise öznelliklerin ve failliğin tarihsel ve kültürel olarak nasıl kurulduğunu ortaya çıkarır. Bütünlüklü, egemen aktör anlayışı yıkılır. İnsan öznesinin çelişkili ve parçalanmış olduğu düşünülür. Özne söylemin ürünü olarak kavranır (Öznenin merkezsizleşmesi) (</a:t>
            </a:r>
            <a:r>
              <a:rPr lang="tr-TR" sz="2100" dirty="0" err="1" smtClean="0">
                <a:latin typeface="+mj-lt"/>
                <a:cs typeface="Calibri" pitchFamily="34" charset="0"/>
              </a:rPr>
              <a:t>Smith</a:t>
            </a:r>
            <a:r>
              <a:rPr lang="tr-TR" sz="2100" dirty="0" smtClean="0">
                <a:latin typeface="+mj-lt"/>
                <a:cs typeface="Calibri" pitchFamily="34" charset="0"/>
              </a:rPr>
              <a:t>, 2007, s.165).</a:t>
            </a:r>
          </a:p>
          <a:p>
            <a:pPr algn="just"/>
            <a:r>
              <a:rPr lang="tr-TR" sz="2100" dirty="0" err="1" smtClean="0">
                <a:latin typeface="+mj-lt"/>
                <a:cs typeface="Calibri" pitchFamily="34" charset="0"/>
              </a:rPr>
              <a:t>Postyapısalcılar</a:t>
            </a:r>
            <a:r>
              <a:rPr lang="tr-TR" sz="2100" dirty="0" smtClean="0">
                <a:latin typeface="+mj-lt"/>
                <a:cs typeface="Calibri" pitchFamily="34" charset="0"/>
              </a:rPr>
              <a:t> kültürlerin ve metinlerin farklı şekillerde yorumlanabileceğini ve çelişkili biçimlerde okunabileceğini savunur. Metin nihai olarak kapatılamaz; anlam sabitlenemez (çokanlamlılık)</a:t>
            </a:r>
          </a:p>
          <a:p>
            <a:pPr algn="just">
              <a:buNone/>
            </a:pPr>
            <a:r>
              <a:rPr lang="tr-TR" sz="2100" dirty="0" smtClean="0">
                <a:latin typeface="+mj-lt"/>
                <a:cs typeface="Times New Roman" pitchFamily="18" charset="0"/>
              </a:rPr>
              <a:t> </a:t>
            </a:r>
            <a:endParaRPr lang="tr-TR" sz="2100" dirty="0" smtClean="0">
              <a:latin typeface="+mj-lt"/>
              <a:cs typeface="Calibri" pitchFamily="34" charset="0"/>
            </a:endParaRPr>
          </a:p>
          <a:p>
            <a:pPr algn="just">
              <a:buNone/>
            </a:pPr>
            <a:endParaRPr lang="tr-TR" sz="2100" dirty="0" smtClean="0">
              <a:latin typeface="+mj-lt"/>
              <a:cs typeface="Calibri" pitchFamily="34" charset="0"/>
            </a:endParaRPr>
          </a:p>
          <a:p>
            <a:pPr algn="just">
              <a:buNone/>
            </a:pPr>
            <a:endParaRPr lang="tr-TR" sz="2100" dirty="0" smtClean="0">
              <a:latin typeface="+mj-lt"/>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normAutofit/>
          </a:bodyPr>
          <a:lstStyle/>
          <a:p>
            <a:r>
              <a:rPr lang="tr-TR" sz="2400" b="1" dirty="0" smtClean="0">
                <a:cs typeface="Times New Roman" pitchFamily="18" charset="0"/>
              </a:rPr>
              <a:t>POSTYAPISALCILIK</a:t>
            </a:r>
            <a:endParaRPr lang="tr-TR" sz="2400" b="1" dirty="0">
              <a:cs typeface="Times New Roman" pitchFamily="18" charset="0"/>
            </a:endParaRPr>
          </a:p>
        </p:txBody>
      </p:sp>
      <p:sp>
        <p:nvSpPr>
          <p:cNvPr id="3" name="2 İçerik Yer Tutucusu"/>
          <p:cNvSpPr>
            <a:spLocks noGrp="1"/>
          </p:cNvSpPr>
          <p:nvPr>
            <p:ph idx="1"/>
          </p:nvPr>
        </p:nvSpPr>
        <p:spPr>
          <a:xfrm>
            <a:off x="539552" y="980728"/>
            <a:ext cx="8147248" cy="5877272"/>
          </a:xfrm>
        </p:spPr>
        <p:txBody>
          <a:bodyPr>
            <a:normAutofit lnSpcReduction="10000"/>
          </a:bodyPr>
          <a:lstStyle/>
          <a:p>
            <a:pPr algn="just"/>
            <a:r>
              <a:rPr lang="tr-TR" sz="2100" dirty="0" smtClean="0">
                <a:latin typeface="+mj-lt"/>
                <a:cs typeface="Calibri" pitchFamily="34" charset="0"/>
              </a:rPr>
              <a:t>“</a:t>
            </a:r>
            <a:r>
              <a:rPr lang="tr-TR" sz="2100" dirty="0" err="1" smtClean="0">
                <a:latin typeface="+mj-lt"/>
                <a:cs typeface="Calibri" pitchFamily="34" charset="0"/>
              </a:rPr>
              <a:t>Althusser’in</a:t>
            </a:r>
            <a:r>
              <a:rPr lang="tr-TR" sz="2100" dirty="0" smtClean="0">
                <a:latin typeface="+mj-lt"/>
                <a:cs typeface="Calibri" pitchFamily="34" charset="0"/>
              </a:rPr>
              <a:t> yaptığı gibi birleşik, sınıf-temelli ideoloji sistemleri çözümleme(si) yerine, söylemlerin ve iktidar/bilgi yapılarının yayılmasına ve karşılıklı iç içe geçişlerine işaret ederler.” Bunlar, ırk ve cinsiyet, sömürgecilik ya da profesyonelleri ve uzmanları içeren kurumsal mücadeleler biçimine bürünebilir (</a:t>
            </a:r>
            <a:r>
              <a:rPr lang="tr-TR" sz="2100" dirty="0" err="1" smtClean="0">
                <a:latin typeface="+mj-lt"/>
                <a:cs typeface="Calibri" pitchFamily="34" charset="0"/>
              </a:rPr>
              <a:t>Smith</a:t>
            </a:r>
            <a:r>
              <a:rPr lang="tr-TR" sz="2100" dirty="0" smtClean="0">
                <a:latin typeface="+mj-lt"/>
                <a:cs typeface="Calibri" pitchFamily="34" charset="0"/>
              </a:rPr>
              <a:t>, 2007, s.167). İlerlemeci tarih anlayışı reddedilir. Kültürel ve kurumsal dinamiklerin oluşumunda şans, süreksizlik, kopuş ve olumsallık önemsenir (s.168).</a:t>
            </a:r>
            <a:endParaRPr lang="tr-TR" sz="2100" b="1" dirty="0" smtClean="0">
              <a:latin typeface="+mj-lt"/>
              <a:cs typeface="Calibri" pitchFamily="34" charset="0"/>
            </a:endParaRPr>
          </a:p>
          <a:p>
            <a:pPr algn="just"/>
            <a:r>
              <a:rPr lang="tr-TR" sz="2100" b="1" dirty="0" smtClean="0">
                <a:latin typeface="+mj-lt"/>
                <a:cs typeface="Calibri" pitchFamily="34" charset="0"/>
              </a:rPr>
              <a:t>MICHEL FOUCAULT: </a:t>
            </a:r>
            <a:r>
              <a:rPr lang="tr-TR" sz="2100" dirty="0" err="1" smtClean="0">
                <a:latin typeface="+mj-lt"/>
                <a:cs typeface="Calibri" pitchFamily="34" charset="0"/>
              </a:rPr>
              <a:t>Foucault’nun</a:t>
            </a:r>
            <a:r>
              <a:rPr lang="tr-TR" sz="2100" dirty="0" smtClean="0">
                <a:latin typeface="+mj-lt"/>
                <a:cs typeface="Calibri" pitchFamily="34" charset="0"/>
              </a:rPr>
              <a:t> düşünce sistemindeki en önemli kavrayışlardan biri iktidar ilişkilerinin bir görünümünü  olan söylemdir.  Söylem, “insanları, şeyleri hatta bilgi ve soyut düşünce sistemlerini betimlemenin, tanımlamanın, sınıflandırmanın ve onlar hakkında düşünmenin bir yolu(dur).” </a:t>
            </a:r>
            <a:r>
              <a:rPr lang="tr-TR" sz="2100" dirty="0" err="1" smtClean="0">
                <a:latin typeface="+mj-lt"/>
                <a:cs typeface="Calibri" pitchFamily="34" charset="0"/>
              </a:rPr>
              <a:t>Foucault</a:t>
            </a:r>
            <a:r>
              <a:rPr lang="tr-TR" sz="2100" dirty="0" smtClean="0">
                <a:latin typeface="+mj-lt"/>
                <a:cs typeface="Calibri" pitchFamily="34" charset="0"/>
              </a:rPr>
              <a:t>, </a:t>
            </a:r>
            <a:r>
              <a:rPr lang="tr-TR" sz="2100" i="1" dirty="0" smtClean="0">
                <a:latin typeface="+mj-lt"/>
                <a:cs typeface="Calibri" pitchFamily="34" charset="0"/>
              </a:rPr>
              <a:t>Disiplin ve Ceza</a:t>
            </a:r>
            <a:r>
              <a:rPr lang="tr-TR" sz="2100" dirty="0" smtClean="0">
                <a:latin typeface="+mj-lt"/>
                <a:cs typeface="Calibri" pitchFamily="34" charset="0"/>
              </a:rPr>
              <a:t>, </a:t>
            </a:r>
            <a:r>
              <a:rPr lang="tr-TR" sz="2100" i="1" dirty="0" smtClean="0">
                <a:latin typeface="+mj-lt"/>
                <a:cs typeface="Calibri" pitchFamily="34" charset="0"/>
              </a:rPr>
              <a:t>Delilik ve Uygarlık</a:t>
            </a:r>
            <a:r>
              <a:rPr lang="tr-TR" sz="2100" dirty="0" smtClean="0">
                <a:latin typeface="+mj-lt"/>
                <a:cs typeface="Calibri" pitchFamily="34" charset="0"/>
              </a:rPr>
              <a:t> gibi yapıtlarında, uzman ve profesyonellerin, yeni söylemlerin ortaya çıkmasıyla otoritelerini nasıl kurduklarını araştırmıştır (</a:t>
            </a:r>
            <a:r>
              <a:rPr lang="tr-TR" sz="2100" dirty="0" err="1" smtClean="0">
                <a:latin typeface="+mj-lt"/>
                <a:cs typeface="Calibri" pitchFamily="34" charset="0"/>
              </a:rPr>
              <a:t>Smith</a:t>
            </a:r>
            <a:r>
              <a:rPr lang="tr-TR" sz="2100" dirty="0" smtClean="0">
                <a:latin typeface="+mj-lt"/>
                <a:cs typeface="Calibri" pitchFamily="34" charset="0"/>
              </a:rPr>
              <a:t>, 2007, s.170). </a:t>
            </a:r>
            <a:r>
              <a:rPr lang="tr-TR" sz="2100" dirty="0" err="1" smtClean="0">
                <a:latin typeface="+mj-lt"/>
                <a:cs typeface="Calibri" pitchFamily="34" charset="0"/>
              </a:rPr>
              <a:t>Foucault</a:t>
            </a:r>
            <a:r>
              <a:rPr lang="tr-TR" sz="2100" dirty="0" smtClean="0">
                <a:latin typeface="+mj-lt"/>
                <a:cs typeface="Calibri" pitchFamily="34" charset="0"/>
              </a:rPr>
              <a:t> iktidar ve bilginin aynı şeyin temel görünümü olduğunu söylemiş ve mikro düzeydeki iktidar ilişkilerine dikkat çekmiştir. iktidarın yasaklayıcı işlevinden ziyade üretken niteliğini vurgulamıştır (West, 2005, s.279-280)</a:t>
            </a: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a:bodyPr>
          <a:lstStyle/>
          <a:p>
            <a:pPr algn="ctr">
              <a:buNone/>
            </a:pPr>
            <a:r>
              <a:rPr lang="tr-TR" sz="2400" b="1" dirty="0" smtClean="0">
                <a:latin typeface="+mj-lt"/>
              </a:rPr>
              <a:t>JACQUES DERRIDA</a:t>
            </a:r>
          </a:p>
          <a:p>
            <a:pPr algn="just"/>
            <a:r>
              <a:rPr lang="tr-TR" sz="2200" dirty="0" err="1" smtClean="0">
                <a:latin typeface="+mj-lt"/>
              </a:rPr>
              <a:t>Derrida</a:t>
            </a:r>
            <a:r>
              <a:rPr lang="tr-TR" sz="2200" dirty="0" smtClean="0">
                <a:latin typeface="+mj-lt"/>
              </a:rPr>
              <a:t>, </a:t>
            </a:r>
            <a:r>
              <a:rPr lang="tr-TR" sz="2200" dirty="0" err="1" smtClean="0">
                <a:latin typeface="+mj-lt"/>
              </a:rPr>
              <a:t>Saussure’ün</a:t>
            </a:r>
            <a:r>
              <a:rPr lang="tr-TR" sz="2200" dirty="0" smtClean="0">
                <a:latin typeface="+mj-lt"/>
              </a:rPr>
              <a:t> yapısalcı dilbiliminden farklı olarak, anlamın çoğul, açık ve </a:t>
            </a:r>
            <a:r>
              <a:rPr lang="tr-TR" sz="2200" dirty="0" err="1" smtClean="0">
                <a:latin typeface="+mj-lt"/>
              </a:rPr>
              <a:t>kapanımsız</a:t>
            </a:r>
            <a:r>
              <a:rPr lang="tr-TR" sz="2200" dirty="0" smtClean="0">
                <a:latin typeface="+mj-lt"/>
              </a:rPr>
              <a:t> olduğunu ifade eder (</a:t>
            </a:r>
            <a:r>
              <a:rPr lang="tr-TR" sz="2200" dirty="0" err="1" smtClean="0">
                <a:latin typeface="+mj-lt"/>
              </a:rPr>
              <a:t>Smith</a:t>
            </a:r>
            <a:r>
              <a:rPr lang="tr-TR" sz="2200" dirty="0" smtClean="0">
                <a:latin typeface="+mj-lt"/>
              </a:rPr>
              <a:t>, 2007, s.180). Bu kavrayışında, gösteren ve gösterilenlerin sürekli olarak yeni birleşimler oluşturması çerçevesinde bir araya gelmesi ve birbirinden kopması temel rol oynar. Her göstergede kendisi olmak için dışladığı diğer göstergelerin de izi bulunur (</a:t>
            </a:r>
            <a:r>
              <a:rPr lang="tr-TR" sz="2200" dirty="0" err="1" smtClean="0">
                <a:latin typeface="+mj-lt"/>
              </a:rPr>
              <a:t>Sarup</a:t>
            </a:r>
            <a:r>
              <a:rPr lang="tr-TR" sz="2200" dirty="0" smtClean="0">
                <a:latin typeface="+mj-lt"/>
              </a:rPr>
              <a:t>, 2004, s.52). Anlamın gösteren zincirinde devindiğini ve gösterene bağlı olarak gösterilenin de kaydığını ifade eder. Anlam bağlama göre değişir.</a:t>
            </a:r>
          </a:p>
          <a:p>
            <a:pPr algn="just"/>
            <a:r>
              <a:rPr lang="tr-TR" sz="2200" dirty="0" err="1" smtClean="0">
                <a:latin typeface="+mj-lt"/>
              </a:rPr>
              <a:t>Derrida</a:t>
            </a:r>
            <a:r>
              <a:rPr lang="tr-TR" sz="2200" dirty="0" smtClean="0">
                <a:latin typeface="+mj-lt"/>
              </a:rPr>
              <a:t> </a:t>
            </a:r>
            <a:r>
              <a:rPr lang="tr-TR" sz="2200" dirty="0" err="1" smtClean="0">
                <a:latin typeface="+mj-lt"/>
              </a:rPr>
              <a:t>yapısöküm</a:t>
            </a:r>
            <a:r>
              <a:rPr lang="tr-TR" sz="2200" dirty="0" smtClean="0">
                <a:latin typeface="+mj-lt"/>
              </a:rPr>
              <a:t> yöntemini geliştirmiş ve metin içindeki kavramların metnin bütünlüğü açısından tutarsız kullanımlarına dikkat çekmiştir (</a:t>
            </a:r>
            <a:r>
              <a:rPr lang="tr-TR" sz="2200" dirty="0" err="1" smtClean="0">
                <a:latin typeface="+mj-lt"/>
              </a:rPr>
              <a:t>Sarup</a:t>
            </a:r>
            <a:r>
              <a:rPr lang="tr-TR" sz="2200" dirty="0" smtClean="0">
                <a:latin typeface="+mj-lt"/>
              </a:rPr>
              <a:t>, 2004, s. 549). Metnin çelişki, tutarsızlık ve  yokluklarına odaklanmış; metinde söylenen kadar söylenmeyeni de çözümleme imkanı sağlamıştır.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0"/>
            <a:ext cx="7859216" cy="836712"/>
          </a:xfrm>
        </p:spPr>
        <p:txBody>
          <a:bodyPr>
            <a:normAutofit/>
          </a:bodyPr>
          <a:lstStyle/>
          <a:p>
            <a:r>
              <a:rPr lang="tr-TR" sz="2400" b="1" dirty="0" smtClean="0"/>
              <a:t>SİNEMA ÇALIŞMALARI</a:t>
            </a:r>
            <a:endParaRPr lang="tr-TR" sz="2400" b="1" dirty="0"/>
          </a:p>
        </p:txBody>
      </p:sp>
      <p:sp>
        <p:nvSpPr>
          <p:cNvPr id="3" name="2 İçerik Yer Tutucusu"/>
          <p:cNvSpPr>
            <a:spLocks noGrp="1"/>
          </p:cNvSpPr>
          <p:nvPr>
            <p:ph idx="1"/>
          </p:nvPr>
        </p:nvSpPr>
        <p:spPr>
          <a:xfrm>
            <a:off x="457200" y="620688"/>
            <a:ext cx="8229600" cy="6237312"/>
          </a:xfrm>
        </p:spPr>
        <p:txBody>
          <a:bodyPr>
            <a:noAutofit/>
          </a:bodyPr>
          <a:lstStyle/>
          <a:p>
            <a:pPr algn="just"/>
            <a:r>
              <a:rPr lang="tr-TR" sz="2100" dirty="0" smtClean="0">
                <a:latin typeface="+mj-lt"/>
                <a:cs typeface="Calibri" pitchFamily="34" charset="0"/>
              </a:rPr>
              <a:t>Sinema çalışmaları açısından </a:t>
            </a:r>
            <a:r>
              <a:rPr lang="tr-TR" sz="2100" dirty="0" err="1" smtClean="0">
                <a:latin typeface="+mj-lt"/>
                <a:cs typeface="Calibri" pitchFamily="34" charset="0"/>
              </a:rPr>
              <a:t>postyapısalcılık</a:t>
            </a:r>
            <a:r>
              <a:rPr lang="tr-TR" sz="2100" dirty="0" smtClean="0">
                <a:latin typeface="+mj-lt"/>
                <a:cs typeface="Calibri" pitchFamily="34" charset="0"/>
              </a:rPr>
              <a:t> </a:t>
            </a:r>
            <a:r>
              <a:rPr lang="tr-TR" sz="2100" i="1" dirty="0" err="1" smtClean="0">
                <a:latin typeface="+mj-lt"/>
                <a:cs typeface="Calibri" pitchFamily="34" charset="0"/>
              </a:rPr>
              <a:t>auteur</a:t>
            </a:r>
            <a:r>
              <a:rPr lang="tr-TR" sz="2100" dirty="0" err="1" smtClean="0">
                <a:latin typeface="+mj-lt"/>
                <a:cs typeface="Calibri" pitchFamily="34" charset="0"/>
              </a:rPr>
              <a:t>ün</a:t>
            </a:r>
            <a:r>
              <a:rPr lang="tr-TR" sz="2100" dirty="0" smtClean="0">
                <a:latin typeface="+mj-lt"/>
                <a:cs typeface="Calibri" pitchFamily="34" charset="0"/>
              </a:rPr>
              <a:t> bütünlüğünü parçalamıştır. Saf metnin olmadığı ifade edilerek </a:t>
            </a:r>
            <a:r>
              <a:rPr lang="tr-TR" sz="2100" dirty="0" err="1" smtClean="0">
                <a:latin typeface="+mj-lt"/>
                <a:cs typeface="Calibri" pitchFamily="34" charset="0"/>
              </a:rPr>
              <a:t>metinlerarasılık</a:t>
            </a:r>
            <a:r>
              <a:rPr lang="tr-TR" sz="2100" b="1" dirty="0" smtClean="0">
                <a:latin typeface="+mj-lt"/>
                <a:cs typeface="Calibri" pitchFamily="34" charset="0"/>
              </a:rPr>
              <a:t> </a:t>
            </a:r>
            <a:r>
              <a:rPr lang="tr-TR" sz="2100" dirty="0" smtClean="0">
                <a:latin typeface="+mj-lt"/>
                <a:cs typeface="Calibri" pitchFamily="34" charset="0"/>
              </a:rPr>
              <a:t>vurgulanmış ve </a:t>
            </a:r>
            <a:r>
              <a:rPr lang="tr-TR" sz="2100" i="1" dirty="0" err="1" smtClean="0">
                <a:latin typeface="+mj-lt"/>
                <a:cs typeface="Calibri" pitchFamily="34" charset="0"/>
              </a:rPr>
              <a:t>auteur</a:t>
            </a:r>
            <a:r>
              <a:rPr lang="tr-TR" sz="2100" dirty="0" err="1" smtClean="0">
                <a:latin typeface="+mj-lt"/>
                <a:cs typeface="Calibri" pitchFamily="34" charset="0"/>
              </a:rPr>
              <a:t>e</a:t>
            </a:r>
            <a:r>
              <a:rPr lang="tr-TR" sz="2100" dirty="0" smtClean="0">
                <a:latin typeface="+mj-lt"/>
                <a:cs typeface="Calibri" pitchFamily="34" charset="0"/>
              </a:rPr>
              <a:t> dair kuram da </a:t>
            </a:r>
            <a:r>
              <a:rPr lang="tr-TR" sz="2100" dirty="0" err="1" smtClean="0">
                <a:latin typeface="+mj-lt"/>
                <a:cs typeface="Calibri" pitchFamily="34" charset="0"/>
              </a:rPr>
              <a:t>metinlerarasılığa</a:t>
            </a:r>
            <a:r>
              <a:rPr lang="tr-TR" sz="2100" dirty="0" smtClean="0">
                <a:latin typeface="+mj-lt"/>
                <a:cs typeface="Calibri" pitchFamily="34" charset="0"/>
              </a:rPr>
              <a:t> dahil edilmiştir.</a:t>
            </a:r>
          </a:p>
          <a:p>
            <a:pPr algn="just"/>
            <a:r>
              <a:rPr lang="tr-TR" sz="2100" dirty="0" smtClean="0">
                <a:latin typeface="+mj-lt"/>
                <a:cs typeface="Calibri" pitchFamily="34" charset="0"/>
              </a:rPr>
              <a:t> Metni konuşmak aynı zamanda bağlamı da konuşmak anlamına gelmektedir: Metnin üretimi, tarihsel, sosyal ve politik bağlam göz önünde bulundurulmuştur. Saf, doğal metin olmadığı ve metnin </a:t>
            </a:r>
            <a:r>
              <a:rPr lang="tr-TR" sz="2100" dirty="0" err="1" smtClean="0">
                <a:latin typeface="+mj-lt"/>
                <a:cs typeface="Calibri" pitchFamily="34" charset="0"/>
              </a:rPr>
              <a:t>yapıbozumuna</a:t>
            </a:r>
            <a:r>
              <a:rPr lang="tr-TR" sz="2100" dirty="0" smtClean="0">
                <a:latin typeface="+mj-lt"/>
                <a:cs typeface="Calibri" pitchFamily="34" charset="0"/>
              </a:rPr>
              <a:t> tabi tutulması gerektiği belirtilmiştir (</a:t>
            </a:r>
            <a:r>
              <a:rPr lang="tr-TR" sz="2100" dirty="0" err="1" smtClean="0">
                <a:latin typeface="+mj-lt"/>
                <a:cs typeface="Calibri" pitchFamily="34" charset="0"/>
              </a:rPr>
              <a:t>Hayward</a:t>
            </a:r>
            <a:r>
              <a:rPr lang="tr-TR" sz="2100" dirty="0" smtClean="0">
                <a:latin typeface="+mj-lt"/>
                <a:cs typeface="Calibri" pitchFamily="34" charset="0"/>
              </a:rPr>
              <a:t>, 2012, s.648-649). Sinema metninin </a:t>
            </a:r>
            <a:r>
              <a:rPr lang="tr-TR" sz="2100" dirty="0" err="1" smtClean="0">
                <a:latin typeface="+mj-lt"/>
                <a:cs typeface="Calibri" pitchFamily="34" charset="0"/>
              </a:rPr>
              <a:t>yapıbozumu</a:t>
            </a:r>
            <a:r>
              <a:rPr lang="tr-TR" sz="2100" dirty="0" smtClean="0">
                <a:latin typeface="+mj-lt"/>
                <a:cs typeface="Calibri" pitchFamily="34" charset="0"/>
              </a:rPr>
              <a:t>, film metnindeki bastırılmış olanı ve çelişkileri vurgulamış; hiçbir metnin aynı zamanda altını oymadığı bir pozisyona sahip olmadığı ve bütün metinlerin çelişkilerden oluştuğu düşüncesini temel almıştır (</a:t>
            </a:r>
            <a:r>
              <a:rPr lang="tr-TR" sz="2100" dirty="0" err="1" smtClean="0">
                <a:latin typeface="+mj-lt"/>
                <a:cs typeface="Calibri" pitchFamily="34" charset="0"/>
              </a:rPr>
              <a:t>Stam</a:t>
            </a:r>
            <a:r>
              <a:rPr lang="tr-TR" sz="2100" dirty="0" smtClean="0">
                <a:latin typeface="+mj-lt"/>
                <a:cs typeface="Calibri" pitchFamily="34" charset="0"/>
              </a:rPr>
              <a:t>, 2014, s.193).</a:t>
            </a:r>
          </a:p>
          <a:p>
            <a:pPr algn="just"/>
            <a:r>
              <a:rPr lang="tr-TR" sz="2100" dirty="0" smtClean="0">
                <a:latin typeface="+mj-lt"/>
                <a:cs typeface="Calibri" pitchFamily="34" charset="0"/>
              </a:rPr>
              <a:t>Özneyle ilgili sorular ve izleyici araştırmaları gündeme gelmiştir.</a:t>
            </a:r>
          </a:p>
          <a:p>
            <a:pPr algn="ctr">
              <a:buNone/>
            </a:pPr>
            <a:r>
              <a:rPr lang="tr-TR" sz="2400" b="1" dirty="0" smtClean="0">
                <a:latin typeface="+mj-lt"/>
              </a:rPr>
              <a:t>MICHAEL </a:t>
            </a:r>
            <a:r>
              <a:rPr lang="tr-TR" sz="2400" b="1" dirty="0" smtClean="0">
                <a:latin typeface="+mj-lt"/>
              </a:rPr>
              <a:t>RYAN &amp;DOUGLAS KELLNER</a:t>
            </a:r>
          </a:p>
          <a:p>
            <a:pPr algn="just"/>
            <a:r>
              <a:rPr lang="tr-TR" sz="2000" dirty="0" smtClean="0">
                <a:latin typeface="+mj-lt"/>
              </a:rPr>
              <a:t>Hollywood filmlerinin bütün tarihsel süreçlerde aynı şekilde yorumlanmasını eleştirmişler ve farklı tarihsel dönemlerde ortaya çıkan filmlerdeki farklı söylem ve temsil stratejilerini araştırmışlardır. </a:t>
            </a:r>
            <a:r>
              <a:rPr lang="tr-TR" sz="2000" dirty="0" err="1" smtClean="0">
                <a:latin typeface="+mj-lt"/>
              </a:rPr>
              <a:t>Ryan</a:t>
            </a:r>
            <a:r>
              <a:rPr lang="tr-TR" sz="2000" dirty="0" smtClean="0">
                <a:latin typeface="+mj-lt"/>
              </a:rPr>
              <a:t> ve </a:t>
            </a:r>
            <a:r>
              <a:rPr lang="tr-TR" sz="2000" dirty="0" err="1" smtClean="0">
                <a:latin typeface="+mj-lt"/>
              </a:rPr>
              <a:t>Kellner’a</a:t>
            </a:r>
            <a:r>
              <a:rPr lang="tr-TR" sz="2000" dirty="0" smtClean="0">
                <a:latin typeface="+mj-lt"/>
              </a:rPr>
              <a:t> göre kültürel temsiller, kültürden devralınmakta ve toplumsal gerçekçiliğin nasıl anlam kazanacağına ilişkin bir mücadele içermektedir. </a:t>
            </a:r>
            <a:endParaRPr lang="tr-TR" sz="2000" dirty="0">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018"/>
          </a:xfrm>
        </p:spPr>
        <p:txBody>
          <a:bodyPr>
            <a:normAutofit fontScale="90000"/>
          </a:bodyPr>
          <a:lstStyle/>
          <a:p>
            <a:r>
              <a:rPr lang="tr-TR" sz="2400" b="1" dirty="0" smtClean="0">
                <a:latin typeface="Calibri" pitchFamily="34" charset="0"/>
                <a:cs typeface="Calibri" pitchFamily="34" charset="0"/>
              </a:rPr>
              <a:t/>
            </a:r>
            <a:br>
              <a:rPr lang="tr-TR" sz="2400" b="1" dirty="0" smtClean="0">
                <a:latin typeface="Calibri" pitchFamily="34" charset="0"/>
                <a:cs typeface="Calibri" pitchFamily="34" charset="0"/>
              </a:rPr>
            </a:b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332656"/>
            <a:ext cx="8229600" cy="6336704"/>
          </a:xfrm>
        </p:spPr>
        <p:txBody>
          <a:bodyPr>
            <a:noAutofit/>
          </a:bodyPr>
          <a:lstStyle/>
          <a:p>
            <a:pPr algn="just"/>
            <a:r>
              <a:rPr lang="tr-TR" sz="2100" dirty="0" smtClean="0">
                <a:latin typeface="+mj-lt"/>
              </a:rPr>
              <a:t>Örneğin kapitalizmin güçlünün güçsüzü yuttuğu bir orman olarak mı yoksa özgürlükçü bir ütopya olarak mı yorumlanacağını kültürel temsiller belirlemektedir. Bu nedenle temsiller üzerinde söz sahibi olmak politik hareketler için önemlidir. </a:t>
            </a:r>
          </a:p>
          <a:p>
            <a:pPr algn="just"/>
            <a:r>
              <a:rPr lang="tr-TR" sz="2100" dirty="0" smtClean="0">
                <a:latin typeface="+mj-lt"/>
                <a:cs typeface="Calibri" pitchFamily="34" charset="0"/>
              </a:rPr>
              <a:t>Filmler gerçekliğin nasıl kavranacağına ilişkin temsillerin yarıştığı bir mücadele zemini sunar. Bu çerçevede </a:t>
            </a:r>
            <a:r>
              <a:rPr lang="tr-TR" sz="2100" dirty="0" err="1" smtClean="0">
                <a:latin typeface="+mj-lt"/>
                <a:cs typeface="Calibri" pitchFamily="34" charset="0"/>
              </a:rPr>
              <a:t>Ryan</a:t>
            </a:r>
            <a:r>
              <a:rPr lang="tr-TR" sz="2100" dirty="0" smtClean="0">
                <a:latin typeface="+mj-lt"/>
                <a:cs typeface="Calibri" pitchFamily="34" charset="0"/>
              </a:rPr>
              <a:t> ve </a:t>
            </a:r>
            <a:r>
              <a:rPr lang="tr-TR" sz="2100" dirty="0" err="1" smtClean="0">
                <a:latin typeface="+mj-lt"/>
                <a:cs typeface="Calibri" pitchFamily="34" charset="0"/>
              </a:rPr>
              <a:t>Kellner</a:t>
            </a:r>
            <a:r>
              <a:rPr lang="tr-TR" sz="2100" dirty="0" smtClean="0">
                <a:latin typeface="+mj-lt"/>
                <a:cs typeface="Calibri" pitchFamily="34" charset="0"/>
              </a:rPr>
              <a:t> Amerika’da ekonomik ve siyasi kriz dönemlerinde dünyanın daha önceki algılanma biçimlerinde bir kopuş olduğundan ve temsil krizlerinin açığa çıktığından bahseder. Kamusal otoriteye ve kurumsal yapıya yönelik güvensizlik ortaya çıkar. Bu durum yeni temsillerin yaygınlaşması için bir fırsat sunar ya da eski temsiller yeniden farklı bir içerikle devreye sokulur.</a:t>
            </a:r>
          </a:p>
          <a:p>
            <a:pPr algn="just"/>
            <a:r>
              <a:rPr lang="tr-TR" sz="2100" dirty="0" smtClean="0">
                <a:latin typeface="+mj-lt"/>
                <a:cs typeface="Calibri" pitchFamily="34" charset="0"/>
              </a:rPr>
              <a:t>Filmler dünyanın ne olduğuna ve nasıl olmasına gerektiğine ilişkin ortak düşünceyi yönlendiren kültürel temsiller sisteminin bir parçasını oluşturur. Bu süreçte İdeoloji, toplumsal güçlerin var olan düzen için tehdit yaratmasının önüne geçmeye çalışır. İdeoloji bunu kültürel temsiller aracılığıyla gerçekleştirir.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548680"/>
            <a:ext cx="8219256" cy="5688632"/>
          </a:xfrm>
        </p:spPr>
        <p:txBody>
          <a:bodyPr>
            <a:normAutofit/>
          </a:bodyPr>
          <a:lstStyle/>
          <a:p>
            <a:pPr algn="just"/>
            <a:r>
              <a:rPr lang="tr-TR" sz="2100" dirty="0" smtClean="0">
                <a:latin typeface="+mj-lt"/>
                <a:cs typeface="Calibri" pitchFamily="34" charset="0"/>
              </a:rPr>
              <a:t>Ancak en muhafazakar film bile bir eleştiri barındırabilir. Çünkü düzene tehdit oluşturan gerilimleri görünmez kılmaya çalışırken onları sergilemek zorunda kalır. Örneğin sınıfsal eşitsizliklerin otoriter bir lider tarafından çözüme kavuşturulduğu bir film muhafazakardır ancak bu eşitsizlikleri çözümlemek için onları göstermek zorunda kalması bir </a:t>
            </a:r>
            <a:r>
              <a:rPr lang="tr-TR" sz="2100" dirty="0" err="1" smtClean="0">
                <a:latin typeface="+mj-lt"/>
                <a:cs typeface="Calibri" pitchFamily="34" charset="0"/>
              </a:rPr>
              <a:t>yapıbozum</a:t>
            </a:r>
            <a:r>
              <a:rPr lang="tr-TR" sz="2100" dirty="0" smtClean="0">
                <a:latin typeface="+mj-lt"/>
                <a:cs typeface="Calibri" pitchFamily="34" charset="0"/>
              </a:rPr>
              <a:t> barındırır .</a:t>
            </a:r>
          </a:p>
          <a:p>
            <a:pPr algn="just"/>
            <a:r>
              <a:rPr lang="tr-TR" sz="2100" dirty="0" smtClean="0">
                <a:latin typeface="+mj-lt"/>
                <a:cs typeface="Calibri" pitchFamily="34" charset="0"/>
              </a:rPr>
              <a:t>Bu bağlamda </a:t>
            </a:r>
            <a:r>
              <a:rPr lang="tr-TR" sz="2100" dirty="0" err="1" smtClean="0">
                <a:latin typeface="+mj-lt"/>
                <a:cs typeface="Calibri" pitchFamily="34" charset="0"/>
              </a:rPr>
              <a:t>Ryan</a:t>
            </a:r>
            <a:r>
              <a:rPr lang="tr-TR" sz="2100" dirty="0" smtClean="0">
                <a:latin typeface="+mj-lt"/>
                <a:cs typeface="Calibri" pitchFamily="34" charset="0"/>
              </a:rPr>
              <a:t> ve </a:t>
            </a:r>
            <a:r>
              <a:rPr lang="tr-TR" sz="2100" dirty="0" err="1" smtClean="0">
                <a:latin typeface="+mj-lt"/>
                <a:cs typeface="Calibri" pitchFamily="34" charset="0"/>
              </a:rPr>
              <a:t>Kellner</a:t>
            </a:r>
            <a:r>
              <a:rPr lang="tr-TR" sz="2100" dirty="0" smtClean="0">
                <a:latin typeface="+mj-lt"/>
                <a:cs typeface="Calibri" pitchFamily="34" charset="0"/>
              </a:rPr>
              <a:t> Hollywood filmlerindeki farklı temsil ve söylem stratejilerini çözümlerken metafor ve </a:t>
            </a:r>
            <a:r>
              <a:rPr lang="tr-TR" sz="2100" dirty="0" err="1" smtClean="0">
                <a:latin typeface="+mj-lt"/>
                <a:cs typeface="Calibri" pitchFamily="34" charset="0"/>
              </a:rPr>
              <a:t>metonimi</a:t>
            </a:r>
            <a:r>
              <a:rPr lang="tr-TR" sz="2100" dirty="0" smtClean="0">
                <a:latin typeface="+mj-lt"/>
                <a:cs typeface="Calibri" pitchFamily="34" charset="0"/>
              </a:rPr>
              <a:t> kavramlarına başvurur. Metafor eğretileme anlamına gelir. Örneğin gemi yılan gibi kayar dediğimizde yılanın özelliklerini gemiye aktarmış oluruz. </a:t>
            </a:r>
            <a:r>
              <a:rPr lang="tr-TR" sz="2100" dirty="0" err="1" smtClean="0">
                <a:latin typeface="+mj-lt"/>
                <a:cs typeface="Calibri" pitchFamily="34" charset="0"/>
              </a:rPr>
              <a:t>Metonimi</a:t>
            </a:r>
            <a:r>
              <a:rPr lang="tr-TR" sz="2100" dirty="0" smtClean="0">
                <a:latin typeface="+mj-lt"/>
                <a:cs typeface="Calibri" pitchFamily="34" charset="0"/>
              </a:rPr>
              <a:t> ise düz değişmecedir. Bir şeyin parçasının bütünü temsil edecek biçimde kullanılmasıdır. </a:t>
            </a:r>
          </a:p>
          <a:p>
            <a:pPr algn="just"/>
            <a:r>
              <a:rPr lang="tr-TR" sz="2100" dirty="0" smtClean="0">
                <a:latin typeface="+mj-lt"/>
                <a:cs typeface="Calibri" pitchFamily="34" charset="0"/>
              </a:rPr>
              <a:t>Michael </a:t>
            </a:r>
            <a:r>
              <a:rPr lang="tr-TR" sz="2100" dirty="0" err="1" smtClean="0">
                <a:latin typeface="+mj-lt"/>
                <a:cs typeface="Calibri" pitchFamily="34" charset="0"/>
              </a:rPr>
              <a:t>Ryan</a:t>
            </a:r>
            <a:r>
              <a:rPr lang="tr-TR" sz="2100" dirty="0" smtClean="0">
                <a:latin typeface="+mj-lt"/>
                <a:cs typeface="Calibri" pitchFamily="34" charset="0"/>
              </a:rPr>
              <a:t> ve </a:t>
            </a:r>
            <a:r>
              <a:rPr lang="tr-TR" sz="2100" dirty="0" err="1" smtClean="0">
                <a:latin typeface="+mj-lt"/>
                <a:cs typeface="Calibri" pitchFamily="34" charset="0"/>
              </a:rPr>
              <a:t>Douglas</a:t>
            </a:r>
            <a:r>
              <a:rPr lang="tr-TR" sz="2100" dirty="0" smtClean="0">
                <a:latin typeface="+mj-lt"/>
                <a:cs typeface="Calibri" pitchFamily="34" charset="0"/>
              </a:rPr>
              <a:t> </a:t>
            </a:r>
            <a:r>
              <a:rPr lang="tr-TR" sz="2100" dirty="0" err="1" smtClean="0">
                <a:latin typeface="+mj-lt"/>
                <a:cs typeface="Calibri" pitchFamily="34" charset="0"/>
              </a:rPr>
              <a:t>Kellner</a:t>
            </a:r>
            <a:r>
              <a:rPr lang="tr-TR" sz="2100" dirty="0" smtClean="0">
                <a:latin typeface="+mj-lt"/>
                <a:cs typeface="Calibri" pitchFamily="34" charset="0"/>
              </a:rPr>
              <a:t>, metaforu ideolojiyle ilişkilendirir. Metafor kavrama ideal bir anlam yüklenmesi anlamına gelir. Örneğin kartal sözcüğünün gerçek anlamına işaret edilmemesi ve özgürlüğü simgelemesi gibi. Metafor bağlam dışı ve evrenselleştiren eksen olarak yorumlanır. </a:t>
            </a:r>
          </a:p>
          <a:p>
            <a:pPr algn="just">
              <a:lnSpc>
                <a:spcPct val="120000"/>
              </a:lnSpc>
            </a:pPr>
            <a:endParaRPr lang="tr-TR" sz="2400" b="1" dirty="0" smtClean="0">
              <a:cs typeface="Calibri" pitchFamily="34" charset="0"/>
            </a:endParaRPr>
          </a:p>
          <a:p>
            <a:pPr>
              <a:lnSpc>
                <a:spcPct val="120000"/>
              </a:lnSpc>
            </a:pPr>
            <a:endParaRPr lang="tr-TR" sz="2400" u="sng" dirty="0" smtClean="0">
              <a:cs typeface="Calibri" pitchFamily="34" charset="0"/>
            </a:endParaRPr>
          </a:p>
          <a:p>
            <a:pPr algn="just">
              <a:lnSpc>
                <a:spcPct val="120000"/>
              </a:lnSpc>
            </a:pPr>
            <a:endParaRPr lang="tr-TR" sz="11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6120680"/>
          </a:xfrm>
        </p:spPr>
        <p:txBody>
          <a:bodyPr>
            <a:normAutofit/>
          </a:bodyPr>
          <a:lstStyle/>
          <a:p>
            <a:pPr algn="just"/>
            <a:r>
              <a:rPr lang="tr-TR" sz="2100" dirty="0" err="1" smtClean="0">
                <a:latin typeface="+mj-lt"/>
                <a:cs typeface="Calibri" pitchFamily="34" charset="0"/>
              </a:rPr>
              <a:t>Metonimi</a:t>
            </a:r>
            <a:r>
              <a:rPr lang="tr-TR" sz="2100" dirty="0" smtClean="0">
                <a:latin typeface="+mj-lt"/>
                <a:cs typeface="Calibri" pitchFamily="34" charset="0"/>
              </a:rPr>
              <a:t> ise birbiriyle bitişik konumdaki nesneler arasında bağlantı kurar. Örneğin kartal kelimesinin gerçek anlamına işaret edecek biçimde kullanılması olarak ifade edilebilir. Kartal </a:t>
            </a:r>
            <a:r>
              <a:rPr lang="tr-TR" sz="2100" dirty="0" err="1" smtClean="0">
                <a:latin typeface="+mj-lt"/>
                <a:cs typeface="Calibri" pitchFamily="34" charset="0"/>
              </a:rPr>
              <a:t>metonimik</a:t>
            </a:r>
            <a:r>
              <a:rPr lang="tr-TR" sz="2100" dirty="0" smtClean="0">
                <a:latin typeface="+mj-lt"/>
                <a:cs typeface="Calibri" pitchFamily="34" charset="0"/>
              </a:rPr>
              <a:t> temsil çerçevesinde avcıyı, avlanmayı, doğadaki katliamı temsil edebilir.</a:t>
            </a:r>
          </a:p>
          <a:p>
            <a:pPr algn="just"/>
            <a:r>
              <a:rPr lang="tr-TR" sz="2100" dirty="0" smtClean="0">
                <a:latin typeface="+mj-lt"/>
                <a:cs typeface="Calibri" pitchFamily="34" charset="0"/>
              </a:rPr>
              <a:t>Metonimik temsil toplumsal sistemin farklı boyutları arasındaki bitişik, maddesel ve bağlamsal ilişkileri sergiler. İdeolojik metaforların altını oyar; egemen güçleri tehdit eden mücadeleyi görünür kılar. Metafor ideal anlamları maddi bağlantıların üzerine yerleştirirken </a:t>
            </a:r>
            <a:r>
              <a:rPr lang="tr-TR" sz="2100" dirty="0" err="1" smtClean="0">
                <a:latin typeface="+mj-lt"/>
                <a:cs typeface="Calibri" pitchFamily="34" charset="0"/>
              </a:rPr>
              <a:t>metonimi</a:t>
            </a:r>
            <a:r>
              <a:rPr lang="tr-TR" sz="2100" dirty="0" smtClean="0">
                <a:latin typeface="+mj-lt"/>
                <a:cs typeface="Calibri" pitchFamily="34" charset="0"/>
              </a:rPr>
              <a:t> metaforik hiyerarşileri etkisiz hale getirir.</a:t>
            </a:r>
          </a:p>
          <a:p>
            <a:pPr algn="just"/>
            <a:r>
              <a:rPr lang="tr-TR" sz="2100" dirty="0" err="1" smtClean="0">
                <a:latin typeface="+mj-lt"/>
                <a:cs typeface="Calibri" pitchFamily="34" charset="0"/>
              </a:rPr>
              <a:t>Ryan</a:t>
            </a:r>
            <a:r>
              <a:rPr lang="tr-TR" sz="2100" dirty="0" smtClean="0">
                <a:latin typeface="+mj-lt"/>
                <a:cs typeface="Calibri" pitchFamily="34" charset="0"/>
              </a:rPr>
              <a:t> ve </a:t>
            </a:r>
            <a:r>
              <a:rPr lang="tr-TR" sz="2100" dirty="0" err="1" smtClean="0">
                <a:latin typeface="+mj-lt"/>
                <a:cs typeface="Calibri" pitchFamily="34" charset="0"/>
              </a:rPr>
              <a:t>Kellner</a:t>
            </a:r>
            <a:r>
              <a:rPr lang="tr-TR" sz="2100" dirty="0" smtClean="0">
                <a:latin typeface="+mj-lt"/>
                <a:cs typeface="Calibri" pitchFamily="34" charset="0"/>
              </a:rPr>
              <a:t>, metaforik temsilin </a:t>
            </a:r>
            <a:r>
              <a:rPr lang="tr-TR" sz="2100" dirty="0" err="1" smtClean="0">
                <a:latin typeface="+mj-lt"/>
                <a:cs typeface="Calibri" pitchFamily="34" charset="0"/>
              </a:rPr>
              <a:t>metonimiye</a:t>
            </a:r>
            <a:r>
              <a:rPr lang="tr-TR" sz="2100" dirty="0" smtClean="0">
                <a:latin typeface="+mj-lt"/>
                <a:cs typeface="Calibri" pitchFamily="34" charset="0"/>
              </a:rPr>
              <a:t> üstün kılınmasını ideolojinin bir özelliği olarak yorumlamıştır. Muhafazakarlığın yükseldiği dönemde metaforik temsil biçiminin yaygınlaştığını ileri sürerler. Örneğin erkeğin kurtarıcı olduğu ve kadınların cezalandırıldığı aileyi merkezine alan eril fantezilerde, kamera retoriği de eril iktidarın tesisine katkı sunar. Erkek kahramanın iradesini ötekilerden üstün kılan alt açılı çekim kullanılır ya da erkek kahraman çerçevenin merkezine yerleştirilir (</a:t>
            </a:r>
            <a:r>
              <a:rPr lang="tr-TR" sz="2100" i="1" dirty="0" smtClean="0">
                <a:latin typeface="+mj-lt"/>
                <a:cs typeface="Calibri" pitchFamily="34" charset="0"/>
              </a:rPr>
              <a:t>Şeytan</a:t>
            </a:r>
            <a:r>
              <a:rPr lang="tr-TR" sz="2100" dirty="0" smtClean="0">
                <a:latin typeface="+mj-lt"/>
                <a:cs typeface="Calibri" pitchFamily="34" charset="0"/>
              </a:rPr>
              <a:t> ya da </a:t>
            </a:r>
            <a:r>
              <a:rPr lang="tr-TR" sz="2100" i="1" dirty="0" err="1" smtClean="0">
                <a:latin typeface="+mj-lt"/>
                <a:cs typeface="Calibri" pitchFamily="34" charset="0"/>
              </a:rPr>
              <a:t>Jaws</a:t>
            </a:r>
            <a:r>
              <a:rPr lang="tr-TR" sz="2100" i="1" dirty="0" smtClean="0">
                <a:latin typeface="+mj-lt"/>
                <a:cs typeface="Calibri" pitchFamily="34" charset="0"/>
              </a:rPr>
              <a:t> </a:t>
            </a:r>
            <a:r>
              <a:rPr lang="tr-TR" sz="2100" dirty="0" smtClean="0">
                <a:latin typeface="+mj-lt"/>
                <a:cs typeface="Calibri" pitchFamily="34" charset="0"/>
              </a:rPr>
              <a:t>filmindeki temsil kodları düşünülebilir).</a:t>
            </a:r>
          </a:p>
          <a:p>
            <a:pPr algn="just">
              <a:lnSpc>
                <a:spcPct val="120000"/>
              </a:lnSpc>
            </a:pPr>
            <a:endParaRPr lang="tr-TR" sz="2100" dirty="0" smtClean="0">
              <a:latin typeface="+mj-lt"/>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6525344"/>
          </a:xfrm>
        </p:spPr>
        <p:txBody>
          <a:bodyPr>
            <a:noAutofit/>
          </a:bodyPr>
          <a:lstStyle/>
          <a:p>
            <a:pPr algn="just"/>
            <a:r>
              <a:rPr lang="tr-TR" sz="2100" dirty="0" smtClean="0">
                <a:latin typeface="+mj-lt"/>
                <a:cs typeface="Calibri" pitchFamily="34" charset="0"/>
              </a:rPr>
              <a:t>Ancak daha önce de belirtildiği gibi metaforik temsil filmin söylemini kapatamaz. </a:t>
            </a:r>
            <a:r>
              <a:rPr lang="tr-TR" sz="2100" dirty="0" err="1" smtClean="0">
                <a:latin typeface="+mj-lt"/>
                <a:cs typeface="Calibri" pitchFamily="34" charset="0"/>
              </a:rPr>
              <a:t>Metonimik</a:t>
            </a:r>
            <a:r>
              <a:rPr lang="tr-TR" sz="2100" dirty="0" smtClean="0">
                <a:latin typeface="+mj-lt"/>
                <a:cs typeface="Calibri" pitchFamily="34" charset="0"/>
              </a:rPr>
              <a:t> bir bağlantının her zaman mevcut olduğu söylenebilir. Cemaate özlem ve sınıf atlama arzusu gibi temalar birtakım korku ve endişelerin metaforik temsillerle ortadan kaldırılmasını mümkün kılar. Ama bu endişelerin ya da hoşnutsuzlukların yeniden ortaya çıkmasına dair bir kaygı her zaman söz konusudur.</a:t>
            </a:r>
          </a:p>
          <a:p>
            <a:pPr algn="just"/>
            <a:r>
              <a:rPr lang="tr-TR" sz="2100" dirty="0" smtClean="0">
                <a:latin typeface="+mj-lt"/>
                <a:cs typeface="Calibri" pitchFamily="34" charset="0"/>
              </a:rPr>
              <a:t>Sinemada </a:t>
            </a:r>
            <a:r>
              <a:rPr lang="tr-TR" sz="2100" dirty="0" err="1" smtClean="0">
                <a:latin typeface="+mj-lt"/>
                <a:cs typeface="Calibri" pitchFamily="34" charset="0"/>
              </a:rPr>
              <a:t>yapıçözümcü</a:t>
            </a:r>
            <a:r>
              <a:rPr lang="tr-TR" sz="2100" dirty="0" smtClean="0">
                <a:latin typeface="+mj-lt"/>
                <a:cs typeface="Calibri" pitchFamily="34" charset="0"/>
              </a:rPr>
              <a:t> yöntem , popüler filmlerde ortaya çıkan sınıf atlama arzusu, aileye yönelik özlem, güçlü lider arayışı ya da tehditkar dış dünya gibi arzu ve korkuların metaforik temsiller aracılığıyla </a:t>
            </a:r>
            <a:r>
              <a:rPr lang="tr-TR" sz="2100" dirty="0" err="1" smtClean="0">
                <a:latin typeface="+mj-lt"/>
                <a:cs typeface="Calibri" pitchFamily="34" charset="0"/>
              </a:rPr>
              <a:t>ataerkilve</a:t>
            </a:r>
            <a:r>
              <a:rPr lang="tr-TR" sz="2100" dirty="0" smtClean="0">
                <a:latin typeface="+mj-lt"/>
                <a:cs typeface="Calibri" pitchFamily="34" charset="0"/>
              </a:rPr>
              <a:t> muhafazakar bir toplumsal yapıya ne şekilde eklemlendiğini; birtakım kaygı ve  korkuların nasıl yatıştırıldığını araştırır. Örneğin sınıf atlama arzusunun öne çıktığı bir film, sınıflı toplum yapısında herhangi bir sorun olmadığını ifade eder. Kapitalist ilişkilerin meşrulaştırılmasını mümkün kılar.</a:t>
            </a:r>
          </a:p>
          <a:p>
            <a:pPr algn="just"/>
            <a:r>
              <a:rPr lang="tr-TR" sz="2100" dirty="0" smtClean="0">
                <a:latin typeface="+mj-lt"/>
                <a:cs typeface="Calibri" pitchFamily="34" charset="0"/>
              </a:rPr>
              <a:t>Dolayısıyla </a:t>
            </a:r>
            <a:r>
              <a:rPr lang="tr-TR" sz="2100" dirty="0" err="1" smtClean="0">
                <a:latin typeface="+mj-lt"/>
                <a:cs typeface="Calibri" pitchFamily="34" charset="0"/>
              </a:rPr>
              <a:t>Ryan</a:t>
            </a:r>
            <a:r>
              <a:rPr lang="tr-TR" sz="2100" dirty="0" smtClean="0">
                <a:latin typeface="+mj-lt"/>
                <a:cs typeface="Calibri" pitchFamily="34" charset="0"/>
              </a:rPr>
              <a:t> ve </a:t>
            </a:r>
            <a:r>
              <a:rPr lang="tr-TR" sz="2100" dirty="0" err="1" smtClean="0">
                <a:latin typeface="+mj-lt"/>
                <a:cs typeface="Calibri" pitchFamily="34" charset="0"/>
              </a:rPr>
              <a:t>Kellner’ın</a:t>
            </a:r>
            <a:r>
              <a:rPr lang="tr-TR" sz="2100" dirty="0" smtClean="0">
                <a:latin typeface="+mj-lt"/>
                <a:cs typeface="Calibri" pitchFamily="34" charset="0"/>
              </a:rPr>
              <a:t> metaforik ve </a:t>
            </a:r>
            <a:r>
              <a:rPr lang="tr-TR" sz="2100" dirty="0" err="1" smtClean="0">
                <a:latin typeface="+mj-lt"/>
                <a:cs typeface="Calibri" pitchFamily="34" charset="0"/>
              </a:rPr>
              <a:t>metonimik</a:t>
            </a:r>
            <a:r>
              <a:rPr lang="tr-TR" sz="2100" dirty="0" smtClean="0">
                <a:latin typeface="+mj-lt"/>
                <a:cs typeface="Calibri" pitchFamily="34" charset="0"/>
              </a:rPr>
              <a:t> temsil arasında yaptığı ayrım, filmlerin tarihsel dönemlerde nasıl bir farklılaşma sunduğunu araştırmaya imkan sağlar. Bu temsillerin farklı ideolojilerle </a:t>
            </a:r>
            <a:r>
              <a:rPr lang="tr-TR" sz="2100" smtClean="0">
                <a:latin typeface="+mj-lt"/>
                <a:cs typeface="Calibri" pitchFamily="34" charset="0"/>
              </a:rPr>
              <a:t>ilişkilendirilebileceğini gösterir.</a:t>
            </a:r>
            <a:endParaRPr lang="tr-TR" sz="2100" dirty="0" smtClean="0">
              <a:latin typeface="+mj-lt"/>
              <a:cs typeface="Calibri" pitchFamily="34" charset="0"/>
            </a:endParaRPr>
          </a:p>
        </p:txBody>
      </p:sp>
      <p:sp>
        <p:nvSpPr>
          <p:cNvPr id="4" name="3 Yay"/>
          <p:cNvSpPr/>
          <p:nvPr/>
        </p:nvSpPr>
        <p:spPr>
          <a:xfrm>
            <a:off x="3491880" y="3356992"/>
            <a:ext cx="914400" cy="91440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827584" y="548680"/>
            <a:ext cx="7416824" cy="5447645"/>
          </a:xfrm>
          <a:prstGeom prst="rect">
            <a:avLst/>
          </a:prstGeom>
        </p:spPr>
        <p:txBody>
          <a:bodyPr wrap="square">
            <a:spAutoFit/>
          </a:bodyPr>
          <a:lstStyle/>
          <a:p>
            <a:pPr algn="ctr"/>
            <a:r>
              <a:rPr lang="tr-TR" sz="2200" b="1" dirty="0" smtClean="0">
                <a:latin typeface="+mj-lt"/>
                <a:cs typeface="Times New Roman" pitchFamily="18" charset="0"/>
              </a:rPr>
              <a:t>KAYNAKÇA</a:t>
            </a:r>
          </a:p>
          <a:p>
            <a:pPr algn="just"/>
            <a:r>
              <a:rPr lang="tr-TR" sz="2200" dirty="0" smtClean="0">
                <a:latin typeface="+mj-lt"/>
                <a:sym typeface="Wingdings"/>
              </a:rPr>
              <a:t></a:t>
            </a:r>
            <a:r>
              <a:rPr lang="tr-TR" sz="2200" dirty="0" err="1" smtClean="0">
                <a:latin typeface="+mj-lt"/>
              </a:rPr>
              <a:t>Ryan</a:t>
            </a:r>
            <a:r>
              <a:rPr lang="tr-TR" sz="2200" dirty="0" smtClean="0">
                <a:latin typeface="+mj-lt"/>
              </a:rPr>
              <a:t>, Michael &amp; </a:t>
            </a:r>
            <a:r>
              <a:rPr lang="tr-TR" sz="2200" dirty="0" err="1" smtClean="0">
                <a:latin typeface="+mj-lt"/>
              </a:rPr>
              <a:t>Douglas</a:t>
            </a:r>
            <a:r>
              <a:rPr lang="tr-TR" sz="2200" dirty="0" smtClean="0">
                <a:latin typeface="+mj-lt"/>
              </a:rPr>
              <a:t> </a:t>
            </a:r>
            <a:r>
              <a:rPr lang="tr-TR" sz="2200" dirty="0" err="1" smtClean="0">
                <a:latin typeface="+mj-lt"/>
              </a:rPr>
              <a:t>Kellner</a:t>
            </a:r>
            <a:r>
              <a:rPr lang="tr-TR" sz="2200" dirty="0" smtClean="0">
                <a:latin typeface="+mj-lt"/>
              </a:rPr>
              <a:t> (1997). Giriş. </a:t>
            </a:r>
            <a:r>
              <a:rPr lang="tr-TR" sz="2200" i="1" dirty="0" smtClean="0">
                <a:latin typeface="+mj-lt"/>
              </a:rPr>
              <a:t>Politik Kamera: Çağdaş Hollywood Sinemasının İdeolojisi ve Politikası</a:t>
            </a:r>
            <a:r>
              <a:rPr lang="tr-TR" sz="2200" dirty="0" smtClean="0">
                <a:latin typeface="+mj-lt"/>
              </a:rPr>
              <a:t> ( E. </a:t>
            </a:r>
            <a:r>
              <a:rPr lang="tr-TR" sz="2200" dirty="0" err="1" smtClean="0">
                <a:latin typeface="+mj-lt"/>
              </a:rPr>
              <a:t>Özsayar</a:t>
            </a:r>
            <a:r>
              <a:rPr lang="tr-TR" sz="2200" dirty="0" smtClean="0">
                <a:latin typeface="+mj-lt"/>
              </a:rPr>
              <a:t>, </a:t>
            </a:r>
            <a:r>
              <a:rPr lang="tr-TR" sz="2200" dirty="0" err="1" smtClean="0">
                <a:latin typeface="+mj-lt"/>
              </a:rPr>
              <a:t>Çev</a:t>
            </a:r>
            <a:r>
              <a:rPr lang="tr-TR" sz="2200" dirty="0" smtClean="0">
                <a:latin typeface="+mj-lt"/>
              </a:rPr>
              <a:t>.). İstanbul: Ayrıntı. 17-42.</a:t>
            </a:r>
          </a:p>
          <a:p>
            <a:pPr algn="just"/>
            <a:r>
              <a:rPr lang="tr-TR" sz="2200" dirty="0" err="1" smtClean="0">
                <a:latin typeface="+mj-lt"/>
                <a:sym typeface="Wingdings"/>
              </a:rPr>
              <a:t>Stam</a:t>
            </a:r>
            <a:r>
              <a:rPr lang="tr-TR" sz="2200" dirty="0" smtClean="0">
                <a:latin typeface="+mj-lt"/>
                <a:sym typeface="Wingdings"/>
              </a:rPr>
              <a:t>, Robert (2014). </a:t>
            </a:r>
            <a:r>
              <a:rPr lang="tr-TR" sz="2200" dirty="0" err="1" smtClean="0">
                <a:latin typeface="+mj-lt"/>
                <a:sym typeface="Wingdings"/>
              </a:rPr>
              <a:t>Postyapısalcı</a:t>
            </a:r>
            <a:r>
              <a:rPr lang="tr-TR" sz="2200" dirty="0" smtClean="0">
                <a:latin typeface="+mj-lt"/>
                <a:sym typeface="Wingdings"/>
              </a:rPr>
              <a:t> Dönüşüm. </a:t>
            </a:r>
            <a:r>
              <a:rPr lang="tr-TR" sz="2200" i="1" dirty="0" smtClean="0">
                <a:latin typeface="+mj-lt"/>
                <a:sym typeface="Wingdings"/>
              </a:rPr>
              <a:t>Sinema Teorisine Giriş. </a:t>
            </a:r>
            <a:r>
              <a:rPr lang="tr-TR" sz="2200" dirty="0" smtClean="0">
                <a:latin typeface="+mj-lt"/>
                <a:sym typeface="Wingdings"/>
              </a:rPr>
              <a:t>İstanbul: Ayrıntı. 190-195.</a:t>
            </a:r>
          </a:p>
          <a:p>
            <a:pPr algn="just">
              <a:buFont typeface="Wingdings"/>
              <a:buChar char="&amp;"/>
            </a:pPr>
            <a:r>
              <a:rPr lang="tr-TR" sz="2200" dirty="0" smtClean="0">
                <a:latin typeface="+mj-lt"/>
                <a:sym typeface="Wingdings"/>
              </a:rPr>
              <a:t> </a:t>
            </a:r>
            <a:r>
              <a:rPr lang="tr-TR" sz="2200" dirty="0" err="1" smtClean="0">
                <a:latin typeface="+mj-lt"/>
                <a:sym typeface="Wingdings"/>
              </a:rPr>
              <a:t>Hayward</a:t>
            </a:r>
            <a:r>
              <a:rPr lang="tr-TR" sz="2200" dirty="0" smtClean="0">
                <a:latin typeface="+mj-lt"/>
                <a:sym typeface="Wingdings"/>
              </a:rPr>
              <a:t>,Susan(2012). Yapısalcılık/</a:t>
            </a:r>
            <a:r>
              <a:rPr lang="tr-TR" sz="2200" dirty="0" err="1" smtClean="0">
                <a:latin typeface="+mj-lt"/>
                <a:sym typeface="Wingdings"/>
              </a:rPr>
              <a:t>Postyapısalcılık</a:t>
            </a:r>
            <a:r>
              <a:rPr lang="tr-TR" sz="2200" dirty="0" smtClean="0">
                <a:latin typeface="+mj-lt"/>
                <a:sym typeface="Wingdings"/>
              </a:rPr>
              <a:t>. </a:t>
            </a:r>
            <a:r>
              <a:rPr lang="tr-TR" sz="2200" i="1" dirty="0" smtClean="0">
                <a:latin typeface="+mj-lt"/>
                <a:sym typeface="Wingdings"/>
              </a:rPr>
              <a:t>Sinemanın Temel Kavramları. </a:t>
            </a:r>
            <a:r>
              <a:rPr lang="tr-TR" sz="2200" dirty="0" smtClean="0">
                <a:latin typeface="+mj-lt"/>
                <a:sym typeface="Wingdings"/>
              </a:rPr>
              <a:t>İstanbul: Es Yayınları. 645-649.</a:t>
            </a:r>
            <a:endParaRPr lang="tr-TR" sz="2200" dirty="0" smtClean="0">
              <a:latin typeface="+mj-lt"/>
            </a:endParaRPr>
          </a:p>
          <a:p>
            <a:pPr algn="just"/>
            <a:r>
              <a:rPr lang="tr-TR" sz="2200" dirty="0" smtClean="0">
                <a:latin typeface="+mj-lt"/>
                <a:sym typeface="Wingdings"/>
              </a:rPr>
              <a:t></a:t>
            </a:r>
            <a:r>
              <a:rPr lang="tr-TR" sz="2200" dirty="0" err="1" smtClean="0">
                <a:latin typeface="+mj-lt"/>
                <a:sym typeface="Wingdings"/>
              </a:rPr>
              <a:t>Sarup</a:t>
            </a:r>
            <a:r>
              <a:rPr lang="tr-TR" sz="2200" dirty="0" smtClean="0">
                <a:latin typeface="+mj-lt"/>
                <a:sym typeface="Wingdings"/>
              </a:rPr>
              <a:t>, </a:t>
            </a:r>
            <a:r>
              <a:rPr lang="tr-TR" sz="2200" dirty="0" err="1" smtClean="0">
                <a:latin typeface="+mj-lt"/>
                <a:sym typeface="Wingdings"/>
              </a:rPr>
              <a:t>Madan</a:t>
            </a:r>
            <a:r>
              <a:rPr lang="tr-TR" sz="2200" dirty="0" smtClean="0">
                <a:latin typeface="+mj-lt"/>
                <a:sym typeface="Wingdings"/>
              </a:rPr>
              <a:t> </a:t>
            </a:r>
            <a:r>
              <a:rPr lang="tr-TR" sz="2200" dirty="0" smtClean="0">
                <a:latin typeface="+mj-lt"/>
              </a:rPr>
              <a:t>(2004). </a:t>
            </a:r>
            <a:r>
              <a:rPr lang="tr-TR" sz="2200" i="1" dirty="0" smtClean="0">
                <a:latin typeface="+mj-lt"/>
              </a:rPr>
              <a:t>Post-Yapısalcılık ve </a:t>
            </a:r>
            <a:r>
              <a:rPr lang="tr-TR" sz="2200" i="1" dirty="0" err="1" smtClean="0">
                <a:latin typeface="+mj-lt"/>
              </a:rPr>
              <a:t>Postmodernizm</a:t>
            </a:r>
            <a:r>
              <a:rPr lang="tr-TR" sz="2200" i="1" dirty="0" smtClean="0">
                <a:latin typeface="+mj-lt"/>
              </a:rPr>
              <a:t> </a:t>
            </a:r>
            <a:r>
              <a:rPr lang="tr-TR" sz="2200" dirty="0" smtClean="0">
                <a:latin typeface="+mj-lt"/>
              </a:rPr>
              <a:t>(A. Güçlü, </a:t>
            </a:r>
            <a:r>
              <a:rPr lang="tr-TR" sz="2200" dirty="0" err="1" smtClean="0">
                <a:latin typeface="+mj-lt"/>
              </a:rPr>
              <a:t>Çev</a:t>
            </a:r>
            <a:r>
              <a:rPr lang="tr-TR" sz="2200" dirty="0" smtClean="0">
                <a:latin typeface="+mj-lt"/>
              </a:rPr>
              <a:t>.). Ankara: Bilim ve Sanat.</a:t>
            </a:r>
          </a:p>
          <a:p>
            <a:pPr algn="just">
              <a:buFont typeface="Wingdings"/>
              <a:buChar char="&amp;"/>
            </a:pPr>
            <a:r>
              <a:rPr lang="tr-TR" sz="2200" dirty="0" err="1" smtClean="0">
                <a:latin typeface="+mj-lt"/>
              </a:rPr>
              <a:t>Smith</a:t>
            </a:r>
            <a:r>
              <a:rPr lang="tr-TR" sz="2200" dirty="0" smtClean="0">
                <a:latin typeface="+mj-lt"/>
              </a:rPr>
              <a:t>, </a:t>
            </a:r>
            <a:r>
              <a:rPr lang="tr-TR" sz="2200" dirty="0" err="1" smtClean="0">
                <a:latin typeface="+mj-lt"/>
              </a:rPr>
              <a:t>Philip</a:t>
            </a:r>
            <a:r>
              <a:rPr lang="tr-TR" sz="2200" dirty="0" smtClean="0">
                <a:latin typeface="+mj-lt"/>
              </a:rPr>
              <a:t> (2007). </a:t>
            </a:r>
            <a:r>
              <a:rPr lang="tr-TR" sz="2200" dirty="0" err="1" smtClean="0">
                <a:latin typeface="+mj-lt"/>
              </a:rPr>
              <a:t>Postyapısal</a:t>
            </a:r>
            <a:r>
              <a:rPr lang="tr-TR" sz="2200" dirty="0" smtClean="0">
                <a:latin typeface="+mj-lt"/>
              </a:rPr>
              <a:t> Dönüş. </a:t>
            </a:r>
            <a:r>
              <a:rPr lang="tr-TR" sz="2200" i="1" dirty="0" smtClean="0">
                <a:latin typeface="+mj-lt"/>
              </a:rPr>
              <a:t>Kültürel Kuram</a:t>
            </a:r>
            <a:r>
              <a:rPr lang="tr-TR" sz="2200" dirty="0" smtClean="0">
                <a:latin typeface="+mj-lt"/>
              </a:rPr>
              <a:t> (S. </a:t>
            </a:r>
            <a:r>
              <a:rPr lang="tr-TR" sz="2200" dirty="0" err="1" smtClean="0">
                <a:latin typeface="+mj-lt"/>
              </a:rPr>
              <a:t>Güzelsarı</a:t>
            </a:r>
            <a:r>
              <a:rPr lang="tr-TR" sz="2200" dirty="0" smtClean="0">
                <a:latin typeface="+mj-lt"/>
              </a:rPr>
              <a:t> &amp; İ. </a:t>
            </a:r>
            <a:r>
              <a:rPr lang="tr-TR" sz="2200" dirty="0" err="1" smtClean="0">
                <a:latin typeface="+mj-lt"/>
              </a:rPr>
              <a:t>Gündoğdu</a:t>
            </a:r>
            <a:r>
              <a:rPr lang="tr-TR" sz="2200" dirty="0" smtClean="0">
                <a:latin typeface="+mj-lt"/>
              </a:rPr>
              <a:t>, </a:t>
            </a:r>
            <a:r>
              <a:rPr lang="tr-TR" sz="2200" dirty="0" err="1" smtClean="0">
                <a:latin typeface="+mj-lt"/>
              </a:rPr>
              <a:t>Çev</a:t>
            </a:r>
            <a:r>
              <a:rPr lang="tr-TR" sz="2200" dirty="0" smtClean="0">
                <a:latin typeface="+mj-lt"/>
              </a:rPr>
              <a:t>.). İstanbul: </a:t>
            </a:r>
            <a:r>
              <a:rPr lang="tr-TR" sz="2200" dirty="0" err="1" smtClean="0">
                <a:latin typeface="+mj-lt"/>
              </a:rPr>
              <a:t>Babil</a:t>
            </a:r>
            <a:r>
              <a:rPr lang="tr-TR" sz="2200" dirty="0" smtClean="0">
                <a:latin typeface="+mj-lt"/>
              </a:rPr>
              <a:t>. 163-183.</a:t>
            </a:r>
          </a:p>
          <a:p>
            <a:pPr algn="just">
              <a:buFont typeface="Wingdings"/>
              <a:buChar char="&amp;"/>
            </a:pPr>
            <a:r>
              <a:rPr lang="tr-TR" sz="2200" dirty="0" smtClean="0">
                <a:latin typeface="+mj-lt"/>
              </a:rPr>
              <a:t>West, </a:t>
            </a:r>
            <a:r>
              <a:rPr lang="tr-TR" sz="2200" dirty="0" err="1" smtClean="0">
                <a:latin typeface="+mj-lt"/>
              </a:rPr>
              <a:t>David</a:t>
            </a:r>
            <a:r>
              <a:rPr lang="tr-TR" sz="2200" dirty="0" smtClean="0">
                <a:latin typeface="+mj-lt"/>
              </a:rPr>
              <a:t> (2005). </a:t>
            </a:r>
            <a:r>
              <a:rPr lang="tr-TR" sz="2200" i="1" dirty="0" smtClean="0">
                <a:latin typeface="+mj-lt"/>
              </a:rPr>
              <a:t>Kıta </a:t>
            </a:r>
            <a:r>
              <a:rPr lang="tr-TR" sz="2200" i="1" dirty="0" err="1" smtClean="0">
                <a:latin typeface="+mj-lt"/>
              </a:rPr>
              <a:t>Avrupası</a:t>
            </a:r>
            <a:r>
              <a:rPr lang="tr-TR" sz="2200" i="1" dirty="0" smtClean="0">
                <a:latin typeface="+mj-lt"/>
              </a:rPr>
              <a:t> Felsefesine Giriş </a:t>
            </a:r>
            <a:r>
              <a:rPr lang="tr-TR" sz="2200" dirty="0" smtClean="0">
                <a:latin typeface="+mj-lt"/>
              </a:rPr>
              <a:t>(A. Cevizci, </a:t>
            </a:r>
            <a:r>
              <a:rPr lang="tr-TR" sz="2200" dirty="0" err="1" smtClean="0">
                <a:latin typeface="+mj-lt"/>
              </a:rPr>
              <a:t>Çev</a:t>
            </a:r>
            <a:r>
              <a:rPr lang="tr-TR" sz="2200" dirty="0" smtClean="0">
                <a:latin typeface="+mj-lt"/>
              </a:rPr>
              <a:t>.). İstanbul: Paradigma.</a:t>
            </a:r>
          </a:p>
          <a:p>
            <a:pPr algn="just">
              <a:buFont typeface="Wingdings"/>
              <a:buChar char="&amp;"/>
            </a:pPr>
            <a:endParaRPr lang="tr-TR" sz="2000" dirty="0" smtClean="0"/>
          </a:p>
          <a:p>
            <a:pPr algn="just">
              <a:buFont typeface="Wingdings"/>
              <a:buChar char="&amp;"/>
            </a:pPr>
            <a:endParaRPr lang="tr-TR" sz="2000" dirty="0" smtClean="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3111</TotalTime>
  <Words>1242</Words>
  <Application>Microsoft Office PowerPoint</Application>
  <PresentationFormat>Ekran Gösterisi (4:3)</PresentationFormat>
  <Paragraphs>41</Paragraphs>
  <Slides>9</Slides>
  <Notes>1</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POSTYAPISALCILIK</vt:lpstr>
      <vt:lpstr>POSTYAPISALCILIK</vt:lpstr>
      <vt:lpstr>Slayt 3</vt:lpstr>
      <vt:lpstr>SİNEMA ÇALIŞMALARI</vt:lpstr>
      <vt:lpstr> </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314</cp:revision>
  <dcterms:created xsi:type="dcterms:W3CDTF">2018-10-25T18:01:29Z</dcterms:created>
  <dcterms:modified xsi:type="dcterms:W3CDTF">2020-05-12T18:20:54Z</dcterms:modified>
</cp:coreProperties>
</file>