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9051CB-72D5-42B6-806E-F78BDAD6206C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877C5D6F-B8C6-467D-85EE-2871ED90DF6B}">
      <dgm:prSet phldrT="[Text]"/>
      <dgm:spPr/>
      <dgm:t>
        <a:bodyPr/>
        <a:lstStyle/>
        <a:p>
          <a:r>
            <a:rPr lang="tr-TR" dirty="0"/>
            <a:t>Input</a:t>
          </a:r>
        </a:p>
      </dgm:t>
    </dgm:pt>
    <dgm:pt modelId="{330DD949-65E5-4B22-AB2B-48890977DADC}" type="parTrans" cxnId="{64BA058E-E706-4A68-AC96-23EFCF7C63D2}">
      <dgm:prSet/>
      <dgm:spPr/>
      <dgm:t>
        <a:bodyPr/>
        <a:lstStyle/>
        <a:p>
          <a:endParaRPr lang="tr-TR"/>
        </a:p>
      </dgm:t>
    </dgm:pt>
    <dgm:pt modelId="{9702183B-63F4-4FC5-86E3-7695842D8E00}" type="sibTrans" cxnId="{64BA058E-E706-4A68-AC96-23EFCF7C63D2}">
      <dgm:prSet/>
      <dgm:spPr/>
      <dgm:t>
        <a:bodyPr/>
        <a:lstStyle/>
        <a:p>
          <a:endParaRPr lang="tr-TR"/>
        </a:p>
      </dgm:t>
    </dgm:pt>
    <dgm:pt modelId="{0EBA37A1-7200-4797-8B47-8DB418344146}">
      <dgm:prSet phldrT="[Text]"/>
      <dgm:spPr/>
      <dgm:t>
        <a:bodyPr/>
        <a:lstStyle/>
        <a:p>
          <a:r>
            <a:rPr lang="tr-TR" dirty="0"/>
            <a:t>Process</a:t>
          </a:r>
        </a:p>
      </dgm:t>
    </dgm:pt>
    <dgm:pt modelId="{F6C63F7F-5300-488E-9F66-29D0265801E8}" type="parTrans" cxnId="{AFB5ED58-5183-48E3-91C5-828E8ECD023E}">
      <dgm:prSet/>
      <dgm:spPr/>
      <dgm:t>
        <a:bodyPr/>
        <a:lstStyle/>
        <a:p>
          <a:endParaRPr lang="tr-TR"/>
        </a:p>
      </dgm:t>
    </dgm:pt>
    <dgm:pt modelId="{6C894F54-A97B-4451-95BD-D777C37D707F}" type="sibTrans" cxnId="{AFB5ED58-5183-48E3-91C5-828E8ECD023E}">
      <dgm:prSet/>
      <dgm:spPr/>
      <dgm:t>
        <a:bodyPr/>
        <a:lstStyle/>
        <a:p>
          <a:endParaRPr lang="tr-TR"/>
        </a:p>
      </dgm:t>
    </dgm:pt>
    <dgm:pt modelId="{B6CC50CC-E054-4ECE-98AA-70B2D8BAD8D0}">
      <dgm:prSet phldrT="[Text]"/>
      <dgm:spPr/>
      <dgm:t>
        <a:bodyPr/>
        <a:lstStyle/>
        <a:p>
          <a:r>
            <a:rPr lang="tr-TR" dirty="0"/>
            <a:t>Output</a:t>
          </a:r>
        </a:p>
      </dgm:t>
    </dgm:pt>
    <dgm:pt modelId="{71FF8DC8-ADD9-449D-B1ED-2F3BA5D642AC}" type="parTrans" cxnId="{BF63FFAB-FC82-4C02-BF54-D1C5DAB417EF}">
      <dgm:prSet/>
      <dgm:spPr/>
      <dgm:t>
        <a:bodyPr/>
        <a:lstStyle/>
        <a:p>
          <a:endParaRPr lang="tr-TR"/>
        </a:p>
      </dgm:t>
    </dgm:pt>
    <dgm:pt modelId="{4772B207-5DF8-4454-AC8B-BB4E2D5A4523}" type="sibTrans" cxnId="{BF63FFAB-FC82-4C02-BF54-D1C5DAB417EF}">
      <dgm:prSet/>
      <dgm:spPr/>
      <dgm:t>
        <a:bodyPr/>
        <a:lstStyle/>
        <a:p>
          <a:endParaRPr lang="tr-TR"/>
        </a:p>
      </dgm:t>
    </dgm:pt>
    <dgm:pt modelId="{7FB06E71-C64B-406A-9C0C-1F64ECD7A2B1}" type="pres">
      <dgm:prSet presAssocID="{789051CB-72D5-42B6-806E-F78BDAD6206C}" presName="Name0" presStyleCnt="0">
        <dgm:presLayoutVars>
          <dgm:dir/>
          <dgm:resizeHandles val="exact"/>
        </dgm:presLayoutVars>
      </dgm:prSet>
      <dgm:spPr/>
    </dgm:pt>
    <dgm:pt modelId="{A38383F1-50F9-4C60-9552-3281E600E3BB}" type="pres">
      <dgm:prSet presAssocID="{877C5D6F-B8C6-467D-85EE-2871ED90DF6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D2CECE-0A88-441B-8D7E-B27B354A9351}" type="pres">
      <dgm:prSet presAssocID="{9702183B-63F4-4FC5-86E3-7695842D8E00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9E82E42-8A9A-42CE-94EE-A3CAC0B0FED5}" type="pres">
      <dgm:prSet presAssocID="{9702183B-63F4-4FC5-86E3-7695842D8E0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8EB19504-54F9-4596-BF9A-A59EA5F9436E}" type="pres">
      <dgm:prSet presAssocID="{0EBA37A1-7200-4797-8B47-8DB41834414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01745-18EE-4BD9-9410-BE2374E0CB0E}" type="pres">
      <dgm:prSet presAssocID="{6C894F54-A97B-4451-95BD-D777C37D707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79C35E7-253F-43F2-9D8B-0D0DE3779536}" type="pres">
      <dgm:prSet presAssocID="{6C894F54-A97B-4451-95BD-D777C37D707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00BDAA16-1B4B-40AE-B42D-59F69074F9E4}" type="pres">
      <dgm:prSet presAssocID="{B6CC50CC-E054-4ECE-98AA-70B2D8BAD8D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68A48C-9DD7-4046-829D-CA363F87E455}" type="presOf" srcId="{789051CB-72D5-42B6-806E-F78BDAD6206C}" destId="{7FB06E71-C64B-406A-9C0C-1F64ECD7A2B1}" srcOrd="0" destOrd="0" presId="urn:microsoft.com/office/officeart/2005/8/layout/process1"/>
    <dgm:cxn modelId="{AFB5ED58-5183-48E3-91C5-828E8ECD023E}" srcId="{789051CB-72D5-42B6-806E-F78BDAD6206C}" destId="{0EBA37A1-7200-4797-8B47-8DB418344146}" srcOrd="1" destOrd="0" parTransId="{F6C63F7F-5300-488E-9F66-29D0265801E8}" sibTransId="{6C894F54-A97B-4451-95BD-D777C37D707F}"/>
    <dgm:cxn modelId="{FFC8440E-AD9B-4F32-82D8-5213D5781960}" type="presOf" srcId="{6C894F54-A97B-4451-95BD-D777C37D707F}" destId="{09C01745-18EE-4BD9-9410-BE2374E0CB0E}" srcOrd="0" destOrd="0" presId="urn:microsoft.com/office/officeart/2005/8/layout/process1"/>
    <dgm:cxn modelId="{B69A95FA-B626-4153-91BC-8D219432ACD9}" type="presOf" srcId="{0EBA37A1-7200-4797-8B47-8DB418344146}" destId="{8EB19504-54F9-4596-BF9A-A59EA5F9436E}" srcOrd="0" destOrd="0" presId="urn:microsoft.com/office/officeart/2005/8/layout/process1"/>
    <dgm:cxn modelId="{A375490F-0CE2-47D9-B314-0C0A6C576CDE}" type="presOf" srcId="{9702183B-63F4-4FC5-86E3-7695842D8E00}" destId="{6AD2CECE-0A88-441B-8D7E-B27B354A9351}" srcOrd="0" destOrd="0" presId="urn:microsoft.com/office/officeart/2005/8/layout/process1"/>
    <dgm:cxn modelId="{3F8326AD-7F71-4AF8-A665-366EFF24537E}" type="presOf" srcId="{6C894F54-A97B-4451-95BD-D777C37D707F}" destId="{079C35E7-253F-43F2-9D8B-0D0DE3779536}" srcOrd="1" destOrd="0" presId="urn:microsoft.com/office/officeart/2005/8/layout/process1"/>
    <dgm:cxn modelId="{AA2CA278-E3F7-43A0-AD6E-C55D923E4C44}" type="presOf" srcId="{B6CC50CC-E054-4ECE-98AA-70B2D8BAD8D0}" destId="{00BDAA16-1B4B-40AE-B42D-59F69074F9E4}" srcOrd="0" destOrd="0" presId="urn:microsoft.com/office/officeart/2005/8/layout/process1"/>
    <dgm:cxn modelId="{64BA058E-E706-4A68-AC96-23EFCF7C63D2}" srcId="{789051CB-72D5-42B6-806E-F78BDAD6206C}" destId="{877C5D6F-B8C6-467D-85EE-2871ED90DF6B}" srcOrd="0" destOrd="0" parTransId="{330DD949-65E5-4B22-AB2B-48890977DADC}" sibTransId="{9702183B-63F4-4FC5-86E3-7695842D8E00}"/>
    <dgm:cxn modelId="{BF63FFAB-FC82-4C02-BF54-D1C5DAB417EF}" srcId="{789051CB-72D5-42B6-806E-F78BDAD6206C}" destId="{B6CC50CC-E054-4ECE-98AA-70B2D8BAD8D0}" srcOrd="2" destOrd="0" parTransId="{71FF8DC8-ADD9-449D-B1ED-2F3BA5D642AC}" sibTransId="{4772B207-5DF8-4454-AC8B-BB4E2D5A4523}"/>
    <dgm:cxn modelId="{DA156FF0-D096-450B-BFAE-219DC277B974}" type="presOf" srcId="{877C5D6F-B8C6-467D-85EE-2871ED90DF6B}" destId="{A38383F1-50F9-4C60-9552-3281E600E3BB}" srcOrd="0" destOrd="0" presId="urn:microsoft.com/office/officeart/2005/8/layout/process1"/>
    <dgm:cxn modelId="{590EFC54-431B-4D44-A3AA-C82F565369B0}" type="presOf" srcId="{9702183B-63F4-4FC5-86E3-7695842D8E00}" destId="{39E82E42-8A9A-42CE-94EE-A3CAC0B0FED5}" srcOrd="1" destOrd="0" presId="urn:microsoft.com/office/officeart/2005/8/layout/process1"/>
    <dgm:cxn modelId="{13A26512-CAFF-4675-9162-61B9ACB9DDDC}" type="presParOf" srcId="{7FB06E71-C64B-406A-9C0C-1F64ECD7A2B1}" destId="{A38383F1-50F9-4C60-9552-3281E600E3BB}" srcOrd="0" destOrd="0" presId="urn:microsoft.com/office/officeart/2005/8/layout/process1"/>
    <dgm:cxn modelId="{590EF840-256F-4AB5-AC10-576891FAC833}" type="presParOf" srcId="{7FB06E71-C64B-406A-9C0C-1F64ECD7A2B1}" destId="{6AD2CECE-0A88-441B-8D7E-B27B354A9351}" srcOrd="1" destOrd="0" presId="urn:microsoft.com/office/officeart/2005/8/layout/process1"/>
    <dgm:cxn modelId="{F09E2F8B-BB2D-431C-895E-05E0BEBD9B87}" type="presParOf" srcId="{6AD2CECE-0A88-441B-8D7E-B27B354A9351}" destId="{39E82E42-8A9A-42CE-94EE-A3CAC0B0FED5}" srcOrd="0" destOrd="0" presId="urn:microsoft.com/office/officeart/2005/8/layout/process1"/>
    <dgm:cxn modelId="{4443B8B1-C792-4081-B12F-1FD1BB961300}" type="presParOf" srcId="{7FB06E71-C64B-406A-9C0C-1F64ECD7A2B1}" destId="{8EB19504-54F9-4596-BF9A-A59EA5F9436E}" srcOrd="2" destOrd="0" presId="urn:microsoft.com/office/officeart/2005/8/layout/process1"/>
    <dgm:cxn modelId="{50636907-C324-40A8-AA1F-18432F06F3EA}" type="presParOf" srcId="{7FB06E71-C64B-406A-9C0C-1F64ECD7A2B1}" destId="{09C01745-18EE-4BD9-9410-BE2374E0CB0E}" srcOrd="3" destOrd="0" presId="urn:microsoft.com/office/officeart/2005/8/layout/process1"/>
    <dgm:cxn modelId="{6486934B-E5A2-4AC2-AF88-9ACB390D3539}" type="presParOf" srcId="{09C01745-18EE-4BD9-9410-BE2374E0CB0E}" destId="{079C35E7-253F-43F2-9D8B-0D0DE3779536}" srcOrd="0" destOrd="0" presId="urn:microsoft.com/office/officeart/2005/8/layout/process1"/>
    <dgm:cxn modelId="{E2BD2D17-2FF6-497D-871F-B4DDC70ECE27}" type="presParOf" srcId="{7FB06E71-C64B-406A-9C0C-1F64ECD7A2B1}" destId="{00BDAA16-1B4B-40AE-B42D-59F69074F9E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383F1-50F9-4C60-9552-3281E600E3BB}">
      <dsp:nvSpPr>
        <dsp:cNvPr id="0" name=""/>
        <dsp:cNvSpPr/>
      </dsp:nvSpPr>
      <dsp:spPr>
        <a:xfrm>
          <a:off x="9242" y="993023"/>
          <a:ext cx="2762398" cy="16574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dirty="0"/>
            <a:t>Input</a:t>
          </a:r>
        </a:p>
      </dsp:txBody>
      <dsp:txXfrm>
        <a:off x="57787" y="1041568"/>
        <a:ext cx="2665308" cy="1560349"/>
      </dsp:txXfrm>
    </dsp:sp>
    <dsp:sp modelId="{6AD2CECE-0A88-441B-8D7E-B27B354A9351}">
      <dsp:nvSpPr>
        <dsp:cNvPr id="0" name=""/>
        <dsp:cNvSpPr/>
      </dsp:nvSpPr>
      <dsp:spPr>
        <a:xfrm>
          <a:off x="3047880" y="1479206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3047880" y="1616221"/>
        <a:ext cx="409940" cy="411044"/>
      </dsp:txXfrm>
    </dsp:sp>
    <dsp:sp modelId="{8EB19504-54F9-4596-BF9A-A59EA5F9436E}">
      <dsp:nvSpPr>
        <dsp:cNvPr id="0" name=""/>
        <dsp:cNvSpPr/>
      </dsp:nvSpPr>
      <dsp:spPr>
        <a:xfrm>
          <a:off x="3876600" y="993023"/>
          <a:ext cx="2762398" cy="16574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dirty="0"/>
            <a:t>Process</a:t>
          </a:r>
        </a:p>
      </dsp:txBody>
      <dsp:txXfrm>
        <a:off x="3925145" y="1041568"/>
        <a:ext cx="2665308" cy="1560349"/>
      </dsp:txXfrm>
    </dsp:sp>
    <dsp:sp modelId="{09C01745-18EE-4BD9-9410-BE2374E0CB0E}">
      <dsp:nvSpPr>
        <dsp:cNvPr id="0" name=""/>
        <dsp:cNvSpPr/>
      </dsp:nvSpPr>
      <dsp:spPr>
        <a:xfrm>
          <a:off x="6915239" y="1479206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6915239" y="1616221"/>
        <a:ext cx="409940" cy="411044"/>
      </dsp:txXfrm>
    </dsp:sp>
    <dsp:sp modelId="{00BDAA16-1B4B-40AE-B42D-59F69074F9E4}">
      <dsp:nvSpPr>
        <dsp:cNvPr id="0" name=""/>
        <dsp:cNvSpPr/>
      </dsp:nvSpPr>
      <dsp:spPr>
        <a:xfrm>
          <a:off x="7743958" y="993023"/>
          <a:ext cx="2762398" cy="16574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dirty="0"/>
            <a:t>Output</a:t>
          </a:r>
        </a:p>
      </dsp:txBody>
      <dsp:txXfrm>
        <a:off x="7792503" y="1041568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2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27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6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5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1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6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6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1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A88A-236F-4B35-B026-7402AD3114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A2592-9CEC-4B29-8739-0D9666329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9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Midterm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057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 P. (2018), </a:t>
            </a:r>
            <a:r>
              <a:rPr lang="tr-TR" i="1" dirty="0" smtClean="0"/>
              <a:t>Business </a:t>
            </a:r>
            <a:r>
              <a:rPr lang="tr-TR" i="1" dirty="0" err="1" smtClean="0"/>
              <a:t>Driven</a:t>
            </a:r>
            <a:r>
              <a:rPr lang="tr-TR" i="1" dirty="0" smtClean="0"/>
              <a:t> Information </a:t>
            </a:r>
            <a:r>
              <a:rPr lang="tr-TR" i="1" dirty="0" err="1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McGraw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, 6th Ed.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0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IS </a:t>
            </a:r>
            <a:r>
              <a:rPr lang="tr-TR" b="1" dirty="0" err="1" smtClean="0"/>
              <a:t>changes</a:t>
            </a:r>
            <a:r>
              <a:rPr lang="tr-TR" b="1" dirty="0"/>
              <a:t> </a:t>
            </a:r>
            <a:r>
              <a:rPr lang="tr-TR" b="1" dirty="0" err="1" smtClean="0"/>
              <a:t>social</a:t>
            </a:r>
            <a:r>
              <a:rPr lang="tr-TR" b="1" dirty="0" smtClean="0"/>
              <a:t>, </a:t>
            </a:r>
            <a:r>
              <a:rPr lang="tr-TR" b="1" dirty="0" err="1" smtClean="0"/>
              <a:t>economic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business</a:t>
            </a:r>
            <a:r>
              <a:rPr lang="tr-TR" b="1" dirty="0" smtClean="0"/>
              <a:t> life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ICT transforms the manufacturing. Robots, machines, M2M communication, artificial intelligence, advances in big data, 3D printing are transforming production</a:t>
            </a:r>
            <a:r>
              <a:rPr lang="tr-TR" dirty="0"/>
              <a:t>.</a:t>
            </a:r>
          </a:p>
          <a:p>
            <a:r>
              <a:rPr lang="en-US" dirty="0"/>
              <a:t>Collaboration is much easier, but workers feel that their performance is more closely monitored</a:t>
            </a:r>
            <a:r>
              <a:rPr lang="tr-TR" dirty="0"/>
              <a:t>.</a:t>
            </a:r>
          </a:p>
          <a:p>
            <a:r>
              <a:rPr lang="tr-TR" dirty="0" smtClean="0"/>
              <a:t>ICT </a:t>
            </a:r>
            <a:r>
              <a:rPr lang="tr-TR" dirty="0" err="1" smtClean="0"/>
              <a:t>demands</a:t>
            </a:r>
            <a:r>
              <a:rPr lang="tr-TR" dirty="0" smtClean="0"/>
              <a:t>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skills</a:t>
            </a:r>
            <a:r>
              <a:rPr lang="tr-TR" dirty="0" smtClean="0"/>
              <a:t>, but </a:t>
            </a:r>
            <a:r>
              <a:rPr lang="tr-TR" dirty="0" err="1" smtClean="0"/>
              <a:t>obtaining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is not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easy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299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IS </a:t>
            </a:r>
            <a:r>
              <a:rPr lang="tr-TR" b="1" dirty="0" err="1" smtClean="0"/>
              <a:t>changes</a:t>
            </a:r>
            <a:r>
              <a:rPr lang="tr-TR" b="1" dirty="0"/>
              <a:t> </a:t>
            </a:r>
            <a:r>
              <a:rPr lang="tr-TR" b="1" dirty="0" err="1" smtClean="0"/>
              <a:t>social</a:t>
            </a:r>
            <a:r>
              <a:rPr lang="tr-TR" b="1" dirty="0" smtClean="0"/>
              <a:t>, </a:t>
            </a:r>
            <a:r>
              <a:rPr lang="tr-TR" b="1" dirty="0" err="1" smtClean="0"/>
              <a:t>economic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business</a:t>
            </a:r>
            <a:r>
              <a:rPr lang="tr-TR" b="1" dirty="0" smtClean="0"/>
              <a:t> life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Digital </a:t>
            </a:r>
            <a:r>
              <a:rPr lang="tr-TR" dirty="0" err="1" smtClean="0"/>
              <a:t>divide</a:t>
            </a:r>
            <a:r>
              <a:rPr lang="tr-TR" dirty="0" smtClean="0"/>
              <a:t> is a </a:t>
            </a:r>
            <a:r>
              <a:rPr lang="tr-TR" dirty="0" err="1" smtClean="0"/>
              <a:t>major</a:t>
            </a:r>
            <a:r>
              <a:rPr lang="tr-TR" dirty="0" smtClean="0"/>
              <a:t>, </a:t>
            </a:r>
            <a:r>
              <a:rPr lang="tr-TR" dirty="0" err="1" smtClean="0"/>
              <a:t>economic</a:t>
            </a:r>
            <a:r>
              <a:rPr lang="tr-TR" dirty="0" smtClean="0"/>
              <a:t>,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ethical</a:t>
            </a:r>
            <a:r>
              <a:rPr lang="tr-TR" dirty="0" smtClean="0"/>
              <a:t> problem.</a:t>
            </a:r>
          </a:p>
          <a:p>
            <a:r>
              <a:rPr lang="en-US" dirty="0"/>
              <a:t>Many organizations not only compete nationally, but also internationally. By using ICT, we can reach new markets. </a:t>
            </a:r>
            <a:endParaRPr lang="tr-TR" dirty="0"/>
          </a:p>
          <a:p>
            <a:r>
              <a:rPr lang="en-US" dirty="0"/>
              <a:t>Firms have begun to use new technologies like cloud computing, and other mobile digital platforms. These changes allow organizations to rely more on telework, remote work, and distributed decision making</a:t>
            </a:r>
            <a:r>
              <a:rPr lang="tr-TR"/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9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4519A3-1B04-4A68-8085-D38FC3154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1 .IT and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11BF2B-BED9-4A1D-8DB4-A9DEA23ED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3600" dirty="0" smtClean="0"/>
              <a:t>Data </a:t>
            </a:r>
            <a:r>
              <a:rPr lang="tr-TR" sz="3600" dirty="0"/>
              <a:t>is </a:t>
            </a:r>
            <a:r>
              <a:rPr lang="tr-TR" sz="3600" dirty="0" err="1" smtClean="0"/>
              <a:t>raw</a:t>
            </a:r>
            <a:r>
              <a:rPr lang="tr-TR" sz="3600" dirty="0" smtClean="0"/>
              <a:t> </a:t>
            </a:r>
            <a:r>
              <a:rPr lang="tr-TR" sz="3600" dirty="0" err="1" smtClean="0"/>
              <a:t>observations</a:t>
            </a:r>
            <a:endParaRPr lang="tr-TR" sz="3600" dirty="0"/>
          </a:p>
          <a:p>
            <a:pPr lvl="1"/>
            <a:r>
              <a:rPr lang="tr-TR" sz="3600" dirty="0"/>
              <a:t>Information is </a:t>
            </a:r>
            <a:r>
              <a:rPr lang="tr-TR" sz="3600" dirty="0" smtClean="0"/>
              <a:t>data+ </a:t>
            </a:r>
            <a:r>
              <a:rPr lang="tr-TR" sz="3600" dirty="0" err="1" smtClean="0"/>
              <a:t>meaning</a:t>
            </a:r>
            <a:endParaRPr lang="tr-TR" sz="3600" dirty="0"/>
          </a:p>
          <a:p>
            <a:pPr lvl="1"/>
            <a:r>
              <a:rPr lang="tr-TR" sz="3600" dirty="0"/>
              <a:t>Knowledge is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 +?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1415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AF60B0-E1DB-42A5-BFDD-81EC306CB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Generation</a:t>
            </a:r>
            <a:r>
              <a:rPr lang="tr-TR" sz="4800" b="1" dirty="0" smtClean="0"/>
              <a:t> of Information</a:t>
            </a:r>
            <a:endParaRPr lang="tr-TR" sz="4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792BDDDA-F1BB-4473-B0D2-A972587A3285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442905"/>
          <a:ext cx="10515600" cy="3643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rrow: Left 4">
            <a:extLst>
              <a:ext uri="{FF2B5EF4-FFF2-40B4-BE49-F238E27FC236}">
                <a16:creationId xmlns="" xmlns:a16="http://schemas.microsoft.com/office/drawing/2014/main" id="{2F65C93E-E85D-4353-A97D-5B603B4BA8FA}"/>
              </a:ext>
            </a:extLst>
          </p:cNvPr>
          <p:cNvSpPr/>
          <p:nvPr/>
        </p:nvSpPr>
        <p:spPr>
          <a:xfrm>
            <a:off x="3431096" y="5025007"/>
            <a:ext cx="4932727" cy="14009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9AE5813-223C-4A43-B190-F439D41983C4}"/>
              </a:ext>
            </a:extLst>
          </p:cNvPr>
          <p:cNvSpPr txBox="1"/>
          <p:nvPr/>
        </p:nvSpPr>
        <p:spPr>
          <a:xfrm>
            <a:off x="4915948" y="5300823"/>
            <a:ext cx="34478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solidFill>
                  <a:schemeClr val="bg1"/>
                </a:solidFill>
              </a:rPr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165944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66883E-4FD6-4C0C-BA63-CDADE50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b="1" dirty="0" smtClean="0"/>
              <a:t>How has </a:t>
            </a:r>
            <a:r>
              <a:rPr lang="tr-TR" sz="4800" b="1" dirty="0" err="1" smtClean="0"/>
              <a:t>been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the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functioning</a:t>
            </a:r>
            <a:r>
              <a:rPr lang="tr-TR" sz="4800" b="1" dirty="0" smtClean="0"/>
              <a:t> of IS </a:t>
            </a:r>
            <a:r>
              <a:rPr lang="tr-TR" sz="4800" b="1" dirty="0" err="1" smtClean="0"/>
              <a:t>changed</a:t>
            </a:r>
            <a:r>
              <a:rPr lang="tr-TR" sz="4800" b="1" dirty="0" smtClean="0"/>
              <a:t> in time?</a:t>
            </a:r>
            <a:endParaRPr lang="tr-TR" sz="4800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="" xmlns:a16="http://schemas.microsoft.com/office/drawing/2014/main" id="{3F1E491E-E51F-4420-A1EE-AA683489F18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36" y="1778466"/>
            <a:ext cx="9924175" cy="47144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63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Contemporary</a:t>
            </a:r>
            <a:r>
              <a:rPr lang="tr-TR" b="1" dirty="0"/>
              <a:t> </a:t>
            </a:r>
            <a:r>
              <a:rPr lang="tr-TR" b="1" dirty="0" err="1"/>
              <a:t>Approaches</a:t>
            </a:r>
            <a:r>
              <a:rPr lang="tr-TR" b="1" dirty="0"/>
              <a:t> </a:t>
            </a:r>
            <a:r>
              <a:rPr lang="tr-TR" b="1" dirty="0" err="1"/>
              <a:t>to</a:t>
            </a:r>
            <a:r>
              <a:rPr lang="tr-TR" b="1" dirty="0"/>
              <a:t> IS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study of information systems is a multidisciplinary field. 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r>
              <a:rPr lang="en-US" sz="3200" dirty="0"/>
              <a:t>What academic disciplines are used to study information systems</a:t>
            </a:r>
            <a:r>
              <a:rPr lang="tr-TR" sz="3200" dirty="0"/>
              <a:t>?</a:t>
            </a:r>
          </a:p>
          <a:p>
            <a:endParaRPr lang="tr-TR" sz="3200" dirty="0"/>
          </a:p>
          <a:p>
            <a:r>
              <a:rPr lang="tr-TR" sz="3200" dirty="0"/>
              <a:t>H</a:t>
            </a:r>
            <a:r>
              <a:rPr lang="en-US" sz="3200" dirty="0"/>
              <a:t>ow does each contribute to an understanding of information systems?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199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Contemporary</a:t>
            </a:r>
            <a:r>
              <a:rPr lang="tr-TR" b="1" dirty="0" smtClean="0"/>
              <a:t> </a:t>
            </a:r>
            <a:r>
              <a:rPr lang="tr-TR" b="1" dirty="0" err="1" smtClean="0"/>
              <a:t>Approaches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IS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3 </a:t>
            </a:r>
            <a:r>
              <a:rPr lang="tr-TR" dirty="0" err="1" smtClean="0"/>
              <a:t>approaches</a:t>
            </a:r>
            <a:r>
              <a:rPr lang="tr-TR" dirty="0" smtClean="0"/>
              <a:t>.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focuses</a:t>
            </a:r>
            <a:r>
              <a:rPr lang="tr-TR" dirty="0" smtClean="0"/>
              <a:t> on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parts</a:t>
            </a:r>
            <a:r>
              <a:rPr lang="tr-TR" dirty="0" smtClean="0"/>
              <a:t> of IS:</a:t>
            </a:r>
          </a:p>
          <a:p>
            <a:pPr lvl="1"/>
            <a:r>
              <a:rPr lang="tr-TR" dirty="0" smtClean="0"/>
              <a:t>Technical </a:t>
            </a:r>
            <a:r>
              <a:rPr lang="tr-TR" dirty="0" err="1" smtClean="0"/>
              <a:t>approach</a:t>
            </a:r>
            <a:r>
              <a:rPr lang="tr-TR" dirty="0" smtClean="0"/>
              <a:t> : </a:t>
            </a:r>
            <a:r>
              <a:rPr lang="tr-TR" dirty="0" err="1" smtClean="0"/>
              <a:t>mathematical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models</a:t>
            </a:r>
            <a:endParaRPr lang="tr-TR" dirty="0" smtClean="0"/>
          </a:p>
          <a:p>
            <a:pPr lvl="1"/>
            <a:r>
              <a:rPr lang="tr-TR" dirty="0" err="1" smtClean="0"/>
              <a:t>Behavioral</a:t>
            </a:r>
            <a:r>
              <a:rPr lang="tr-TR" dirty="0" smtClean="0"/>
              <a:t> </a:t>
            </a:r>
            <a:r>
              <a:rPr lang="tr-TR" dirty="0" err="1" smtClean="0"/>
              <a:t>approach</a:t>
            </a:r>
            <a:r>
              <a:rPr lang="tr-TR" dirty="0" smtClean="0"/>
              <a:t>: </a:t>
            </a:r>
            <a:r>
              <a:rPr lang="tr-TR" dirty="0" err="1" smtClean="0"/>
              <a:t>concentrates</a:t>
            </a:r>
            <a:r>
              <a:rPr lang="tr-TR" dirty="0" smtClean="0"/>
              <a:t> on </a:t>
            </a:r>
            <a:r>
              <a:rPr lang="tr-TR" dirty="0" err="1" smtClean="0"/>
              <a:t>organizational</a:t>
            </a:r>
            <a:r>
              <a:rPr lang="tr-TR" dirty="0" smtClean="0"/>
              <a:t> fit</a:t>
            </a:r>
          </a:p>
          <a:p>
            <a:pPr lvl="1"/>
            <a:r>
              <a:rPr lang="tr-TR" dirty="0" err="1" smtClean="0"/>
              <a:t>Sociotechnical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: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08318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Contemporary</a:t>
            </a:r>
            <a:r>
              <a:rPr lang="tr-TR" b="1" dirty="0" smtClean="0"/>
              <a:t> </a:t>
            </a:r>
            <a:r>
              <a:rPr lang="tr-TR" b="1" dirty="0" err="1" smtClean="0"/>
              <a:t>Approaches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IS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err="1" smtClean="0"/>
              <a:t>Sociotechnical</a:t>
            </a:r>
            <a:r>
              <a:rPr lang="tr-TR" sz="3200" dirty="0" smtClean="0"/>
              <a:t> </a:t>
            </a:r>
            <a:r>
              <a:rPr lang="tr-TR" sz="3200" dirty="0" err="1" smtClean="0"/>
              <a:t>systems</a:t>
            </a:r>
            <a:r>
              <a:rPr lang="tr-TR" sz="3200" dirty="0" smtClean="0"/>
              <a:t> </a:t>
            </a:r>
            <a:r>
              <a:rPr lang="tr-TR" sz="3200" dirty="0" err="1" smtClean="0"/>
              <a:t>suggest</a:t>
            </a:r>
            <a:r>
              <a:rPr lang="tr-TR" sz="3200" dirty="0" smtClean="0"/>
              <a:t> 4 </a:t>
            </a:r>
            <a:r>
              <a:rPr lang="tr-TR" sz="3200" dirty="0" err="1" smtClean="0"/>
              <a:t>different</a:t>
            </a:r>
            <a:endParaRPr lang="tr-TR" sz="3200" dirty="0" smtClean="0"/>
          </a:p>
          <a:p>
            <a:pPr lvl="1"/>
            <a:r>
              <a:rPr lang="en-US" sz="2800" dirty="0" smtClean="0"/>
              <a:t>the </a:t>
            </a:r>
            <a:r>
              <a:rPr lang="en-US" sz="2800" b="1" dirty="0" smtClean="0"/>
              <a:t>digital technologies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lvl="1"/>
            <a:r>
              <a:rPr lang="en-US" sz="2800" dirty="0" smtClean="0"/>
              <a:t>the </a:t>
            </a:r>
            <a:r>
              <a:rPr lang="en-US" sz="2800" b="1" dirty="0" smtClean="0"/>
              <a:t>people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lvl="1"/>
            <a:r>
              <a:rPr lang="en-US" sz="2800" dirty="0" smtClean="0"/>
              <a:t>the </a:t>
            </a:r>
            <a:r>
              <a:rPr lang="en-US" sz="2800" b="1" dirty="0" smtClean="0"/>
              <a:t>tasks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lvl="1"/>
            <a:r>
              <a:rPr lang="en-US" sz="2800" dirty="0" smtClean="0"/>
              <a:t>the </a:t>
            </a:r>
            <a:r>
              <a:rPr lang="en-US" sz="2800" b="1" dirty="0" smtClean="0"/>
              <a:t>social or organizational structure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37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314</Words>
  <Application>Microsoft Office PowerPoint</Application>
  <PresentationFormat>Geniş ekran</PresentationFormat>
  <Paragraphs>40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Business Information Systems I</vt:lpstr>
      <vt:lpstr>IS changes social, economic and business life</vt:lpstr>
      <vt:lpstr>IS changes social, economic and business life</vt:lpstr>
      <vt:lpstr>1 .IT and IS</vt:lpstr>
      <vt:lpstr>Generation of Information</vt:lpstr>
      <vt:lpstr>How has been the functioning of IS changed in time?</vt:lpstr>
      <vt:lpstr>Contemporary Approaches to IS</vt:lpstr>
      <vt:lpstr>Contemporary Approaches to IS</vt:lpstr>
      <vt:lpstr>Contemporary Approaches to IS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2</cp:revision>
  <dcterms:created xsi:type="dcterms:W3CDTF">2020-01-13T09:18:56Z</dcterms:created>
  <dcterms:modified xsi:type="dcterms:W3CDTF">2020-01-13T09:21:50Z</dcterms:modified>
</cp:coreProperties>
</file>