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1" r:id="rId2"/>
    <p:sldId id="393" r:id="rId3"/>
    <p:sldId id="395" r:id="rId4"/>
    <p:sldId id="402" r:id="rId5"/>
    <p:sldId id="403" r:id="rId6"/>
    <p:sldId id="404" r:id="rId7"/>
    <p:sldId id="405" r:id="rId8"/>
    <p:sldId id="406" r:id="rId9"/>
    <p:sldId id="407" r:id="rId10"/>
    <p:sldId id="396" r:id="rId11"/>
    <p:sldId id="397" r:id="rId12"/>
    <p:sldId id="398" r:id="rId13"/>
    <p:sldId id="399" r:id="rId14"/>
    <p:sldId id="400" r:id="rId15"/>
    <p:sldId id="401" r:id="rId16"/>
    <p:sldId id="408" r:id="rId17"/>
    <p:sldId id="410" r:id="rId18"/>
    <p:sldId id="411" r:id="rId19"/>
    <p:sldId id="412" r:id="rId20"/>
    <p:sldId id="413" r:id="rId21"/>
    <p:sldId id="414" r:id="rId22"/>
    <p:sldId id="415" r:id="rId23"/>
    <p:sldId id="416" r:id="rId24"/>
    <p:sldId id="417" r:id="rId25"/>
    <p:sldId id="418" r:id="rId26"/>
    <p:sldId id="419" r:id="rId27"/>
    <p:sldId id="426" r:id="rId28"/>
    <p:sldId id="420" r:id="rId29"/>
    <p:sldId id="421" r:id="rId30"/>
    <p:sldId id="422" r:id="rId31"/>
    <p:sldId id="423" r:id="rId32"/>
    <p:sldId id="424" r:id="rId33"/>
    <p:sldId id="427" r:id="rId34"/>
    <p:sldId id="428" r:id="rId35"/>
    <p:sldId id="425" r:id="rId36"/>
    <p:sldId id="429" r:id="rId37"/>
    <p:sldId id="430" r:id="rId38"/>
    <p:sldId id="431" r:id="rId39"/>
    <p:sldId id="432" r:id="rId40"/>
    <p:sldId id="433" r:id="rId41"/>
    <p:sldId id="434" r:id="rId42"/>
    <p:sldId id="409"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23.09.2019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175F02C-2C1A-43B8-9694-1B4E63A01B58}"/>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 xmlns:a16="http://schemas.microsoft.com/office/drawing/2014/main" id="{96AE9BC3-0CC0-4A0F-B24E-912C2DF14FE0}"/>
              </a:ext>
            </a:extLst>
          </p:cNvPr>
          <p:cNvSpPr>
            <a:spLocks noGrp="1"/>
          </p:cNvSpPr>
          <p:nvPr>
            <p:ph type="subTitle" idx="1"/>
          </p:nvPr>
        </p:nvSpPr>
        <p:spPr/>
        <p:txBody>
          <a:bodyPr/>
          <a:lstStyle/>
          <a:p>
            <a:endParaRPr lang="tr-TR"/>
          </a:p>
        </p:txBody>
      </p:sp>
      <p:pic>
        <p:nvPicPr>
          <p:cNvPr id="5" name="Resim 4">
            <a:extLst>
              <a:ext uri="{FF2B5EF4-FFF2-40B4-BE49-F238E27FC236}">
                <a16:creationId xmlns="" xmlns:a16="http://schemas.microsoft.com/office/drawing/2014/main" id="{58664E91-214B-4108-9C07-58134515D73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84428"/>
          </a:xfrm>
          <a:prstGeom prst="rect">
            <a:avLst/>
          </a:prstGeom>
        </p:spPr>
      </p:pic>
      <p:sp>
        <p:nvSpPr>
          <p:cNvPr id="6" name="Metin kutusu 5">
            <a:extLst>
              <a:ext uri="{FF2B5EF4-FFF2-40B4-BE49-F238E27FC236}">
                <a16:creationId xmlns="" xmlns:a16="http://schemas.microsoft.com/office/drawing/2014/main" id="{28946024-8278-47B2-BD73-25DC82C4D113}"/>
              </a:ext>
            </a:extLst>
          </p:cNvPr>
          <p:cNvSpPr txBox="1"/>
          <p:nvPr/>
        </p:nvSpPr>
        <p:spPr>
          <a:xfrm>
            <a:off x="960207" y="1599499"/>
            <a:ext cx="7223644" cy="101566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284985"/>
                </a:solidFill>
                <a:effectLst/>
                <a:uLnTx/>
                <a:uFillTx/>
                <a:latin typeface="Ubuntu" panose="020B0504030602030204" pitchFamily="34" charset="0"/>
                <a:ea typeface="+mn-ea"/>
                <a:cs typeface="+mn-cs"/>
              </a:rPr>
              <a:t>ACİL DURUM VE AFET PLANLAMASI</a:t>
            </a:r>
            <a: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t/>
            </a:r>
            <a:b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br>
            <a:r>
              <a:rPr kumimoji="0" lang="tr-TR" sz="2800" b="1" i="0" u="none" strike="noStrike" kern="1200" cap="none" spc="0" normalizeH="0" baseline="0" noProof="0" dirty="0">
                <a:ln>
                  <a:noFill/>
                </a:ln>
                <a:solidFill>
                  <a:srgbClr val="4472C4"/>
                </a:solidFill>
                <a:effectLst/>
                <a:uLnTx/>
                <a:uFillTx/>
                <a:latin typeface="Ubuntu" panose="020B0504030602030204" pitchFamily="34" charset="0"/>
                <a:ea typeface="+mn-ea"/>
                <a:cs typeface="+mn-cs"/>
              </a:rPr>
              <a:t>ÜNİTE </a:t>
            </a:r>
            <a:r>
              <a:rPr lang="tr-TR" sz="2800" b="1" dirty="0">
                <a:solidFill>
                  <a:srgbClr val="4472C4"/>
                </a:solidFill>
                <a:latin typeface="Ubuntu" panose="020B0504030602030204" pitchFamily="34" charset="0"/>
              </a:rPr>
              <a:t>7</a:t>
            </a:r>
            <a:r>
              <a:rPr kumimoji="0" lang="tr-TR" sz="2800" b="1" i="0" u="none" strike="noStrike" kern="1200" cap="none" spc="0" normalizeH="0" baseline="0" noProof="0" dirty="0">
                <a:ln>
                  <a:noFill/>
                </a:ln>
                <a:solidFill>
                  <a:srgbClr val="4472C4"/>
                </a:solidFill>
                <a:effectLst/>
                <a:uLnTx/>
                <a:uFillTx/>
                <a:latin typeface="Ubuntu" panose="020B0504030602030204" pitchFamily="34" charset="0"/>
                <a:ea typeface="+mn-ea"/>
                <a:cs typeface="+mn-cs"/>
              </a:rPr>
              <a:t>: </a:t>
            </a:r>
            <a:r>
              <a:rPr lang="tr-TR" sz="2800" dirty="0">
                <a:solidFill>
                  <a:srgbClr val="FF0000"/>
                </a:solidFill>
                <a:latin typeface="Ubuntu" panose="020B0504030602030204" pitchFamily="34" charset="0"/>
              </a:rPr>
              <a:t> Türkiye Afet Müdahale Planı (TAMP) </a:t>
            </a:r>
            <a:endParaRPr kumimoji="0" lang="tr-TR" sz="2800" b="0" i="0" u="none" strike="noStrike" kern="1200" cap="none" spc="0" normalizeH="0" baseline="0" noProof="0" dirty="0">
              <a:ln>
                <a:noFill/>
              </a:ln>
              <a:solidFill>
                <a:srgbClr val="FF0000"/>
              </a:solidFill>
              <a:effectLst/>
              <a:uLnTx/>
              <a:uFillTx/>
              <a:latin typeface="Ubuntu" panose="020B0504030602030204" pitchFamily="34" charset="0"/>
              <a:ea typeface="+mn-ea"/>
              <a:cs typeface="+mn-cs"/>
            </a:endParaRPr>
          </a:p>
        </p:txBody>
      </p:sp>
      <p:sp>
        <p:nvSpPr>
          <p:cNvPr id="7" name="Metin kutusu 6">
            <a:extLst>
              <a:ext uri="{FF2B5EF4-FFF2-40B4-BE49-F238E27FC236}">
                <a16:creationId xmlns="" xmlns:a16="http://schemas.microsoft.com/office/drawing/2014/main" id="{7E812DC6-D3F4-4C52-B8A5-345CF8A063DD}"/>
              </a:ext>
            </a:extLst>
          </p:cNvPr>
          <p:cNvSpPr txBox="1"/>
          <p:nvPr/>
        </p:nvSpPr>
        <p:spPr>
          <a:xfrm>
            <a:off x="2945241" y="5043878"/>
            <a:ext cx="3253522" cy="515526"/>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err="1">
                <a:ln>
                  <a:noFill/>
                </a:ln>
                <a:solidFill>
                  <a:prstClr val="white"/>
                </a:solidFill>
                <a:effectLst/>
                <a:uLnTx/>
                <a:uFillTx/>
                <a:latin typeface="Ubuntu" panose="020B0504030602030204" pitchFamily="34" charset="0"/>
                <a:ea typeface="+mn-ea"/>
                <a:cs typeface="+mn-cs"/>
              </a:rPr>
              <a:t>Öğr</a:t>
            </a:r>
            <a:r>
              <a:rPr kumimoji="0" lang="tr-TR"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 Gör. Murat GÖROĞLU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5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mgoroglu@ankara.edu.tr</a:t>
            </a:r>
          </a:p>
        </p:txBody>
      </p:sp>
      <p:sp>
        <p:nvSpPr>
          <p:cNvPr id="8" name="Metin kutusu 7">
            <a:extLst>
              <a:ext uri="{FF2B5EF4-FFF2-40B4-BE49-F238E27FC236}">
                <a16:creationId xmlns="" xmlns:a16="http://schemas.microsoft.com/office/drawing/2014/main" id="{021AAF24-7604-4FDC-B97A-F5758A4D5FEF}"/>
              </a:ext>
            </a:extLst>
          </p:cNvPr>
          <p:cNvSpPr txBox="1"/>
          <p:nvPr/>
        </p:nvSpPr>
        <p:spPr>
          <a:xfrm>
            <a:off x="1" y="6454295"/>
            <a:ext cx="9144000"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Güz 2020 ·  SINIF · </a:t>
            </a:r>
            <a:r>
              <a:rPr lang="tr-TR" sz="1000" dirty="0">
                <a:solidFill>
                  <a:prstClr val="white">
                    <a:lumMod val="65000"/>
                  </a:prstClr>
                </a:solidFill>
                <a:latin typeface="Calibri" panose="020F0502020204030204"/>
                <a:ea typeface="Cambria" panose="02040503050406030204" pitchFamily="18" charset="0"/>
              </a:rPr>
              <a:t>GÜN</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 SAAT - </a:t>
            </a:r>
            <a:r>
              <a:rPr lang="tr-TR" sz="1000" dirty="0">
                <a:solidFill>
                  <a:prstClr val="white">
                    <a:lumMod val="65000"/>
                  </a:prstClr>
                </a:solidFill>
                <a:latin typeface="Calibri" panose="020F0502020204030204"/>
                <a:ea typeface="Cambria" panose="02040503050406030204" pitchFamily="18" charset="0"/>
              </a:rPr>
              <a:t>SAAT</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Beypazarı Meslek Yüksekokulu</a:t>
            </a:r>
            <a:endParaRPr kumimoji="0" lang="tr-TR" sz="1000" b="1"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Courier New" panose="02070309020205020404" pitchFamily="49" charset="0"/>
            </a:endParaRPr>
          </a:p>
        </p:txBody>
      </p:sp>
    </p:spTree>
    <p:extLst>
      <p:ext uri="{BB962C8B-B14F-4D97-AF65-F5344CB8AC3E}">
        <p14:creationId xmlns="" xmlns:p14="http://schemas.microsoft.com/office/powerpoint/2010/main" val="77326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799403"/>
            <a:ext cx="9143999" cy="2954655"/>
          </a:xfrm>
          <a:prstGeom prst="rect">
            <a:avLst/>
          </a:prstGeom>
          <a:noFill/>
        </p:spPr>
        <p:txBody>
          <a:bodyPr wrap="square" rtlCol="0">
            <a:spAutoFit/>
          </a:bodyPr>
          <a:lstStyle/>
          <a:p>
            <a:endParaRPr lang="tr-TR" b="1" dirty="0">
              <a:solidFill>
                <a:srgbClr val="264885"/>
              </a:solidFill>
            </a:endParaRPr>
          </a:p>
          <a:p>
            <a:endParaRPr lang="tr-TR" dirty="0">
              <a:solidFill>
                <a:srgbClr val="264885"/>
              </a:solidFill>
            </a:endParaRP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o 3">
            <a:extLst>
              <a:ext uri="{FF2B5EF4-FFF2-40B4-BE49-F238E27FC236}">
                <a16:creationId xmlns="" xmlns:a16="http://schemas.microsoft.com/office/drawing/2014/main" id="{DE0C93C8-0B9E-46FD-A422-425B105A909A}"/>
              </a:ext>
            </a:extLst>
          </p:cNvPr>
          <p:cNvGraphicFramePr>
            <a:graphicFrameLocks noGrp="1"/>
          </p:cNvGraphicFramePr>
          <p:nvPr/>
        </p:nvGraphicFramePr>
        <p:xfrm>
          <a:off x="846836" y="1163490"/>
          <a:ext cx="7450325" cy="4906006"/>
        </p:xfrm>
        <a:graphic>
          <a:graphicData uri="http://schemas.openxmlformats.org/drawingml/2006/table">
            <a:tbl>
              <a:tblPr firstRow="1" firstCol="1" bandRow="1" bandCol="1">
                <a:tableStyleId>{5C22544A-7EE6-4342-B048-85BDC9FD1C3A}</a:tableStyleId>
              </a:tblPr>
              <a:tblGrid>
                <a:gridCol w="1792987">
                  <a:extLst>
                    <a:ext uri="{9D8B030D-6E8A-4147-A177-3AD203B41FA5}">
                      <a16:colId xmlns="" xmlns:a16="http://schemas.microsoft.com/office/drawing/2014/main" val="1555139660"/>
                    </a:ext>
                  </a:extLst>
                </a:gridCol>
                <a:gridCol w="5657338">
                  <a:extLst>
                    <a:ext uri="{9D8B030D-6E8A-4147-A177-3AD203B41FA5}">
                      <a16:colId xmlns="" xmlns:a16="http://schemas.microsoft.com/office/drawing/2014/main" val="810973584"/>
                    </a:ext>
                  </a:extLst>
                </a:gridCol>
              </a:tblGrid>
              <a:tr h="700858">
                <a:tc>
                  <a:txBody>
                    <a:bodyPr/>
                    <a:lstStyle/>
                    <a:p>
                      <a:pPr>
                        <a:lnSpc>
                          <a:spcPct val="110000"/>
                        </a:lnSpc>
                        <a:spcAft>
                          <a:spcPts val="600"/>
                        </a:spcAft>
                      </a:pPr>
                      <a:r>
                        <a:rPr lang="tr-TR" sz="1200" dirty="0">
                          <a:effectLst/>
                        </a:rPr>
                        <a:t>Acil durum:</a:t>
                      </a:r>
                      <a:endParaRPr lang="tr-TR" sz="1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Toplumun tamamının veya belli kesimlerinin normal hayat ve faaliyetlerini durduran veya kesintiye uğratan ve acil müdahaleyi gerektiren olaylar ve bu olayların oluşturduğu kriz halini,</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608842498"/>
                  </a:ext>
                </a:extLst>
              </a:tr>
              <a:tr h="938809">
                <a:tc>
                  <a:txBody>
                    <a:bodyPr/>
                    <a:lstStyle/>
                    <a:p>
                      <a:pPr>
                        <a:lnSpc>
                          <a:spcPct val="110000"/>
                        </a:lnSpc>
                        <a:spcAft>
                          <a:spcPts val="600"/>
                        </a:spcAft>
                      </a:pPr>
                      <a:r>
                        <a:rPr lang="tr-TR" sz="1200">
                          <a:effectLst/>
                        </a:rPr>
                        <a:t>Afet:</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20955" indent="-20955" algn="just">
                        <a:lnSpc>
                          <a:spcPct val="110000"/>
                        </a:lnSpc>
                        <a:spcAft>
                          <a:spcPts val="0"/>
                        </a:spcAft>
                      </a:pPr>
                      <a:r>
                        <a:rPr lang="tr-TR" sz="1200">
                          <a:effectLst/>
                        </a:rPr>
                        <a:t>Toplumun tamamı veya belli kesimleri için fiziksel, ekonomik ve sosyal kayıplar doğuran, normal hayatı ve insan faaliyetlerini durduran veya kesintiye uğratan doğal, teknolojik veya insan kaynaklı olayları,</a:t>
                      </a:r>
                      <a:endParaRPr lang="tr-TR" sz="1000">
                        <a:effectLst/>
                      </a:endParaRPr>
                    </a:p>
                    <a:p>
                      <a:pPr marL="20955" indent="-20955" algn="just">
                        <a:lnSpc>
                          <a:spcPct val="110000"/>
                        </a:lnSpc>
                        <a:spcAft>
                          <a:spcPts val="0"/>
                        </a:spcAft>
                      </a:pPr>
                      <a:r>
                        <a:rPr lang="tr-TR" sz="1200">
                          <a:effectLst/>
                        </a:rPr>
                        <a:t> </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53455824"/>
                  </a:ext>
                </a:extLst>
              </a:tr>
              <a:tr h="700858">
                <a:tc>
                  <a:txBody>
                    <a:bodyPr/>
                    <a:lstStyle/>
                    <a:p>
                      <a:pPr>
                        <a:lnSpc>
                          <a:spcPct val="110000"/>
                        </a:lnSpc>
                        <a:spcAft>
                          <a:spcPts val="600"/>
                        </a:spcAft>
                      </a:pPr>
                      <a:r>
                        <a:rPr lang="tr-TR" sz="1200">
                          <a:effectLst/>
                        </a:rPr>
                        <a:t>Afet ve acil durum yönetim merkezleri:</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Afet ve acil durumlarda müdahalenin koordine edildiği, 24 saat esasına göre çalışan, kesintisiz ve güvenli bilgi işlem ve haberleşme sistemleri ile donatılan merkezleri,</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551884981"/>
                  </a:ext>
                </a:extLst>
              </a:tr>
              <a:tr h="462907">
                <a:tc>
                  <a:txBody>
                    <a:bodyPr/>
                    <a:lstStyle/>
                    <a:p>
                      <a:pPr>
                        <a:lnSpc>
                          <a:spcPct val="110000"/>
                        </a:lnSpc>
                        <a:spcAft>
                          <a:spcPts val="600"/>
                        </a:spcAft>
                      </a:pPr>
                      <a:r>
                        <a:rPr lang="tr-TR" sz="1200">
                          <a:effectLst/>
                        </a:rPr>
                        <a:t>Ana çözüm ortağı:</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Hizmet grubunun yürüteceği hizmetlere ilişkin koordinasyondan sorumlu olan bakanlık/kurum ve kuruluşları,</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778235367"/>
                  </a:ext>
                </a:extLst>
              </a:tr>
              <a:tr h="700858">
                <a:tc>
                  <a:txBody>
                    <a:bodyPr/>
                    <a:lstStyle/>
                    <a:p>
                      <a:pPr algn="just">
                        <a:lnSpc>
                          <a:spcPct val="110000"/>
                        </a:lnSpc>
                        <a:spcAft>
                          <a:spcPts val="600"/>
                        </a:spcAft>
                      </a:pPr>
                      <a:r>
                        <a:rPr lang="tr-TR" sz="1200">
                          <a:effectLst/>
                        </a:rPr>
                        <a:t>1.Grup destek iller:</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Seviye etki derecesine göre kendi hizmet grupları ile birlikte afet bölgesine destek olacak bölge ve komşu illerden oluşturulan il gruplarını, </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899698118"/>
                  </a:ext>
                </a:extLst>
              </a:tr>
              <a:tr h="700858">
                <a:tc>
                  <a:txBody>
                    <a:bodyPr/>
                    <a:lstStyle/>
                    <a:p>
                      <a:pPr algn="just">
                        <a:lnSpc>
                          <a:spcPct val="110000"/>
                        </a:lnSpc>
                        <a:spcAft>
                          <a:spcPts val="600"/>
                        </a:spcAft>
                      </a:pPr>
                      <a:r>
                        <a:rPr lang="tr-TR" sz="1200">
                          <a:effectLst/>
                        </a:rPr>
                        <a:t>2.Grup destek iller:</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Seviye etki derecesine göre kendi hizmet grupları ile birlikte afet bölgesine destek olacak ve gerektiğinde hizmet gruplarını bizzat devam ettirecek  illerden oluşturulan il gruplarını,</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688590636"/>
                  </a:ext>
                </a:extLst>
              </a:tr>
              <a:tr h="700858">
                <a:tc>
                  <a:txBody>
                    <a:bodyPr/>
                    <a:lstStyle/>
                    <a:p>
                      <a:pPr>
                        <a:lnSpc>
                          <a:spcPct val="110000"/>
                        </a:lnSpc>
                        <a:spcAft>
                          <a:spcPts val="600"/>
                        </a:spcAft>
                      </a:pPr>
                      <a:r>
                        <a:rPr lang="tr-TR" sz="1200">
                          <a:effectLst/>
                        </a:rPr>
                        <a:t>Destek çözüm ortağı:</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dirty="0">
                          <a:effectLst/>
                        </a:rPr>
                        <a:t>Hizmet gruplarında ana çözüm ortağı olarak görev alan bakanlık, kurum ve kuruluşların çalışmalarında destek olarak görev alan paydaşları,</a:t>
                      </a:r>
                      <a:endParaRPr lang="tr-TR" sz="1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580427903"/>
                  </a:ext>
                </a:extLst>
              </a:tr>
            </a:tbl>
          </a:graphicData>
        </a:graphic>
      </p:graphicFrame>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566231"/>
            <a:ext cx="2031325" cy="715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TANIMLAR</a:t>
            </a: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325482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366713" y="631538"/>
            <a:ext cx="9143999" cy="2954655"/>
          </a:xfrm>
          <a:prstGeom prst="rect">
            <a:avLst/>
          </a:prstGeom>
          <a:noFill/>
        </p:spPr>
        <p:txBody>
          <a:bodyPr wrap="square" rtlCol="0">
            <a:spAutoFit/>
          </a:bodyPr>
          <a:lstStyle/>
          <a:p>
            <a:endParaRPr lang="tr-TR" b="1" dirty="0">
              <a:solidFill>
                <a:srgbClr val="264885"/>
              </a:solidFill>
            </a:endParaRPr>
          </a:p>
          <a:p>
            <a:endParaRPr lang="tr-TR" dirty="0">
              <a:solidFill>
                <a:srgbClr val="264885"/>
              </a:solidFill>
            </a:endParaRP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566231"/>
            <a:ext cx="2031325" cy="715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TANIMLAR</a:t>
            </a: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o 2">
            <a:extLst>
              <a:ext uri="{FF2B5EF4-FFF2-40B4-BE49-F238E27FC236}">
                <a16:creationId xmlns="" xmlns:a16="http://schemas.microsoft.com/office/drawing/2014/main" id="{6ABE825C-26F2-4F03-BE19-EE278B0F5EC7}"/>
              </a:ext>
            </a:extLst>
          </p:cNvPr>
          <p:cNvGraphicFramePr>
            <a:graphicFrameLocks noGrp="1"/>
          </p:cNvGraphicFramePr>
          <p:nvPr/>
        </p:nvGraphicFramePr>
        <p:xfrm>
          <a:off x="1065025" y="1281751"/>
          <a:ext cx="7450325" cy="5174671"/>
        </p:xfrm>
        <a:graphic>
          <a:graphicData uri="http://schemas.openxmlformats.org/drawingml/2006/table">
            <a:tbl>
              <a:tblPr firstRow="1" firstCol="1" bandRow="1" bandCol="1">
                <a:tableStyleId>{5C22544A-7EE6-4342-B048-85BDC9FD1C3A}</a:tableStyleId>
              </a:tblPr>
              <a:tblGrid>
                <a:gridCol w="1792987">
                  <a:extLst>
                    <a:ext uri="{9D8B030D-6E8A-4147-A177-3AD203B41FA5}">
                      <a16:colId xmlns="" xmlns:a16="http://schemas.microsoft.com/office/drawing/2014/main" val="1279941566"/>
                    </a:ext>
                  </a:extLst>
                </a:gridCol>
                <a:gridCol w="5657338">
                  <a:extLst>
                    <a:ext uri="{9D8B030D-6E8A-4147-A177-3AD203B41FA5}">
                      <a16:colId xmlns="" xmlns:a16="http://schemas.microsoft.com/office/drawing/2014/main" val="4187855860"/>
                    </a:ext>
                  </a:extLst>
                </a:gridCol>
              </a:tblGrid>
              <a:tr h="935264">
                <a:tc>
                  <a:txBody>
                    <a:bodyPr/>
                    <a:lstStyle/>
                    <a:p>
                      <a:pPr>
                        <a:lnSpc>
                          <a:spcPct val="110000"/>
                        </a:lnSpc>
                        <a:spcAft>
                          <a:spcPts val="600"/>
                        </a:spcAft>
                      </a:pPr>
                      <a:r>
                        <a:rPr lang="tr-TR" sz="1200">
                          <a:effectLst/>
                        </a:rPr>
                        <a:t>Hizmet grubu:         </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Afet ve acil durumlarda Türkiye Afet Müdahale Planı kapsamında ana çözüm ortağı ve destek çözüm ortaklarının yürüttükleri hizmetlerin niteliğine göre oluşturulan grupları,</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739156240"/>
                  </a:ext>
                </a:extLst>
              </a:tr>
              <a:tr h="935264">
                <a:tc>
                  <a:txBody>
                    <a:bodyPr/>
                    <a:lstStyle/>
                    <a:p>
                      <a:pPr>
                        <a:lnSpc>
                          <a:spcPct val="110000"/>
                        </a:lnSpc>
                        <a:spcAft>
                          <a:spcPts val="600"/>
                        </a:spcAft>
                      </a:pPr>
                      <a:r>
                        <a:rPr lang="tr-TR" sz="1200">
                          <a:effectLst/>
                        </a:rPr>
                        <a:t>Müdahale:</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Afet ve acil durumlarda can ve mal kurtarma, sağlık, iaşe, ibate, güvenlik, mal ve çevre koruma, sosyal ve psikolojik destek hizmetlerinin verilmesine yönelik çalışmaları,</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177225174"/>
                  </a:ext>
                </a:extLst>
              </a:tr>
              <a:tr h="935264">
                <a:tc>
                  <a:txBody>
                    <a:bodyPr/>
                    <a:lstStyle/>
                    <a:p>
                      <a:pPr>
                        <a:lnSpc>
                          <a:spcPct val="110000"/>
                        </a:lnSpc>
                        <a:spcAft>
                          <a:spcPts val="600"/>
                        </a:spcAft>
                      </a:pPr>
                      <a:r>
                        <a:rPr lang="tr-TR" sz="1200">
                          <a:effectLst/>
                        </a:rPr>
                        <a:t>Ön iyileştirme:</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Afet ve acil durum nedeniyle bozulan yaşam şartlarının normalleştirilmesine yönelik, olayın meydana gelmesinden hemen sonra başlayarak yapılacak kısa dönem iyileştirme faaliyetlerini,</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748044186"/>
                  </a:ext>
                </a:extLst>
              </a:tr>
              <a:tr h="617729">
                <a:tc>
                  <a:txBody>
                    <a:bodyPr/>
                    <a:lstStyle/>
                    <a:p>
                      <a:pPr>
                        <a:lnSpc>
                          <a:spcPct val="110000"/>
                        </a:lnSpc>
                        <a:spcAft>
                          <a:spcPts val="600"/>
                        </a:spcAft>
                      </a:pPr>
                      <a:r>
                        <a:rPr lang="tr-TR" sz="1200">
                          <a:effectLst/>
                        </a:rPr>
                        <a:t>Servis:</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dirty="0">
                          <a:effectLst/>
                        </a:rPr>
                        <a:t>Müdahale organizasyonu içerisinde yer alan ve hizmet gruplarının bağlı olduğu ana yönetim birimlerini, </a:t>
                      </a:r>
                      <a:endParaRPr lang="tr-TR" sz="1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530085969"/>
                  </a:ext>
                </a:extLst>
              </a:tr>
              <a:tr h="815886">
                <a:tc>
                  <a:txBody>
                    <a:bodyPr/>
                    <a:lstStyle/>
                    <a:p>
                      <a:pPr>
                        <a:lnSpc>
                          <a:spcPct val="110000"/>
                        </a:lnSpc>
                        <a:spcAft>
                          <a:spcPts val="600"/>
                        </a:spcAft>
                      </a:pPr>
                      <a:r>
                        <a:rPr lang="tr-TR" sz="1200">
                          <a:effectLst/>
                        </a:rPr>
                        <a:t>Standart operasyon prosedürü:</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Değişik afet ve tehlikeler oluştuğunda uygulanması gereken kurallar ve tutulması gereken kayıtları,</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61978006"/>
                  </a:ext>
                </a:extLst>
              </a:tr>
              <a:tr h="935264">
                <a:tc>
                  <a:txBody>
                    <a:bodyPr/>
                    <a:lstStyle/>
                    <a:p>
                      <a:pPr>
                        <a:lnSpc>
                          <a:spcPct val="110000"/>
                        </a:lnSpc>
                        <a:spcAft>
                          <a:spcPts val="600"/>
                        </a:spcAft>
                      </a:pPr>
                      <a:r>
                        <a:rPr lang="tr-TR" sz="1200">
                          <a:effectLst/>
                        </a:rPr>
                        <a:t>112 acil çağrı merkezleri:</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dirty="0">
                          <a:effectLst/>
                        </a:rPr>
                        <a:t>Acil yardım çağrılarını karşılamak üzere Büyükşehir Belediyesi olan illerde valiliklerin Yatırım İzleme ve Koordinasyon Başkanlığı bünyesinde, diğer illerde ise valilikler bünyesinde kurulan merkezleri, ifade eder.</a:t>
                      </a:r>
                      <a:endParaRPr lang="tr-TR" sz="1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43119881"/>
                  </a:ext>
                </a:extLst>
              </a:tr>
            </a:tbl>
          </a:graphicData>
        </a:graphic>
      </p:graphicFrame>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195073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366713" y="631538"/>
            <a:ext cx="9143999" cy="2954655"/>
          </a:xfrm>
          <a:prstGeom prst="rect">
            <a:avLst/>
          </a:prstGeom>
          <a:noFill/>
        </p:spPr>
        <p:txBody>
          <a:bodyPr wrap="square" rtlCol="0">
            <a:spAutoFit/>
          </a:bodyPr>
          <a:lstStyle/>
          <a:p>
            <a:endParaRPr lang="tr-TR" b="1" dirty="0">
              <a:solidFill>
                <a:srgbClr val="264885"/>
              </a:solidFill>
            </a:endParaRPr>
          </a:p>
          <a:p>
            <a:endParaRPr lang="tr-TR" dirty="0">
              <a:solidFill>
                <a:srgbClr val="264885"/>
              </a:solidFill>
            </a:endParaRP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566231"/>
            <a:ext cx="2031325" cy="715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TANIMLAR</a:t>
            </a: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o 2">
            <a:extLst>
              <a:ext uri="{FF2B5EF4-FFF2-40B4-BE49-F238E27FC236}">
                <a16:creationId xmlns="" xmlns:a16="http://schemas.microsoft.com/office/drawing/2014/main" id="{6ABE825C-26F2-4F03-BE19-EE278B0F5EC7}"/>
              </a:ext>
            </a:extLst>
          </p:cNvPr>
          <p:cNvGraphicFramePr>
            <a:graphicFrameLocks noGrp="1"/>
          </p:cNvGraphicFramePr>
          <p:nvPr/>
        </p:nvGraphicFramePr>
        <p:xfrm>
          <a:off x="1065025" y="1281751"/>
          <a:ext cx="7450325" cy="5174671"/>
        </p:xfrm>
        <a:graphic>
          <a:graphicData uri="http://schemas.openxmlformats.org/drawingml/2006/table">
            <a:tbl>
              <a:tblPr firstRow="1" firstCol="1" bandRow="1" bandCol="1">
                <a:tableStyleId>{5C22544A-7EE6-4342-B048-85BDC9FD1C3A}</a:tableStyleId>
              </a:tblPr>
              <a:tblGrid>
                <a:gridCol w="1792987">
                  <a:extLst>
                    <a:ext uri="{9D8B030D-6E8A-4147-A177-3AD203B41FA5}">
                      <a16:colId xmlns="" xmlns:a16="http://schemas.microsoft.com/office/drawing/2014/main" val="1279941566"/>
                    </a:ext>
                  </a:extLst>
                </a:gridCol>
                <a:gridCol w="5657338">
                  <a:extLst>
                    <a:ext uri="{9D8B030D-6E8A-4147-A177-3AD203B41FA5}">
                      <a16:colId xmlns="" xmlns:a16="http://schemas.microsoft.com/office/drawing/2014/main" val="4187855860"/>
                    </a:ext>
                  </a:extLst>
                </a:gridCol>
              </a:tblGrid>
              <a:tr h="935264">
                <a:tc>
                  <a:txBody>
                    <a:bodyPr/>
                    <a:lstStyle/>
                    <a:p>
                      <a:pPr>
                        <a:lnSpc>
                          <a:spcPct val="110000"/>
                        </a:lnSpc>
                        <a:spcAft>
                          <a:spcPts val="600"/>
                        </a:spcAft>
                      </a:pPr>
                      <a:r>
                        <a:rPr lang="tr-TR" sz="1200">
                          <a:effectLst/>
                        </a:rPr>
                        <a:t>Hizmet grubu:         </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Afet ve acil durumlarda Türkiye Afet Müdahale Planı kapsamında ana çözüm ortağı ve destek çözüm ortaklarının yürüttükleri hizmetlerin niteliğine göre oluşturulan grupları,</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739156240"/>
                  </a:ext>
                </a:extLst>
              </a:tr>
              <a:tr h="935264">
                <a:tc>
                  <a:txBody>
                    <a:bodyPr/>
                    <a:lstStyle/>
                    <a:p>
                      <a:pPr>
                        <a:lnSpc>
                          <a:spcPct val="110000"/>
                        </a:lnSpc>
                        <a:spcAft>
                          <a:spcPts val="600"/>
                        </a:spcAft>
                      </a:pPr>
                      <a:r>
                        <a:rPr lang="tr-TR" sz="1200">
                          <a:effectLst/>
                        </a:rPr>
                        <a:t>Müdahale:</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Afet ve acil durumlarda can ve mal kurtarma, sağlık, iaşe, ibate, güvenlik, mal ve çevre koruma, sosyal ve psikolojik destek hizmetlerinin verilmesine yönelik çalışmaları,</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177225174"/>
                  </a:ext>
                </a:extLst>
              </a:tr>
              <a:tr h="935264">
                <a:tc>
                  <a:txBody>
                    <a:bodyPr/>
                    <a:lstStyle/>
                    <a:p>
                      <a:pPr>
                        <a:lnSpc>
                          <a:spcPct val="110000"/>
                        </a:lnSpc>
                        <a:spcAft>
                          <a:spcPts val="600"/>
                        </a:spcAft>
                      </a:pPr>
                      <a:r>
                        <a:rPr lang="tr-TR" sz="1200">
                          <a:effectLst/>
                        </a:rPr>
                        <a:t>Ön iyileştirme:</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Afet ve acil durum nedeniyle bozulan yaşam şartlarının normalleştirilmesine yönelik, olayın meydana gelmesinden hemen sonra başlayarak yapılacak kısa dönem iyileştirme faaliyetlerini,</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748044186"/>
                  </a:ext>
                </a:extLst>
              </a:tr>
              <a:tr h="617729">
                <a:tc>
                  <a:txBody>
                    <a:bodyPr/>
                    <a:lstStyle/>
                    <a:p>
                      <a:pPr>
                        <a:lnSpc>
                          <a:spcPct val="110000"/>
                        </a:lnSpc>
                        <a:spcAft>
                          <a:spcPts val="600"/>
                        </a:spcAft>
                      </a:pPr>
                      <a:r>
                        <a:rPr lang="tr-TR" sz="1200">
                          <a:effectLst/>
                        </a:rPr>
                        <a:t>Servis:</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dirty="0">
                          <a:effectLst/>
                        </a:rPr>
                        <a:t>Müdahale organizasyonu içerisinde yer alan ve hizmet gruplarının bağlı olduğu ana yönetim birimlerini, </a:t>
                      </a:r>
                      <a:endParaRPr lang="tr-TR" sz="1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530085969"/>
                  </a:ext>
                </a:extLst>
              </a:tr>
              <a:tr h="815886">
                <a:tc>
                  <a:txBody>
                    <a:bodyPr/>
                    <a:lstStyle/>
                    <a:p>
                      <a:pPr>
                        <a:lnSpc>
                          <a:spcPct val="110000"/>
                        </a:lnSpc>
                        <a:spcAft>
                          <a:spcPts val="600"/>
                        </a:spcAft>
                      </a:pPr>
                      <a:r>
                        <a:rPr lang="tr-TR" sz="1200">
                          <a:effectLst/>
                        </a:rPr>
                        <a:t>Standart operasyon prosedürü:</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a:effectLst/>
                        </a:rPr>
                        <a:t>Değişik afet ve tehlikeler oluştuğunda uygulanması gereken kurallar ve tutulması gereken kayıtları,</a:t>
                      </a:r>
                      <a:endParaRPr lang="tr-TR" sz="10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61978006"/>
                  </a:ext>
                </a:extLst>
              </a:tr>
              <a:tr h="935264">
                <a:tc>
                  <a:txBody>
                    <a:bodyPr/>
                    <a:lstStyle/>
                    <a:p>
                      <a:pPr>
                        <a:lnSpc>
                          <a:spcPct val="110000"/>
                        </a:lnSpc>
                        <a:spcAft>
                          <a:spcPts val="600"/>
                        </a:spcAft>
                      </a:pPr>
                      <a:r>
                        <a:rPr lang="tr-TR" sz="1200">
                          <a:effectLst/>
                        </a:rPr>
                        <a:t>112 acil çağrı merkezleri:</a:t>
                      </a:r>
                      <a:endParaRPr lang="tr-TR" sz="10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0000"/>
                        </a:lnSpc>
                        <a:spcAft>
                          <a:spcPts val="600"/>
                        </a:spcAft>
                      </a:pPr>
                      <a:r>
                        <a:rPr lang="tr-TR" sz="1200" dirty="0">
                          <a:effectLst/>
                        </a:rPr>
                        <a:t>Acil yardım çağrılarını karşılamak üzere Büyükşehir Belediyesi olan illerde valiliklerin Yatırım İzleme ve Koordinasyon Başkanlığı bünyesinde, diğer illerde ise valilikler bünyesinde kurulan merkezleri, ifade eder.</a:t>
                      </a:r>
                      <a:endParaRPr lang="tr-TR" sz="1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43119881"/>
                  </a:ext>
                </a:extLst>
              </a:tr>
            </a:tbl>
          </a:graphicData>
        </a:graphic>
      </p:graphicFrame>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359760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1410888"/>
            <a:ext cx="9143999" cy="5355312"/>
          </a:xfrm>
          <a:prstGeom prst="rect">
            <a:avLst/>
          </a:prstGeom>
          <a:noFill/>
        </p:spPr>
        <p:txBody>
          <a:bodyPr wrap="square" rtlCol="0">
            <a:spAutoFit/>
          </a:bodyPr>
          <a:lstStyle/>
          <a:p>
            <a:r>
              <a:rPr lang="tr-TR" b="1" cap="all" dirty="0">
                <a:solidFill>
                  <a:srgbClr val="264885"/>
                </a:solidFill>
              </a:rPr>
              <a:t>AMAÇ ve KAPSAM</a:t>
            </a:r>
          </a:p>
          <a:p>
            <a:endParaRPr lang="tr-TR" b="1" cap="all" dirty="0">
              <a:solidFill>
                <a:srgbClr val="264885"/>
              </a:solidFill>
            </a:endParaRPr>
          </a:p>
          <a:p>
            <a:r>
              <a:rPr lang="tr-TR" dirty="0">
                <a:solidFill>
                  <a:srgbClr val="264885"/>
                </a:solidFill>
              </a:rPr>
              <a:t>Türkiye Afet Müdahale Planının (TAMP) amacı;  afet ve acil durumlara ilişkin müdahale çalışmalarında görev alacak hizmet grupları ve koordinasyon birimlerine ait rolleri ve sorumlulukları tanımlamak, afet öncesi, sırası ve sonrasındaki müdahale planlamasının temel prensiplerini belirlemektir. </a:t>
            </a:r>
          </a:p>
          <a:p>
            <a:r>
              <a:rPr lang="tr-TR" dirty="0">
                <a:solidFill>
                  <a:srgbClr val="264885"/>
                </a:solidFill>
              </a:rPr>
              <a:t>TAMP, ülkemizde yaşanabilecek her tür ve ölçekte, afet ve acil durumlara müdahalede görev alacak, bakanlık, kurum ve kuruluşlar, özel kuruluşlar, STK’lar ve gerçek kişileri kapsar. </a:t>
            </a:r>
          </a:p>
          <a:p>
            <a:endParaRPr lang="tr-TR" dirty="0">
              <a:solidFill>
                <a:srgbClr val="264885"/>
              </a:solidFill>
            </a:endParaRPr>
          </a:p>
          <a:p>
            <a:r>
              <a:rPr lang="tr-TR" b="1" cap="all" dirty="0">
                <a:solidFill>
                  <a:srgbClr val="264885"/>
                </a:solidFill>
              </a:rPr>
              <a:t>HUKUKİ DAYANAK</a:t>
            </a:r>
          </a:p>
          <a:p>
            <a:endParaRPr lang="tr-TR" b="1" cap="all" dirty="0">
              <a:solidFill>
                <a:srgbClr val="264885"/>
              </a:solidFill>
            </a:endParaRPr>
          </a:p>
          <a:p>
            <a:pPr lvl="0" fontAlgn="ctr"/>
            <a:r>
              <a:rPr lang="tr-TR" dirty="0">
                <a:solidFill>
                  <a:srgbClr val="264885"/>
                </a:solidFill>
              </a:rPr>
              <a:t>a) 5902 sayılı Afet ve Acil Durum Yönetimi Başkanlığının Teşkilat ve Görevleri Hakkında Kanun,</a:t>
            </a:r>
          </a:p>
          <a:p>
            <a:pPr lvl="0" fontAlgn="ctr"/>
            <a:r>
              <a:rPr lang="tr-TR" dirty="0">
                <a:solidFill>
                  <a:srgbClr val="264885"/>
                </a:solidFill>
              </a:rPr>
              <a:t>b) 7269 sayılı Umumi Hayata Müessir Afetler Dolayısıyla Alınacak Tedbirler İle Yapılacak Yardımlara Dair Kanun,</a:t>
            </a:r>
          </a:p>
          <a:p>
            <a:pPr lvl="0" fontAlgn="ctr"/>
            <a:r>
              <a:rPr lang="tr-TR" dirty="0">
                <a:solidFill>
                  <a:srgbClr val="264885"/>
                </a:solidFill>
              </a:rPr>
              <a:t>7126 sayılı Sivil Savunma Kanunu,</a:t>
            </a:r>
          </a:p>
          <a:p>
            <a:pPr fontAlgn="ctr"/>
            <a:r>
              <a:rPr lang="tr-TR" dirty="0">
                <a:solidFill>
                  <a:srgbClr val="264885"/>
                </a:solidFill>
              </a:rPr>
              <a:t>ç) Afet ve Acil Durum Yönetim Merkezleri Yönetmeliği,</a:t>
            </a:r>
          </a:p>
          <a:p>
            <a:pPr lvl="0"/>
            <a:r>
              <a:rPr lang="tr-TR" dirty="0">
                <a:solidFill>
                  <a:srgbClr val="264885"/>
                </a:solidFill>
              </a:rPr>
              <a:t>d) Afet ve Acil Durum Hizmetleri Yönetmeliği,</a:t>
            </a:r>
          </a:p>
          <a:p>
            <a:pPr lvl="0"/>
            <a:r>
              <a:rPr lang="tr-TR" dirty="0">
                <a:solidFill>
                  <a:srgbClr val="264885"/>
                </a:solidFill>
              </a:rPr>
              <a:t>e) UDSEP (Ulusal Deprem Stratejisi Eylem Planı).</a:t>
            </a:r>
          </a:p>
          <a:p>
            <a:endParaRPr lang="tr-TR" dirty="0"/>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566231"/>
            <a:ext cx="1107996" cy="715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sz="1600" b="1" dirty="0">
                <a:solidFill>
                  <a:srgbClr val="17365D"/>
                </a:solidFill>
                <a:latin typeface="Times New Roman" panose="02020603050405020304" pitchFamily="18" charset="0"/>
                <a:cs typeface="Times New Roman" panose="02020603050405020304" pitchFamily="18" charset="0"/>
              </a:rPr>
              <a:t>GİRİŞ</a:t>
            </a: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3649229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604703"/>
            <a:ext cx="9143999" cy="6186309"/>
          </a:xfrm>
          <a:prstGeom prst="rect">
            <a:avLst/>
          </a:prstGeom>
          <a:noFill/>
        </p:spPr>
        <p:txBody>
          <a:bodyPr wrap="square" rtlCol="0">
            <a:spAutoFit/>
          </a:bodyPr>
          <a:lstStyle/>
          <a:p>
            <a:r>
              <a:rPr lang="tr-TR" b="1" cap="all" dirty="0">
                <a:solidFill>
                  <a:srgbClr val="264885"/>
                </a:solidFill>
              </a:rPr>
              <a:t>SORUMLULUK</a:t>
            </a:r>
          </a:p>
          <a:p>
            <a:r>
              <a:rPr lang="tr-TR" dirty="0">
                <a:solidFill>
                  <a:srgbClr val="264885"/>
                </a:solidFill>
              </a:rPr>
              <a:t>Afet ve acil durum hizmetlerinin koordinasyonundan, eğitim politikalarının oluşturulmasından ve bu konularda mevzuat düzenlemeleri yapılmasından AFAD sorumludur</a:t>
            </a:r>
            <a:r>
              <a:rPr lang="tr-TR" b="1" dirty="0">
                <a:solidFill>
                  <a:srgbClr val="264885"/>
                </a:solidFill>
              </a:rPr>
              <a:t>.</a:t>
            </a:r>
            <a:endParaRPr lang="tr-TR" dirty="0">
              <a:solidFill>
                <a:srgbClr val="264885"/>
              </a:solidFill>
            </a:endParaRPr>
          </a:p>
          <a:p>
            <a:r>
              <a:rPr lang="tr-TR" b="1" dirty="0">
                <a:solidFill>
                  <a:srgbClr val="264885"/>
                </a:solidFill>
              </a:rPr>
              <a:t> </a:t>
            </a:r>
            <a:endParaRPr lang="tr-TR" dirty="0">
              <a:solidFill>
                <a:srgbClr val="264885"/>
              </a:solidFill>
            </a:endParaRPr>
          </a:p>
          <a:p>
            <a:r>
              <a:rPr lang="tr-TR" dirty="0">
                <a:solidFill>
                  <a:srgbClr val="264885"/>
                </a:solidFill>
              </a:rPr>
              <a:t>Ulusal düzey hizmet grubu planlarının hazırlanması ve uygulanmasından hizmet grubundan sorumlu ana çözüm ortağı olan bakanlık, kurum ve kuruluşlar asli sorumlu olmakla birlikte, hizmet grubu planlarında görevlendirilen destek çözüm ortağı bakanlık, kurum ve kuruluşlar, özel sektör, STK’lar ve gerçek kişiler de ayrı ayrı sorumludur.</a:t>
            </a:r>
          </a:p>
          <a:p>
            <a:r>
              <a:rPr lang="tr-TR" dirty="0">
                <a:solidFill>
                  <a:srgbClr val="264885"/>
                </a:solidFill>
              </a:rPr>
              <a:t>Bakanlık, kurum ve kuruluşlarda planların hazırlanması ve uygulanmasından en üst yöneticiler, il afet müdahale planlarının hazırlanması ve uygulanmasından valiler, özel kuruluşlarda ise sahipleri veya yetkili temsil organları sorumludur.</a:t>
            </a:r>
          </a:p>
          <a:p>
            <a:r>
              <a:rPr lang="tr-TR" b="1" cap="all" dirty="0">
                <a:solidFill>
                  <a:srgbClr val="264885"/>
                </a:solidFill>
              </a:rPr>
              <a:t>HEDEFLER</a:t>
            </a:r>
          </a:p>
          <a:p>
            <a:r>
              <a:rPr lang="tr-TR" dirty="0">
                <a:solidFill>
                  <a:srgbClr val="264885"/>
                </a:solidFill>
              </a:rPr>
              <a:t>TAMP’ </a:t>
            </a:r>
            <a:r>
              <a:rPr lang="tr-TR" dirty="0" err="1">
                <a:solidFill>
                  <a:srgbClr val="264885"/>
                </a:solidFill>
              </a:rPr>
              <a:t>ının</a:t>
            </a:r>
            <a:r>
              <a:rPr lang="tr-TR" dirty="0">
                <a:solidFill>
                  <a:srgbClr val="264885"/>
                </a:solidFill>
              </a:rPr>
              <a:t> hedefleri;</a:t>
            </a:r>
          </a:p>
          <a:p>
            <a:pPr lvl="0" fontAlgn="ctr"/>
            <a:r>
              <a:rPr lang="tr-TR" dirty="0">
                <a:solidFill>
                  <a:srgbClr val="264885"/>
                </a:solidFill>
              </a:rPr>
              <a:t>Hayat kurtarmak,</a:t>
            </a:r>
          </a:p>
          <a:p>
            <a:pPr lvl="0" fontAlgn="ctr"/>
            <a:r>
              <a:rPr lang="tr-TR" dirty="0">
                <a:solidFill>
                  <a:srgbClr val="264885"/>
                </a:solidFill>
              </a:rPr>
              <a:t>Kesintiye uğrayan hayatı ve faaliyetleri en kısa sürede normale döndürmek,</a:t>
            </a:r>
          </a:p>
          <a:p>
            <a:pPr lvl="0" fontAlgn="ctr"/>
            <a:r>
              <a:rPr lang="tr-TR" dirty="0">
                <a:solidFill>
                  <a:srgbClr val="264885"/>
                </a:solidFill>
              </a:rPr>
              <a:t>Müdahale çalışmalarını hızlı ve planlı bir şekilde gerçekleştirmek,</a:t>
            </a:r>
          </a:p>
          <a:p>
            <a:pPr lvl="0" fontAlgn="ctr"/>
            <a:r>
              <a:rPr lang="tr-TR" dirty="0">
                <a:solidFill>
                  <a:srgbClr val="264885"/>
                </a:solidFill>
              </a:rPr>
              <a:t>Halk sağlığını korumak ve sürdürmek,</a:t>
            </a:r>
          </a:p>
          <a:p>
            <a:pPr lvl="0" fontAlgn="ctr"/>
            <a:r>
              <a:rPr lang="tr-TR" dirty="0">
                <a:solidFill>
                  <a:srgbClr val="264885"/>
                </a:solidFill>
              </a:rPr>
              <a:t>Mülkiyet, çevre ve kültürel mirası korumak, </a:t>
            </a:r>
          </a:p>
          <a:p>
            <a:pPr lvl="0" fontAlgn="ctr"/>
            <a:r>
              <a:rPr lang="tr-TR" dirty="0">
                <a:solidFill>
                  <a:srgbClr val="264885"/>
                </a:solidFill>
              </a:rPr>
              <a:t>Ekonomik ve sosyal kayıpları azaltmak,</a:t>
            </a:r>
          </a:p>
          <a:p>
            <a:pPr lvl="0" fontAlgn="ctr"/>
            <a:r>
              <a:rPr lang="tr-TR" dirty="0">
                <a:solidFill>
                  <a:srgbClr val="264885"/>
                </a:solidFill>
              </a:rPr>
              <a:t>İkincil afetleri önlemek ya da etkilerini azaltmak, </a:t>
            </a:r>
          </a:p>
          <a:p>
            <a:pPr lvl="0" fontAlgn="ctr"/>
            <a:r>
              <a:rPr lang="tr-TR" dirty="0">
                <a:solidFill>
                  <a:srgbClr val="264885"/>
                </a:solidFill>
              </a:rPr>
              <a:t>Kaynakların etkin kullanımını sağlamaktır. </a:t>
            </a:r>
          </a:p>
          <a:p>
            <a:endParaRPr lang="tr-TR" dirty="0"/>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108371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1435025"/>
            <a:ext cx="9143999" cy="5078313"/>
          </a:xfrm>
          <a:prstGeom prst="rect">
            <a:avLst/>
          </a:prstGeom>
          <a:noFill/>
        </p:spPr>
        <p:txBody>
          <a:bodyPr wrap="square" rtlCol="0">
            <a:spAutoFit/>
          </a:bodyPr>
          <a:lstStyle/>
          <a:p>
            <a:r>
              <a:rPr lang="tr-TR" b="1" cap="all" dirty="0">
                <a:solidFill>
                  <a:srgbClr val="264885"/>
                </a:solidFill>
              </a:rPr>
              <a:t>PLANLAMA  PRENSİPLERİ</a:t>
            </a:r>
          </a:p>
          <a:p>
            <a:endParaRPr lang="tr-TR" b="1" cap="all" dirty="0">
              <a:solidFill>
                <a:srgbClr val="264885"/>
              </a:solidFill>
            </a:endParaRPr>
          </a:p>
          <a:p>
            <a:r>
              <a:rPr lang="tr-TR" b="1" cap="all" dirty="0">
                <a:solidFill>
                  <a:srgbClr val="264885"/>
                </a:solidFill>
              </a:rPr>
              <a:t>TEMEL PRENSİPLER</a:t>
            </a:r>
          </a:p>
          <a:p>
            <a:r>
              <a:rPr lang="tr-TR" dirty="0">
                <a:solidFill>
                  <a:srgbClr val="264885"/>
                </a:solidFill>
              </a:rPr>
              <a:t> </a:t>
            </a:r>
          </a:p>
          <a:p>
            <a:pPr lvl="0" fontAlgn="ctr"/>
            <a:r>
              <a:rPr lang="tr-TR" dirty="0">
                <a:solidFill>
                  <a:srgbClr val="264885"/>
                </a:solidFill>
              </a:rPr>
              <a:t>a) Kapsamlı olması (Hazırlık, müdahale, ön iyileştirme aşamaları),</a:t>
            </a:r>
          </a:p>
          <a:p>
            <a:pPr lvl="0" fontAlgn="ctr"/>
            <a:r>
              <a:rPr lang="tr-TR" dirty="0">
                <a:solidFill>
                  <a:srgbClr val="264885"/>
                </a:solidFill>
              </a:rPr>
              <a:t>b) Her tür ve ölçekteki tehlikeleri kapsaması,</a:t>
            </a:r>
          </a:p>
          <a:p>
            <a:pPr lvl="0" fontAlgn="ctr"/>
            <a:r>
              <a:rPr lang="tr-TR" dirty="0">
                <a:solidFill>
                  <a:srgbClr val="264885"/>
                </a:solidFill>
              </a:rPr>
              <a:t>c) Tüm ana ve destek çözüm ortaklarının rol ve sorumluluklarını içermesi,</a:t>
            </a:r>
          </a:p>
          <a:p>
            <a:pPr fontAlgn="ctr"/>
            <a:r>
              <a:rPr lang="tr-TR" dirty="0">
                <a:solidFill>
                  <a:srgbClr val="264885"/>
                </a:solidFill>
              </a:rPr>
              <a:t>ç) Ulusal, bölgesel ve yerel afet müdahale kapasitesini anında harekete geçirmeyi esas alması.</a:t>
            </a:r>
          </a:p>
          <a:p>
            <a:r>
              <a:rPr lang="tr-TR" b="1" cap="all" dirty="0">
                <a:solidFill>
                  <a:srgbClr val="264885"/>
                </a:solidFill>
              </a:rPr>
              <a:t> </a:t>
            </a:r>
          </a:p>
          <a:p>
            <a:r>
              <a:rPr lang="tr-TR" b="1" cap="all" dirty="0">
                <a:solidFill>
                  <a:srgbClr val="264885"/>
                </a:solidFill>
              </a:rPr>
              <a:t>TAMAMLAYICI PRENSİPLER</a:t>
            </a:r>
          </a:p>
          <a:p>
            <a:endParaRPr lang="tr-TR" b="1" cap="all" dirty="0">
              <a:solidFill>
                <a:srgbClr val="264885"/>
              </a:solidFill>
            </a:endParaRPr>
          </a:p>
          <a:p>
            <a:pPr lvl="0" fontAlgn="ctr"/>
            <a:r>
              <a:rPr lang="tr-TR" dirty="0">
                <a:solidFill>
                  <a:srgbClr val="264885"/>
                </a:solidFill>
              </a:rPr>
              <a:t>a) Etkili planlama,</a:t>
            </a:r>
          </a:p>
          <a:p>
            <a:pPr lvl="0" fontAlgn="ctr"/>
            <a:r>
              <a:rPr lang="tr-TR" dirty="0">
                <a:solidFill>
                  <a:srgbClr val="264885"/>
                </a:solidFill>
              </a:rPr>
              <a:t>b) Esnek ve ölçeklenebilir yapı,</a:t>
            </a:r>
          </a:p>
          <a:p>
            <a:pPr lvl="0" fontAlgn="ctr"/>
            <a:r>
              <a:rPr lang="tr-TR" dirty="0">
                <a:solidFill>
                  <a:srgbClr val="264885"/>
                </a:solidFill>
              </a:rPr>
              <a:t>c) İyileştirme ve geliştirme,</a:t>
            </a:r>
          </a:p>
          <a:p>
            <a:pPr fontAlgn="ctr"/>
            <a:r>
              <a:rPr lang="tr-TR" dirty="0">
                <a:solidFill>
                  <a:srgbClr val="264885"/>
                </a:solidFill>
              </a:rPr>
              <a:t>ç) Koordinasyon, işbirliği ve dayanışma,</a:t>
            </a:r>
          </a:p>
          <a:p>
            <a:pPr lvl="0" fontAlgn="ctr"/>
            <a:r>
              <a:rPr lang="tr-TR" dirty="0">
                <a:solidFill>
                  <a:srgbClr val="264885"/>
                </a:solidFill>
              </a:rPr>
              <a:t>d) Bilgi yönetimi ve iletişim,</a:t>
            </a:r>
          </a:p>
          <a:p>
            <a:pPr lvl="0" fontAlgn="ctr"/>
            <a:r>
              <a:rPr lang="tr-TR" dirty="0">
                <a:solidFill>
                  <a:srgbClr val="264885"/>
                </a:solidFill>
              </a:rPr>
              <a:t>e) İlgili mevzuata uygunluk.</a:t>
            </a:r>
          </a:p>
          <a:p>
            <a:endParaRPr lang="tr-TR" dirty="0"/>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174466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1435025"/>
            <a:ext cx="9143999" cy="5078313"/>
          </a:xfrm>
          <a:prstGeom prst="rect">
            <a:avLst/>
          </a:prstGeom>
          <a:noFill/>
        </p:spPr>
        <p:txBody>
          <a:bodyPr wrap="square" rtlCol="0">
            <a:spAutoFit/>
          </a:bodyPr>
          <a:lstStyle/>
          <a:p>
            <a:r>
              <a:rPr lang="tr-TR" b="1" cap="all" dirty="0">
                <a:solidFill>
                  <a:srgbClr val="264885"/>
                </a:solidFill>
              </a:rPr>
              <a:t>PLANLAMA  PRENSİPLERİ</a:t>
            </a:r>
          </a:p>
          <a:p>
            <a:endParaRPr lang="tr-TR" b="1" cap="all" dirty="0">
              <a:solidFill>
                <a:srgbClr val="264885"/>
              </a:solidFill>
            </a:endParaRPr>
          </a:p>
          <a:p>
            <a:r>
              <a:rPr lang="tr-TR" b="1" cap="all" dirty="0">
                <a:solidFill>
                  <a:srgbClr val="264885"/>
                </a:solidFill>
              </a:rPr>
              <a:t>TEMEL PRENSİPLER</a:t>
            </a:r>
          </a:p>
          <a:p>
            <a:r>
              <a:rPr lang="tr-TR" dirty="0">
                <a:solidFill>
                  <a:srgbClr val="264885"/>
                </a:solidFill>
              </a:rPr>
              <a:t> </a:t>
            </a:r>
          </a:p>
          <a:p>
            <a:pPr lvl="0" fontAlgn="ctr"/>
            <a:r>
              <a:rPr lang="tr-TR" dirty="0">
                <a:solidFill>
                  <a:srgbClr val="264885"/>
                </a:solidFill>
              </a:rPr>
              <a:t>a) Kapsamlı olması (Hazırlık, müdahale, ön iyileştirme aşamaları),</a:t>
            </a:r>
          </a:p>
          <a:p>
            <a:pPr lvl="0" fontAlgn="ctr"/>
            <a:r>
              <a:rPr lang="tr-TR" dirty="0">
                <a:solidFill>
                  <a:srgbClr val="264885"/>
                </a:solidFill>
              </a:rPr>
              <a:t>b) Her tür ve ölçekteki tehlikeleri kapsaması,</a:t>
            </a:r>
          </a:p>
          <a:p>
            <a:pPr lvl="0" fontAlgn="ctr"/>
            <a:r>
              <a:rPr lang="tr-TR" dirty="0">
                <a:solidFill>
                  <a:srgbClr val="264885"/>
                </a:solidFill>
              </a:rPr>
              <a:t>c) Tüm ana ve destek çözüm ortaklarının rol ve sorumluluklarını içermesi,</a:t>
            </a:r>
          </a:p>
          <a:p>
            <a:pPr fontAlgn="ctr"/>
            <a:r>
              <a:rPr lang="tr-TR" dirty="0">
                <a:solidFill>
                  <a:srgbClr val="264885"/>
                </a:solidFill>
              </a:rPr>
              <a:t>ç) Ulusal, bölgesel ve yerel afet müdahale kapasitesini anında harekete geçirmeyi esas alması.</a:t>
            </a:r>
          </a:p>
          <a:p>
            <a:r>
              <a:rPr lang="tr-TR" b="1" cap="all" dirty="0">
                <a:solidFill>
                  <a:srgbClr val="264885"/>
                </a:solidFill>
              </a:rPr>
              <a:t> </a:t>
            </a:r>
          </a:p>
          <a:p>
            <a:r>
              <a:rPr lang="tr-TR" b="1" cap="all" dirty="0">
                <a:solidFill>
                  <a:srgbClr val="264885"/>
                </a:solidFill>
              </a:rPr>
              <a:t>TAMAMLAYICI PRENSİPLER</a:t>
            </a:r>
          </a:p>
          <a:p>
            <a:endParaRPr lang="tr-TR" b="1" cap="all" dirty="0">
              <a:solidFill>
                <a:srgbClr val="264885"/>
              </a:solidFill>
            </a:endParaRPr>
          </a:p>
          <a:p>
            <a:pPr lvl="0" fontAlgn="ctr"/>
            <a:r>
              <a:rPr lang="tr-TR" dirty="0">
                <a:solidFill>
                  <a:srgbClr val="264885"/>
                </a:solidFill>
              </a:rPr>
              <a:t>a) Etkili planlama,</a:t>
            </a:r>
          </a:p>
          <a:p>
            <a:pPr lvl="0" fontAlgn="ctr"/>
            <a:r>
              <a:rPr lang="tr-TR" dirty="0">
                <a:solidFill>
                  <a:srgbClr val="264885"/>
                </a:solidFill>
              </a:rPr>
              <a:t>b) Esnek ve ölçeklenebilir yapı,</a:t>
            </a:r>
          </a:p>
          <a:p>
            <a:pPr lvl="0" fontAlgn="ctr"/>
            <a:r>
              <a:rPr lang="tr-TR" dirty="0">
                <a:solidFill>
                  <a:srgbClr val="264885"/>
                </a:solidFill>
              </a:rPr>
              <a:t>c) İyileştirme ve geliştirme,</a:t>
            </a:r>
          </a:p>
          <a:p>
            <a:pPr fontAlgn="ctr"/>
            <a:r>
              <a:rPr lang="tr-TR" dirty="0">
                <a:solidFill>
                  <a:srgbClr val="264885"/>
                </a:solidFill>
              </a:rPr>
              <a:t>ç) Koordinasyon, işbirliği ve dayanışma,</a:t>
            </a:r>
          </a:p>
          <a:p>
            <a:pPr lvl="0" fontAlgn="ctr"/>
            <a:r>
              <a:rPr lang="tr-TR" dirty="0">
                <a:solidFill>
                  <a:srgbClr val="264885"/>
                </a:solidFill>
              </a:rPr>
              <a:t>d) Bilgi yönetimi ve iletişim,</a:t>
            </a:r>
          </a:p>
          <a:p>
            <a:pPr lvl="0" fontAlgn="ctr"/>
            <a:r>
              <a:rPr lang="tr-TR" dirty="0">
                <a:solidFill>
                  <a:srgbClr val="264885"/>
                </a:solidFill>
              </a:rPr>
              <a:t>e) İlgili mevzuata uygunluk.</a:t>
            </a:r>
          </a:p>
          <a:p>
            <a:endParaRPr lang="tr-TR" dirty="0"/>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264162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Dikdörtgen 1"/>
          <p:cNvSpPr/>
          <p:nvPr/>
        </p:nvSpPr>
        <p:spPr>
          <a:xfrm>
            <a:off x="0" y="571480"/>
            <a:ext cx="10395284" cy="5078313"/>
          </a:xfrm>
          <a:prstGeom prst="rect">
            <a:avLst/>
          </a:prstGeom>
        </p:spPr>
        <p:txBody>
          <a:bodyPr wrap="square">
            <a:spAutoFit/>
          </a:bodyPr>
          <a:lstStyle/>
          <a:p>
            <a:r>
              <a:rPr lang="tr-TR" b="1" u="sng" dirty="0" smtClean="0">
                <a:solidFill>
                  <a:srgbClr val="0070C0"/>
                </a:solidFill>
                <a:latin typeface="Arial" panose="020B0604020202020204" pitchFamily="34" charset="0"/>
                <a:cs typeface="Arial" panose="020B0604020202020204" pitchFamily="34" charset="0"/>
              </a:rPr>
              <a:t>TAMP’ </a:t>
            </a:r>
            <a:r>
              <a:rPr lang="tr-TR" b="1" u="sng" dirty="0" err="1" smtClean="0">
                <a:solidFill>
                  <a:srgbClr val="0070C0"/>
                </a:solidFill>
                <a:latin typeface="Arial" panose="020B0604020202020204" pitchFamily="34" charset="0"/>
                <a:cs typeface="Arial" panose="020B0604020202020204" pitchFamily="34" charset="0"/>
              </a:rPr>
              <a:t>ın</a:t>
            </a:r>
            <a:r>
              <a:rPr lang="tr-TR" b="1" u="sng" dirty="0" smtClean="0">
                <a:solidFill>
                  <a:srgbClr val="0070C0"/>
                </a:solidFill>
                <a:latin typeface="Arial" panose="020B0604020202020204" pitchFamily="34" charset="0"/>
                <a:cs typeface="Arial" panose="020B0604020202020204" pitchFamily="34" charset="0"/>
              </a:rPr>
              <a:t> PLANLAMA  PRENSİPLERİ </a:t>
            </a:r>
          </a:p>
          <a:p>
            <a:endParaRPr lang="tr-TR" dirty="0" smtClean="0">
              <a:solidFill>
                <a:srgbClr val="0070C0"/>
              </a:solidFill>
              <a:latin typeface="Arial" panose="020B0604020202020204" pitchFamily="34" charset="0"/>
              <a:cs typeface="Arial" panose="020B0604020202020204" pitchFamily="34" charset="0"/>
            </a:endParaRPr>
          </a:p>
          <a:p>
            <a:r>
              <a:rPr lang="tr-TR" b="1" dirty="0" smtClean="0">
                <a:solidFill>
                  <a:srgbClr val="0070C0"/>
                </a:solidFill>
                <a:latin typeface="Arial" panose="020B0604020202020204" pitchFamily="34" charset="0"/>
                <a:cs typeface="Arial" panose="020B0604020202020204" pitchFamily="34" charset="0"/>
              </a:rPr>
              <a:t>1.Temel Prensipler </a:t>
            </a:r>
          </a:p>
          <a:p>
            <a:endParaRPr lang="tr-TR" dirty="0" smtClean="0">
              <a:solidFill>
                <a:srgbClr val="0070C0"/>
              </a:solidFill>
              <a:latin typeface="Arial" panose="020B0604020202020204" pitchFamily="34" charset="0"/>
              <a:cs typeface="Arial" panose="020B0604020202020204" pitchFamily="34" charset="0"/>
            </a:endParaRPr>
          </a:p>
          <a:p>
            <a:r>
              <a:rPr lang="tr-TR" dirty="0" smtClean="0">
                <a:solidFill>
                  <a:srgbClr val="0070C0"/>
                </a:solidFill>
                <a:latin typeface="Arial" panose="020B0604020202020204" pitchFamily="34" charset="0"/>
                <a:cs typeface="Arial" panose="020B0604020202020204" pitchFamily="34" charset="0"/>
              </a:rPr>
              <a:t>a) Kapsamlı olması (Hazırlık, müdahale, ön iyileştirme aşamaları), </a:t>
            </a:r>
          </a:p>
          <a:p>
            <a:r>
              <a:rPr lang="tr-TR" dirty="0" smtClean="0">
                <a:solidFill>
                  <a:srgbClr val="0070C0"/>
                </a:solidFill>
                <a:latin typeface="Arial" panose="020B0604020202020204" pitchFamily="34" charset="0"/>
                <a:cs typeface="Arial" panose="020B0604020202020204" pitchFamily="34" charset="0"/>
              </a:rPr>
              <a:t>b) Her tür ve ölçekteki tehlikeleri kapsaması, </a:t>
            </a:r>
          </a:p>
          <a:p>
            <a:r>
              <a:rPr lang="tr-TR" dirty="0" smtClean="0">
                <a:solidFill>
                  <a:srgbClr val="0070C0"/>
                </a:solidFill>
                <a:latin typeface="Arial" panose="020B0604020202020204" pitchFamily="34" charset="0"/>
                <a:cs typeface="Arial" panose="020B0604020202020204" pitchFamily="34" charset="0"/>
              </a:rPr>
              <a:t>c) Tüm ana ve destek çözüm ortaklarının rol ve sorumluluklarını içermesi,  </a:t>
            </a:r>
          </a:p>
          <a:p>
            <a:r>
              <a:rPr lang="tr-TR" dirty="0" smtClean="0">
                <a:solidFill>
                  <a:srgbClr val="0070C0"/>
                </a:solidFill>
                <a:latin typeface="Arial" panose="020B0604020202020204" pitchFamily="34" charset="0"/>
                <a:cs typeface="Arial" panose="020B0604020202020204" pitchFamily="34" charset="0"/>
              </a:rPr>
              <a:t>ç) Ulusal, bölgesel ve yerel afet müdahale kapasitesini anında harekete geçirmeyi esas alması. </a:t>
            </a:r>
          </a:p>
          <a:p>
            <a:endParaRPr lang="tr-TR" dirty="0" smtClean="0">
              <a:solidFill>
                <a:srgbClr val="0070C0"/>
              </a:solidFill>
              <a:latin typeface="Arial" panose="020B0604020202020204" pitchFamily="34" charset="0"/>
              <a:cs typeface="Arial" panose="020B0604020202020204" pitchFamily="34" charset="0"/>
            </a:endParaRPr>
          </a:p>
          <a:p>
            <a:endParaRPr lang="tr-TR" dirty="0" smtClean="0">
              <a:solidFill>
                <a:srgbClr val="0070C0"/>
              </a:solidFill>
              <a:latin typeface="Arial" panose="020B0604020202020204" pitchFamily="34" charset="0"/>
              <a:cs typeface="Arial" panose="020B0604020202020204" pitchFamily="34" charset="0"/>
            </a:endParaRPr>
          </a:p>
          <a:p>
            <a:r>
              <a:rPr lang="tr-TR" b="1" dirty="0" smtClean="0">
                <a:solidFill>
                  <a:srgbClr val="0070C0"/>
                </a:solidFill>
                <a:latin typeface="Arial" panose="020B0604020202020204" pitchFamily="34" charset="0"/>
                <a:cs typeface="Arial" panose="020B0604020202020204" pitchFamily="34" charset="0"/>
              </a:rPr>
              <a:t>2.Tamamlayıcı Prensipler </a:t>
            </a:r>
          </a:p>
          <a:p>
            <a:endParaRPr lang="tr-TR" dirty="0" smtClean="0">
              <a:solidFill>
                <a:srgbClr val="0070C0"/>
              </a:solidFill>
              <a:latin typeface="Arial" panose="020B0604020202020204" pitchFamily="34" charset="0"/>
              <a:cs typeface="Arial" panose="020B0604020202020204" pitchFamily="34" charset="0"/>
            </a:endParaRPr>
          </a:p>
          <a:p>
            <a:r>
              <a:rPr lang="tr-TR" dirty="0" smtClean="0">
                <a:solidFill>
                  <a:srgbClr val="0070C0"/>
                </a:solidFill>
                <a:latin typeface="Arial" panose="020B0604020202020204" pitchFamily="34" charset="0"/>
                <a:cs typeface="Arial" panose="020B0604020202020204" pitchFamily="34" charset="0"/>
              </a:rPr>
              <a:t>a) Etkili planlama, </a:t>
            </a:r>
          </a:p>
          <a:p>
            <a:r>
              <a:rPr lang="tr-TR" dirty="0" smtClean="0">
                <a:solidFill>
                  <a:srgbClr val="0070C0"/>
                </a:solidFill>
                <a:latin typeface="Arial" panose="020B0604020202020204" pitchFamily="34" charset="0"/>
                <a:cs typeface="Arial" panose="020B0604020202020204" pitchFamily="34" charset="0"/>
              </a:rPr>
              <a:t>b) Esnek ve ölçeklenebilir yapı, </a:t>
            </a:r>
          </a:p>
          <a:p>
            <a:r>
              <a:rPr lang="tr-TR" dirty="0" smtClean="0">
                <a:solidFill>
                  <a:srgbClr val="0070C0"/>
                </a:solidFill>
                <a:latin typeface="Arial" panose="020B0604020202020204" pitchFamily="34" charset="0"/>
                <a:cs typeface="Arial" panose="020B0604020202020204" pitchFamily="34" charset="0"/>
              </a:rPr>
              <a:t>c) İyileştirme ve geliştirme,  </a:t>
            </a:r>
          </a:p>
          <a:p>
            <a:r>
              <a:rPr lang="tr-TR" dirty="0" smtClean="0">
                <a:solidFill>
                  <a:srgbClr val="0070C0"/>
                </a:solidFill>
                <a:latin typeface="Arial" panose="020B0604020202020204" pitchFamily="34" charset="0"/>
                <a:cs typeface="Arial" panose="020B0604020202020204" pitchFamily="34" charset="0"/>
              </a:rPr>
              <a:t>ç) Koordinasyon, işbirliği ve dayanışma, </a:t>
            </a:r>
          </a:p>
          <a:p>
            <a:r>
              <a:rPr lang="tr-TR" dirty="0" smtClean="0">
                <a:solidFill>
                  <a:srgbClr val="0070C0"/>
                </a:solidFill>
                <a:latin typeface="Arial" panose="020B0604020202020204" pitchFamily="34" charset="0"/>
                <a:cs typeface="Arial" panose="020B0604020202020204" pitchFamily="34" charset="0"/>
              </a:rPr>
              <a:t>d) Bilgi yönetimi ve iletişim, </a:t>
            </a:r>
          </a:p>
          <a:p>
            <a:r>
              <a:rPr lang="tr-TR" dirty="0" smtClean="0">
                <a:solidFill>
                  <a:srgbClr val="0070C0"/>
                </a:solidFill>
                <a:latin typeface="Arial" panose="020B0604020202020204" pitchFamily="34" charset="0"/>
                <a:cs typeface="Arial" panose="020B0604020202020204" pitchFamily="34" charset="0"/>
              </a:rPr>
              <a:t>e) İlgili mevzuata uygunluk. </a:t>
            </a:r>
            <a:endParaRPr lang="tr-TR" dirty="0">
              <a:solidFill>
                <a:srgbClr val="0070C0"/>
              </a:solidFill>
              <a:latin typeface="Arial" panose="020B0604020202020204" pitchFamily="34" charset="0"/>
              <a:cs typeface="Arial" panose="020B0604020202020204" pitchFamily="34" charset="0"/>
            </a:endParaRPr>
          </a:p>
        </p:txBody>
      </p:sp>
      <p:pic>
        <p:nvPicPr>
          <p:cNvPr id="15" name="Resim 2"/>
          <p:cNvPicPr>
            <a:picLocks noChangeAspect="1"/>
          </p:cNvPicPr>
          <p:nvPr/>
        </p:nvPicPr>
        <p:blipFill rotWithShape="1">
          <a:blip r:embed="rId3">
            <a:extLst>
              <a:ext uri="{28A0092B-C50C-407E-A947-70E740481C1C}">
                <a14:useLocalDpi xmlns="" xmlns:a14="http://schemas.microsoft.com/office/drawing/2010/main" val="0"/>
              </a:ext>
            </a:extLst>
          </a:blip>
          <a:srcRect t="13158" b="13860"/>
          <a:stretch/>
        </p:blipFill>
        <p:spPr>
          <a:xfrm>
            <a:off x="4297927" y="3571876"/>
            <a:ext cx="4846073" cy="2714644"/>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Dikdörtgen 2"/>
          <p:cNvSpPr/>
          <p:nvPr/>
        </p:nvSpPr>
        <p:spPr>
          <a:xfrm>
            <a:off x="0" y="642918"/>
            <a:ext cx="9144000" cy="5509200"/>
          </a:xfrm>
          <a:prstGeom prst="rect">
            <a:avLst/>
          </a:prstGeom>
        </p:spPr>
        <p:txBody>
          <a:bodyPr wrap="square">
            <a:spAutoFit/>
          </a:bodyPr>
          <a:lstStyle/>
          <a:p>
            <a:r>
              <a:rPr lang="tr-TR" sz="1600" b="1" u="sng" dirty="0" smtClean="0">
                <a:solidFill>
                  <a:srgbClr val="0070C0"/>
                </a:solidFill>
                <a:latin typeface="Arial" panose="020B0604020202020204" pitchFamily="34" charset="0"/>
                <a:cs typeface="Arial" panose="020B0604020202020204" pitchFamily="34" charset="0"/>
              </a:rPr>
              <a:t>TAMP -  PLAN HAZIRLAMA SÜRECİ </a:t>
            </a:r>
          </a:p>
          <a:p>
            <a:r>
              <a:rPr lang="tr-TR" sz="1600" dirty="0" smtClean="0">
                <a:solidFill>
                  <a:srgbClr val="0070C0"/>
                </a:solidFill>
                <a:latin typeface="Arial" panose="020B0604020202020204" pitchFamily="34" charset="0"/>
                <a:cs typeface="Arial" panose="020B0604020202020204" pitchFamily="34" charset="0"/>
              </a:rPr>
              <a:t> </a:t>
            </a:r>
          </a:p>
          <a:p>
            <a:pPr marL="342900" indent="-342900">
              <a:buFont typeface="+mj-lt"/>
              <a:buAutoNum type="arabicPeriod"/>
            </a:pPr>
            <a:r>
              <a:rPr lang="tr-TR" sz="1600" dirty="0" smtClean="0">
                <a:solidFill>
                  <a:srgbClr val="0070C0"/>
                </a:solidFill>
                <a:latin typeface="Arial" panose="020B0604020202020204" pitchFamily="34" charset="0"/>
                <a:cs typeface="Arial" panose="020B0604020202020204" pitchFamily="34" charset="0"/>
              </a:rPr>
              <a:t>Organizasyon Süreci, </a:t>
            </a:r>
          </a:p>
          <a:p>
            <a:pPr marL="342900" indent="-342900">
              <a:buFont typeface="+mj-lt"/>
              <a:buAutoNum type="arabicPeriod"/>
            </a:pPr>
            <a:r>
              <a:rPr lang="tr-TR" sz="1600" dirty="0" smtClean="0">
                <a:solidFill>
                  <a:srgbClr val="0070C0"/>
                </a:solidFill>
                <a:latin typeface="Arial" panose="020B0604020202020204" pitchFamily="34" charset="0"/>
                <a:cs typeface="Arial" panose="020B0604020202020204" pitchFamily="34" charset="0"/>
              </a:rPr>
              <a:t>Analiz Süreci, </a:t>
            </a:r>
          </a:p>
          <a:p>
            <a:pPr marL="342900" indent="-342900">
              <a:buFont typeface="+mj-lt"/>
              <a:buAutoNum type="arabicPeriod"/>
            </a:pPr>
            <a:r>
              <a:rPr lang="tr-TR" sz="1600" dirty="0" smtClean="0">
                <a:solidFill>
                  <a:srgbClr val="0070C0"/>
                </a:solidFill>
                <a:latin typeface="Arial" panose="020B0604020202020204" pitchFamily="34" charset="0"/>
                <a:cs typeface="Arial" panose="020B0604020202020204" pitchFamily="34" charset="0"/>
              </a:rPr>
              <a:t>Kapasite Geliştirme Süreci </a:t>
            </a:r>
          </a:p>
          <a:p>
            <a:pPr marL="342900" indent="-342900">
              <a:buFont typeface="+mj-lt"/>
              <a:buAutoNum type="arabicPeriod"/>
            </a:pPr>
            <a:r>
              <a:rPr lang="tr-TR" sz="1600" dirty="0" smtClean="0">
                <a:solidFill>
                  <a:srgbClr val="0070C0"/>
                </a:solidFill>
                <a:latin typeface="Arial" panose="020B0604020202020204" pitchFamily="34" charset="0"/>
                <a:cs typeface="Arial" panose="020B0604020202020204" pitchFamily="34" charset="0"/>
              </a:rPr>
              <a:t>Entegrasyon Süreci</a:t>
            </a:r>
          </a:p>
          <a:p>
            <a:r>
              <a:rPr lang="tr-TR" sz="1600" dirty="0" smtClean="0">
                <a:solidFill>
                  <a:srgbClr val="0070C0"/>
                </a:solidFill>
                <a:latin typeface="Arial" panose="020B0604020202020204" pitchFamily="34" charset="0"/>
                <a:cs typeface="Arial" panose="020B0604020202020204" pitchFamily="34" charset="0"/>
              </a:rPr>
              <a:t>	</a:t>
            </a:r>
          </a:p>
          <a:p>
            <a:r>
              <a:rPr lang="tr-TR" sz="1600" dirty="0">
                <a:solidFill>
                  <a:srgbClr val="0070C0"/>
                </a:solidFill>
                <a:latin typeface="Arial" panose="020B0604020202020204" pitchFamily="34" charset="0"/>
                <a:cs typeface="Arial" panose="020B0604020202020204" pitchFamily="34" charset="0"/>
              </a:rPr>
              <a:t>	</a:t>
            </a:r>
            <a:r>
              <a:rPr lang="tr-TR" sz="1600" b="1" u="sng" dirty="0" smtClean="0">
                <a:solidFill>
                  <a:srgbClr val="0070C0"/>
                </a:solidFill>
                <a:latin typeface="Arial" panose="020B0604020202020204" pitchFamily="34" charset="0"/>
                <a:cs typeface="Arial" panose="020B0604020202020204" pitchFamily="34" charset="0"/>
              </a:rPr>
              <a:t>1. Organizasyon Süreci,  </a:t>
            </a:r>
          </a:p>
          <a:p>
            <a:endParaRPr lang="tr-TR" sz="16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u="sng" dirty="0" smtClean="0">
                <a:solidFill>
                  <a:srgbClr val="0070C0"/>
                </a:solidFill>
                <a:latin typeface="Arial" panose="020B0604020202020204" pitchFamily="34" charset="0"/>
                <a:cs typeface="Arial" panose="020B0604020202020204" pitchFamily="34" charset="0"/>
              </a:rPr>
              <a:t>Hizmet grubunun oluşturulması:</a:t>
            </a:r>
            <a:r>
              <a:rPr lang="tr-TR" sz="1600" dirty="0" smtClean="0">
                <a:solidFill>
                  <a:srgbClr val="0070C0"/>
                </a:solidFill>
                <a:latin typeface="Arial" panose="020B0604020202020204" pitchFamily="34" charset="0"/>
                <a:cs typeface="Arial" panose="020B0604020202020204" pitchFamily="34" charset="0"/>
              </a:rPr>
              <a:t> Hizmet grupları ana çözüm ortağı bakanlık, kurum ve kuruluş ve destek çözüm ortağı bakanlık, kurum ve kuruluşlardan oluşmaktadır. </a:t>
            </a:r>
          </a:p>
          <a:p>
            <a:endParaRPr lang="tr-TR" sz="1600" dirty="0" smtClean="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u="sng" dirty="0" smtClean="0">
                <a:solidFill>
                  <a:srgbClr val="0070C0"/>
                </a:solidFill>
                <a:latin typeface="Arial" panose="020B0604020202020204" pitchFamily="34" charset="0"/>
                <a:cs typeface="Arial" panose="020B0604020202020204" pitchFamily="34" charset="0"/>
              </a:rPr>
              <a:t>Hizmet grubunun süreç analizinin yapılması: </a:t>
            </a:r>
            <a:r>
              <a:rPr lang="tr-TR" sz="1600" dirty="0" smtClean="0">
                <a:solidFill>
                  <a:srgbClr val="0070C0"/>
                </a:solidFill>
                <a:latin typeface="Arial" panose="020B0604020202020204" pitchFamily="34" charset="0"/>
                <a:cs typeface="Arial" panose="020B0604020202020204" pitchFamily="34" charset="0"/>
              </a:rPr>
              <a:t>Yapılacak hizmetlerle ilgili olarak afet öncesi, sırası ve sonrasında yapılacak görev ve çalışmalar belirlenecektir. </a:t>
            </a:r>
          </a:p>
          <a:p>
            <a:endParaRPr lang="tr-TR" sz="1600" dirty="0" smtClean="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u="sng" dirty="0" smtClean="0">
                <a:solidFill>
                  <a:srgbClr val="0070C0"/>
                </a:solidFill>
                <a:latin typeface="Arial" panose="020B0604020202020204" pitchFamily="34" charset="0"/>
                <a:cs typeface="Arial" panose="020B0604020202020204" pitchFamily="34" charset="0"/>
              </a:rPr>
              <a:t>Hizmet grubunun kendi içinde süreç analizi çerçevesinde iş bölümü yapması:</a:t>
            </a:r>
            <a:r>
              <a:rPr lang="tr-TR" sz="1600" dirty="0" smtClean="0">
                <a:solidFill>
                  <a:srgbClr val="0070C0"/>
                </a:solidFill>
                <a:latin typeface="Arial" panose="020B0604020202020204" pitchFamily="34" charset="0"/>
                <a:cs typeface="Arial" panose="020B0604020202020204" pitchFamily="34" charset="0"/>
              </a:rPr>
              <a:t> Süreç analizi sonucunda belirlenen görev ve çalışmalar hizmet grubunda yer alan kurum ve kuruluşlar arasında açıkta bırakılan hiç bir görev kalmamak kaydıyla paylaşılacaktır.  </a:t>
            </a:r>
          </a:p>
          <a:p>
            <a:endParaRPr lang="tr-TR" sz="1600" dirty="0" smtClean="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u="sng" dirty="0" smtClean="0">
                <a:solidFill>
                  <a:srgbClr val="0070C0"/>
                </a:solidFill>
                <a:latin typeface="Arial" panose="020B0604020202020204" pitchFamily="34" charset="0"/>
                <a:cs typeface="Arial" panose="020B0604020202020204" pitchFamily="34" charset="0"/>
              </a:rPr>
              <a:t>Hizmet grubu ekiplerinin kurulması: </a:t>
            </a:r>
            <a:r>
              <a:rPr lang="tr-TR" sz="1600" dirty="0" smtClean="0">
                <a:solidFill>
                  <a:srgbClr val="0070C0"/>
                </a:solidFill>
                <a:latin typeface="Arial" panose="020B0604020202020204" pitchFamily="34" charset="0"/>
                <a:cs typeface="Arial" panose="020B0604020202020204" pitchFamily="34" charset="0"/>
              </a:rPr>
              <a:t> Yapılacak çalışmaların niteliğine göre ekipler teşkil edilerek her bir ekibin organizasyon, planlama ve yönetim şeklinin belirlenmesi gerekmektedir. Olay seviyesi açısından gereken sayıda alt ekip oluşturulması önem arz etmektedir.  </a:t>
            </a:r>
            <a:endParaRPr lang="tr-TR"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4162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Dikdörtgen 1"/>
          <p:cNvSpPr/>
          <p:nvPr/>
        </p:nvSpPr>
        <p:spPr>
          <a:xfrm>
            <a:off x="665540" y="581344"/>
            <a:ext cx="3192080" cy="369332"/>
          </a:xfrm>
          <a:prstGeom prst="rect">
            <a:avLst/>
          </a:prstGeom>
        </p:spPr>
        <p:txBody>
          <a:bodyPr wrap="square">
            <a:spAutoFit/>
          </a:bodyPr>
          <a:lstStyle/>
          <a:p>
            <a:r>
              <a:rPr lang="tr-TR" b="1" dirty="0" smtClean="0">
                <a:latin typeface="Arial" panose="020B0604020202020204" pitchFamily="34" charset="0"/>
                <a:cs typeface="Arial" panose="020B0604020202020204" pitchFamily="34" charset="0"/>
              </a:rPr>
              <a:t>	</a:t>
            </a:r>
            <a:r>
              <a:rPr lang="tr-TR" b="1" u="sng" dirty="0" smtClean="0">
                <a:latin typeface="Arial" panose="020B0604020202020204" pitchFamily="34" charset="0"/>
                <a:cs typeface="Arial" panose="020B0604020202020204" pitchFamily="34" charset="0"/>
              </a:rPr>
              <a:t>2. Analiz Süreci, </a:t>
            </a:r>
          </a:p>
        </p:txBody>
      </p:sp>
      <p:sp>
        <p:nvSpPr>
          <p:cNvPr id="15" name="Dikdörtgen 2"/>
          <p:cNvSpPr/>
          <p:nvPr/>
        </p:nvSpPr>
        <p:spPr>
          <a:xfrm>
            <a:off x="4500562" y="642918"/>
            <a:ext cx="4448220" cy="369332"/>
          </a:xfrm>
          <a:prstGeom prst="rect">
            <a:avLst/>
          </a:prstGeom>
        </p:spPr>
        <p:txBody>
          <a:bodyPr wrap="square">
            <a:spAutoFit/>
          </a:bodyPr>
          <a:lstStyle/>
          <a:p>
            <a:r>
              <a:rPr lang="tr-TR" b="1" u="sng" dirty="0" smtClean="0">
                <a:latin typeface="Arial" panose="020B0604020202020204" pitchFamily="34" charset="0"/>
                <a:cs typeface="Arial" panose="020B0604020202020204" pitchFamily="34" charset="0"/>
              </a:rPr>
              <a:t>TAMP -  PLAN HAZIRLAMA SÜRECİ </a:t>
            </a:r>
          </a:p>
        </p:txBody>
      </p:sp>
      <p:sp>
        <p:nvSpPr>
          <p:cNvPr id="16" name="Dikdörtgen 3"/>
          <p:cNvSpPr/>
          <p:nvPr/>
        </p:nvSpPr>
        <p:spPr>
          <a:xfrm>
            <a:off x="440951" y="1081258"/>
            <a:ext cx="8703050" cy="5262979"/>
          </a:xfrm>
          <a:prstGeom prst="rect">
            <a:avLst/>
          </a:prstGeom>
        </p:spPr>
        <p:txBody>
          <a:bodyPr wrap="square">
            <a:spAutoFit/>
          </a:bodyPr>
          <a:lstStyle/>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Hizmet grubunun kaynak-envanter tespiti: Afet ve acil durumlarda söz konusu hizmetin (örneğin defin hizmetleri) yapılabilmesi için afet bölgesine merkezden ve tüm illerden ulaştırılacak personel, araç, gereç, malzeme, alet, ekipmanın(örneğin; cenaze nakil aracı, tabut, ceset torbası vb.) belirlenmesi, </a:t>
            </a:r>
          </a:p>
          <a:p>
            <a:endParaRPr lang="tr-TR"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Hizmet gruplarının birbirleri ile işbirliğinin belirlenmesi ve düzenlenmesi,  </a:t>
            </a:r>
          </a:p>
          <a:p>
            <a:endParaRPr lang="tr-TR"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Hizmet grubu saha destek ekiplerinin ve destek kaynaklarının intikal planlaması:</a:t>
            </a:r>
          </a:p>
          <a:p>
            <a:endParaRPr lang="tr-TR"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Hizmet grubu 0. dakika planlaması: Afet olduğu anda hizmet grubu personelinin ilk andan itibaren ne yapacağının planlanması,</a:t>
            </a:r>
          </a:p>
          <a:p>
            <a:endParaRPr lang="tr-TR"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Hizmet grubu acil durum irtibat numaralarının tespiti: </a:t>
            </a:r>
          </a:p>
          <a:p>
            <a:endParaRPr lang="tr-TR"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Bakanlıkların afet ve acil durum yönetim merkezlerinin teşkili: Bakanlıkların afet ve acil durum yönetim merkezlerinin standartlara uygun hale getirilerek sürekli 24 saat esasına göre çalışır halde tutulması, gerekli bilişim ve iletişim altyapılarının kurulması,</a:t>
            </a:r>
          </a:p>
          <a:p>
            <a:endParaRPr lang="tr-TR"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Hizmet grubunun raporlama ve haberleşme usullerinin tespiti: Afetin ilk anından itibaren söz konusu hizmetle ilgili talep edilecek raporların formatlarının belirlenmesi, raporlama adreslerinin ve prosedürlerinin belirlenmesi, haberleşme usullerinin tespiti</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4162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799403"/>
            <a:ext cx="9143999" cy="2954655"/>
          </a:xfrm>
          <a:prstGeom prst="rect">
            <a:avLst/>
          </a:prstGeom>
          <a:noFill/>
        </p:spPr>
        <p:txBody>
          <a:bodyPr wrap="square" rtlCol="0">
            <a:spAutoFit/>
          </a:bodyPr>
          <a:lstStyle/>
          <a:p>
            <a:endParaRPr lang="tr-TR" b="1" dirty="0">
              <a:solidFill>
                <a:srgbClr val="264885"/>
              </a:solidFill>
            </a:endParaRPr>
          </a:p>
          <a:p>
            <a:endParaRPr lang="tr-TR" dirty="0">
              <a:solidFill>
                <a:srgbClr val="264885"/>
              </a:solidFill>
            </a:endParaRP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graphicFrame>
        <p:nvGraphicFramePr>
          <p:cNvPr id="4" name="Tablo 3">
            <a:extLst>
              <a:ext uri="{FF2B5EF4-FFF2-40B4-BE49-F238E27FC236}">
                <a16:creationId xmlns="" xmlns:a16="http://schemas.microsoft.com/office/drawing/2014/main" id="{A769093B-0ACD-4458-B914-67FFC5B63D00}"/>
              </a:ext>
            </a:extLst>
          </p:cNvPr>
          <p:cNvGraphicFramePr>
            <a:graphicFrameLocks noGrp="1"/>
          </p:cNvGraphicFramePr>
          <p:nvPr/>
        </p:nvGraphicFramePr>
        <p:xfrm>
          <a:off x="539999" y="834791"/>
          <a:ext cx="7886700" cy="1755507"/>
        </p:xfrm>
        <a:graphic>
          <a:graphicData uri="http://schemas.openxmlformats.org/drawingml/2006/table">
            <a:tbl>
              <a:tblPr firstRow="1" firstCol="1" bandRow="1" bandCol="1">
                <a:tableStyleId>{5C22544A-7EE6-4342-B048-85BDC9FD1C3A}</a:tableStyleId>
              </a:tblPr>
              <a:tblGrid>
                <a:gridCol w="2035037">
                  <a:extLst>
                    <a:ext uri="{9D8B030D-6E8A-4147-A177-3AD203B41FA5}">
                      <a16:colId xmlns="" xmlns:a16="http://schemas.microsoft.com/office/drawing/2014/main" val="3521533738"/>
                    </a:ext>
                  </a:extLst>
                </a:gridCol>
                <a:gridCol w="5851663">
                  <a:extLst>
                    <a:ext uri="{9D8B030D-6E8A-4147-A177-3AD203B41FA5}">
                      <a16:colId xmlns="" xmlns:a16="http://schemas.microsoft.com/office/drawing/2014/main" val="553954304"/>
                    </a:ext>
                  </a:extLst>
                </a:gridCol>
              </a:tblGrid>
              <a:tr h="1755507">
                <a:tc>
                  <a:txBody>
                    <a:bodyPr/>
                    <a:lstStyle/>
                    <a:p>
                      <a:pPr algn="ctr">
                        <a:lnSpc>
                          <a:spcPct val="105000"/>
                        </a:lnSpc>
                        <a:spcAft>
                          <a:spcPts val="0"/>
                        </a:spcAft>
                      </a:pPr>
                      <a:r>
                        <a:rPr lang="tr-TR" sz="1400" cap="small" dirty="0" err="1">
                          <a:effectLst/>
                        </a:rPr>
                        <a:t>t.c.</a:t>
                      </a:r>
                      <a:r>
                        <a:rPr lang="tr-TR" sz="1400" cap="small" dirty="0">
                          <a:effectLst/>
                        </a:rPr>
                        <a:t>  </a:t>
                      </a:r>
                      <a:r>
                        <a:rPr lang="tr-TR" sz="1200" cap="small" dirty="0">
                          <a:effectLst/>
                        </a:rPr>
                        <a:t>İçişleri BAKANLIĞI afet ve acil durum yönetimi başkanlığı</a:t>
                      </a:r>
                      <a:endParaRPr lang="tr-TR"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24426" marR="224426" marT="0" marB="0" anchor="ctr"/>
                </a:tc>
                <a:tc>
                  <a:txBody>
                    <a:bodyPr/>
                    <a:lstStyle/>
                    <a:p>
                      <a:pPr algn="ctr">
                        <a:spcBef>
                          <a:spcPts val="2000"/>
                        </a:spcBef>
                        <a:spcAft>
                          <a:spcPts val="0"/>
                        </a:spcAft>
                      </a:pPr>
                      <a:r>
                        <a:rPr lang="tr-TR" sz="2700" kern="0" cap="all" spc="100" dirty="0">
                          <a:effectLst/>
                        </a:rPr>
                        <a:t>TÜRKİYE </a:t>
                      </a:r>
                      <a:endParaRPr lang="tr-TR" sz="1100" kern="0" cap="all" spc="100" dirty="0">
                        <a:effectLst/>
                      </a:endParaRPr>
                    </a:p>
                    <a:p>
                      <a:pPr algn="ctr">
                        <a:spcBef>
                          <a:spcPts val="2000"/>
                        </a:spcBef>
                        <a:spcAft>
                          <a:spcPts val="0"/>
                        </a:spcAft>
                      </a:pPr>
                      <a:r>
                        <a:rPr lang="tr-TR" sz="2700" kern="0" cap="all" spc="100" dirty="0">
                          <a:effectLst/>
                        </a:rPr>
                        <a:t>afet müdahale planı</a:t>
                      </a:r>
                      <a:endParaRPr lang="tr-TR" sz="1100" kern="0" cap="all" spc="100" dirty="0">
                        <a:effectLst/>
                      </a:endParaRPr>
                    </a:p>
                    <a:p>
                      <a:pPr algn="ctr">
                        <a:spcBef>
                          <a:spcPts val="2000"/>
                        </a:spcBef>
                        <a:spcAft>
                          <a:spcPts val="0"/>
                        </a:spcAft>
                      </a:pPr>
                      <a:r>
                        <a:rPr lang="tr-TR" sz="2700" kern="0" cap="all" spc="100" dirty="0">
                          <a:effectLst/>
                        </a:rPr>
                        <a:t>(</a:t>
                      </a:r>
                      <a:r>
                        <a:rPr lang="tr-TR" sz="2700" kern="0" cap="all" spc="100" dirty="0" err="1">
                          <a:effectLst/>
                        </a:rPr>
                        <a:t>tamp</a:t>
                      </a:r>
                      <a:r>
                        <a:rPr lang="tr-TR" sz="2700" kern="0" cap="all" spc="100" dirty="0">
                          <a:effectLst/>
                        </a:rPr>
                        <a:t>)</a:t>
                      </a:r>
                      <a:endParaRPr lang="tr-TR" sz="1100" b="1" kern="0" cap="all" spc="100" dirty="0">
                        <a:solidFill>
                          <a:srgbClr val="17365D"/>
                        </a:solidFill>
                        <a:effectLst/>
                        <a:latin typeface="Cambria" panose="02040503050406030204" pitchFamily="18" charset="0"/>
                      </a:endParaRPr>
                    </a:p>
                  </a:txBody>
                  <a:tcPr marL="224426" marR="224426" marT="0" marB="0" anchor="ctr"/>
                </a:tc>
                <a:extLst>
                  <a:ext uri="{0D108BD9-81ED-4DB2-BD59-A6C34878D82A}">
                    <a16:rowId xmlns="" xmlns:a16="http://schemas.microsoft.com/office/drawing/2014/main" val="936869957"/>
                  </a:ext>
                </a:extLst>
              </a:tr>
            </a:tbl>
          </a:graphicData>
        </a:graphic>
      </p:graphicFrame>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Dikdörtgen 12">
            <a:extLst>
              <a:ext uri="{FF2B5EF4-FFF2-40B4-BE49-F238E27FC236}">
                <a16:creationId xmlns="" xmlns:a16="http://schemas.microsoft.com/office/drawing/2014/main" id="{108FCCF2-E9DF-477E-8DDA-3C40A53263AD}"/>
              </a:ext>
            </a:extLst>
          </p:cNvPr>
          <p:cNvSpPr/>
          <p:nvPr/>
        </p:nvSpPr>
        <p:spPr>
          <a:xfrm>
            <a:off x="-1" y="2828837"/>
            <a:ext cx="9143999" cy="646331"/>
          </a:xfrm>
          <a:prstGeom prst="rect">
            <a:avLst/>
          </a:prstGeom>
        </p:spPr>
        <p:txBody>
          <a:bodyPr wrap="square">
            <a:spAutoFit/>
          </a:bodyPr>
          <a:lstStyle/>
          <a:p>
            <a:pPr algn="ctr">
              <a:spcAft>
                <a:spcPts val="0"/>
              </a:spcAft>
            </a:pPr>
            <a:r>
              <a:rPr lang="tr-TR" dirty="0">
                <a:solidFill>
                  <a:srgbClr val="264885"/>
                </a:solidFill>
              </a:rPr>
              <a:t>BU PLAN AFET VE ACİL DURUMLARDA GÖREV ALACAK BAKANLIK, KURUM VE KURULUŞLAR İLE YAPILAN DEĞERLENDİRMELER SONUCUNDA AFAD TARAFINDAN HAZIRLANMIŞTIR.</a:t>
            </a:r>
            <a:endParaRPr lang="tr-TR" dirty="0">
              <a:solidFill>
                <a:srgbClr val="264885"/>
              </a:solid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16720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Dikdörtgen 2"/>
          <p:cNvSpPr/>
          <p:nvPr/>
        </p:nvSpPr>
        <p:spPr>
          <a:xfrm>
            <a:off x="4786314" y="571480"/>
            <a:ext cx="4143057" cy="369332"/>
          </a:xfrm>
          <a:prstGeom prst="rect">
            <a:avLst/>
          </a:prstGeom>
        </p:spPr>
        <p:txBody>
          <a:bodyPr wrap="none">
            <a:spAutoFit/>
          </a:bodyPr>
          <a:lstStyle/>
          <a:p>
            <a:r>
              <a:rPr lang="tr-TR" b="1" u="sng" dirty="0" smtClean="0">
                <a:latin typeface="Arial" panose="020B0604020202020204" pitchFamily="34" charset="0"/>
                <a:cs typeface="Arial" panose="020B0604020202020204" pitchFamily="34" charset="0"/>
              </a:rPr>
              <a:t>TAMP -  PLAN HAZIRLAMA SÜRECİ </a:t>
            </a:r>
          </a:p>
        </p:txBody>
      </p:sp>
      <p:sp>
        <p:nvSpPr>
          <p:cNvPr id="15" name="Dikdörtgen 4"/>
          <p:cNvSpPr/>
          <p:nvPr/>
        </p:nvSpPr>
        <p:spPr>
          <a:xfrm>
            <a:off x="0" y="571480"/>
            <a:ext cx="8368509" cy="6079100"/>
          </a:xfrm>
          <a:prstGeom prst="rect">
            <a:avLst/>
          </a:prstGeom>
        </p:spPr>
        <p:txBody>
          <a:bodyPr wrap="square">
            <a:spAutoFit/>
          </a:bodyPr>
          <a:lstStyle/>
          <a:p>
            <a:r>
              <a:rPr lang="tr-TR" sz="1600" dirty="0" smtClean="0">
                <a:latin typeface="Arial" panose="020B0604020202020204" pitchFamily="34" charset="0"/>
                <a:cs typeface="Arial" panose="020B0604020202020204" pitchFamily="34" charset="0"/>
              </a:rPr>
              <a:t>	</a:t>
            </a:r>
            <a:r>
              <a:rPr lang="tr-TR" sz="1600" b="1" u="sng" dirty="0" smtClean="0">
                <a:latin typeface="Arial" panose="020B0604020202020204" pitchFamily="34" charset="0"/>
                <a:cs typeface="Arial" panose="020B0604020202020204" pitchFamily="34" charset="0"/>
              </a:rPr>
              <a:t>3. Kapasite Geliştirme Süreci</a:t>
            </a:r>
          </a:p>
          <a:p>
            <a:endParaRPr lang="tr-TR"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tr-TR" sz="1600" u="sng" dirty="0" smtClean="0">
                <a:latin typeface="Arial" panose="020B0604020202020204" pitchFamily="34" charset="0"/>
                <a:cs typeface="Arial" panose="020B0604020202020204" pitchFamily="34" charset="0"/>
              </a:rPr>
              <a:t>Senaryo çalışması: </a:t>
            </a:r>
            <a:r>
              <a:rPr lang="tr-TR" sz="1600" dirty="0" smtClean="0">
                <a:latin typeface="Arial" panose="020B0604020202020204" pitchFamily="34" charset="0"/>
                <a:cs typeface="Arial" panose="020B0604020202020204" pitchFamily="34" charset="0"/>
              </a:rPr>
              <a:t>Senaryo çalışmalarına göre hazırlıkların planlaması, </a:t>
            </a:r>
          </a:p>
          <a:p>
            <a:pPr marL="285750" indent="-285750">
              <a:lnSpc>
                <a:spcPct val="150000"/>
              </a:lnSpc>
              <a:buFont typeface="Arial" panose="020B0604020202020204" pitchFamily="34" charset="0"/>
              <a:buChar char="•"/>
            </a:pPr>
            <a:r>
              <a:rPr lang="tr-TR" sz="1600" u="sng" dirty="0" smtClean="0">
                <a:latin typeface="Arial" panose="020B0604020202020204" pitchFamily="34" charset="0"/>
                <a:cs typeface="Arial" panose="020B0604020202020204" pitchFamily="34" charset="0"/>
              </a:rPr>
              <a:t>Kapasite geliştirme kararları:</a:t>
            </a:r>
            <a:r>
              <a:rPr lang="tr-TR" sz="1600" dirty="0" smtClean="0">
                <a:latin typeface="Arial" panose="020B0604020202020204" pitchFamily="34" charset="0"/>
                <a:cs typeface="Arial" panose="020B0604020202020204" pitchFamily="34" charset="0"/>
              </a:rPr>
              <a:t> Senaryo sonuçlarına göre kapasite artırımının (personel, malzeme, vb.) belirlenmesi, </a:t>
            </a:r>
          </a:p>
          <a:p>
            <a:pPr marL="285750" indent="-285750">
              <a:lnSpc>
                <a:spcPct val="150000"/>
              </a:lnSpc>
              <a:buFont typeface="Arial" panose="020B0604020202020204" pitchFamily="34" charset="0"/>
              <a:buChar char="•"/>
            </a:pPr>
            <a:r>
              <a:rPr lang="tr-TR" sz="1600" u="sng" dirty="0" smtClean="0">
                <a:latin typeface="Arial" panose="020B0604020202020204" pitchFamily="34" charset="0"/>
                <a:cs typeface="Arial" panose="020B0604020202020204" pitchFamily="34" charset="0"/>
              </a:rPr>
              <a:t>Finansman Temini : </a:t>
            </a:r>
            <a:r>
              <a:rPr lang="tr-TR" sz="1600" dirty="0" smtClean="0">
                <a:latin typeface="Arial" panose="020B0604020202020204" pitchFamily="34" charset="0"/>
                <a:cs typeface="Arial" panose="020B0604020202020204" pitchFamily="34" charset="0"/>
              </a:rPr>
              <a:t>kapasite </a:t>
            </a:r>
            <a:r>
              <a:rPr lang="tr-TR" sz="1600" dirty="0" err="1" smtClean="0">
                <a:latin typeface="Arial" panose="020B0604020202020204" pitchFamily="34" charset="0"/>
                <a:cs typeface="Arial" panose="020B0604020202020204" pitchFamily="34" charset="0"/>
              </a:rPr>
              <a:t>arttırımı</a:t>
            </a:r>
            <a:r>
              <a:rPr lang="tr-TR" sz="1600" dirty="0" smtClean="0">
                <a:latin typeface="Arial" panose="020B0604020202020204" pitchFamily="34" charset="0"/>
                <a:cs typeface="Arial" panose="020B0604020202020204" pitchFamily="34" charset="0"/>
              </a:rPr>
              <a:t> için projeler ve finansman takviminin oluşturulması</a:t>
            </a:r>
          </a:p>
          <a:p>
            <a:pPr marL="285750" indent="-285750">
              <a:lnSpc>
                <a:spcPct val="150000"/>
              </a:lnSpc>
              <a:buFont typeface="Arial" panose="020B0604020202020204" pitchFamily="34" charset="0"/>
              <a:buChar char="•"/>
            </a:pPr>
            <a:r>
              <a:rPr lang="tr-TR" sz="1600" dirty="0" smtClean="0">
                <a:latin typeface="Arial" panose="020B0604020202020204" pitchFamily="34" charset="0"/>
                <a:cs typeface="Arial" panose="020B0604020202020204" pitchFamily="34" charset="0"/>
              </a:rPr>
              <a:t>Organizasyon ve analiz süreçleri sonrası planların kağıda dökülmesi</a:t>
            </a:r>
          </a:p>
          <a:p>
            <a:pPr marL="285750" indent="-285750">
              <a:buFont typeface="Arial" panose="020B0604020202020204" pitchFamily="34" charset="0"/>
              <a:buChar char="•"/>
            </a:pPr>
            <a:endParaRPr lang="tr-TR" sz="1600" dirty="0">
              <a:latin typeface="Arial" panose="020B0604020202020204" pitchFamily="34" charset="0"/>
              <a:cs typeface="Arial" panose="020B0604020202020204" pitchFamily="34" charset="0"/>
            </a:endParaRPr>
          </a:p>
          <a:p>
            <a:r>
              <a:rPr lang="tr-TR" sz="1600" dirty="0">
                <a:latin typeface="Arial" panose="020B0604020202020204" pitchFamily="34" charset="0"/>
                <a:cs typeface="Arial" panose="020B0604020202020204" pitchFamily="34" charset="0"/>
              </a:rPr>
              <a:t>	</a:t>
            </a:r>
            <a:r>
              <a:rPr lang="tr-TR" sz="1600" b="1" u="sng" dirty="0" smtClean="0">
                <a:latin typeface="Arial" panose="020B0604020202020204" pitchFamily="34" charset="0"/>
                <a:cs typeface="Arial" panose="020B0604020202020204" pitchFamily="34" charset="0"/>
              </a:rPr>
              <a:t>4. Entegrasyon Süreci</a:t>
            </a:r>
          </a:p>
          <a:p>
            <a:pPr marL="285750" indent="-285750">
              <a:buFont typeface="Arial" panose="020B0604020202020204" pitchFamily="34" charset="0"/>
              <a:buChar char="•"/>
            </a:pPr>
            <a:endParaRPr lang="tr-TR" sz="16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tr-TR" sz="1600" dirty="0" smtClean="0">
                <a:latin typeface="Arial" panose="020B0604020202020204" pitchFamily="34" charset="0"/>
                <a:cs typeface="Arial" panose="020B0604020202020204" pitchFamily="34" charset="0"/>
              </a:rPr>
              <a:t>Tüm hizmet grupları planlarının bütünleştirilmesi,</a:t>
            </a:r>
          </a:p>
          <a:p>
            <a:pPr marL="285750" indent="-285750">
              <a:lnSpc>
                <a:spcPct val="150000"/>
              </a:lnSpc>
              <a:buFont typeface="Arial" panose="020B0604020202020204" pitchFamily="34" charset="0"/>
              <a:buChar char="•"/>
            </a:pPr>
            <a:r>
              <a:rPr lang="tr-TR" sz="1600" dirty="0" smtClean="0">
                <a:latin typeface="Arial" panose="020B0604020202020204" pitchFamily="34" charset="0"/>
                <a:cs typeface="Arial" panose="020B0604020202020204" pitchFamily="34" charset="0"/>
              </a:rPr>
              <a:t>Ulusal düzey hizmet grubu sorumlusu bakanlığın yerel teşkilatları tarafından hazırlanacak </a:t>
            </a:r>
            <a:r>
              <a:rPr lang="tr-TR" sz="1600" dirty="0" err="1" smtClean="0">
                <a:latin typeface="Arial" panose="020B0604020202020204" pitchFamily="34" charset="0"/>
                <a:cs typeface="Arial" panose="020B0604020202020204" pitchFamily="34" charset="0"/>
              </a:rPr>
              <a:t>operasyonel</a:t>
            </a:r>
            <a:r>
              <a:rPr lang="tr-TR" sz="1600" dirty="0" smtClean="0">
                <a:latin typeface="Arial" panose="020B0604020202020204" pitchFamily="34" charset="0"/>
                <a:cs typeface="Arial" panose="020B0604020202020204" pitchFamily="34" charset="0"/>
              </a:rPr>
              <a:t> planların il afet müdahale planlarına entegrasyonu, </a:t>
            </a:r>
          </a:p>
          <a:p>
            <a:pPr marL="285750" indent="-285750">
              <a:lnSpc>
                <a:spcPct val="150000"/>
              </a:lnSpc>
              <a:buFont typeface="Arial" panose="020B0604020202020204" pitchFamily="34" charset="0"/>
              <a:buChar char="•"/>
            </a:pPr>
            <a:r>
              <a:rPr lang="tr-TR" sz="1600" dirty="0" smtClean="0">
                <a:latin typeface="Arial" panose="020B0604020202020204" pitchFamily="34" charset="0"/>
                <a:cs typeface="Arial" panose="020B0604020202020204" pitchFamily="34" charset="0"/>
              </a:rPr>
              <a:t>İhtiyaç duyulan konularda mevzuat değişikliği için yapılacak çalışmalar,</a:t>
            </a:r>
          </a:p>
          <a:p>
            <a:pPr marL="285750" indent="-285750">
              <a:lnSpc>
                <a:spcPct val="150000"/>
              </a:lnSpc>
              <a:buFont typeface="Arial" panose="020B0604020202020204" pitchFamily="34" charset="0"/>
              <a:buChar char="•"/>
            </a:pPr>
            <a:r>
              <a:rPr lang="tr-TR" sz="1600" dirty="0" smtClean="0">
                <a:latin typeface="Arial" panose="020B0604020202020204" pitchFamily="34" charset="0"/>
                <a:cs typeface="Arial" panose="020B0604020202020204" pitchFamily="34" charset="0"/>
              </a:rPr>
              <a:t>Hizmet gruplarının personel, haberleşme, mesaj, bilgi aktarımı, raporlara ve envanterlere ulaşımı sağlayacak ortak bilgi işlem </a:t>
            </a:r>
            <a:r>
              <a:rPr lang="tr-TR" sz="1600" dirty="0" err="1" smtClean="0">
                <a:latin typeface="Arial" panose="020B0604020202020204" pitchFamily="34" charset="0"/>
                <a:cs typeface="Arial" panose="020B0604020202020204" pitchFamily="34" charset="0"/>
              </a:rPr>
              <a:t>portalı</a:t>
            </a:r>
            <a:r>
              <a:rPr lang="tr-TR" sz="1600" dirty="0" smtClean="0">
                <a:latin typeface="Arial" panose="020B0604020202020204" pitchFamily="34" charset="0"/>
                <a:cs typeface="Arial" panose="020B0604020202020204" pitchFamily="34" charset="0"/>
              </a:rPr>
              <a:t> hazırlanması</a:t>
            </a:r>
          </a:p>
          <a:p>
            <a:pPr marL="285750" indent="-285750">
              <a:lnSpc>
                <a:spcPct val="150000"/>
              </a:lnSpc>
              <a:buFont typeface="Arial" panose="020B0604020202020204" pitchFamily="34" charset="0"/>
              <a:buChar char="•"/>
            </a:pPr>
            <a:r>
              <a:rPr lang="tr-TR" sz="1600" dirty="0" smtClean="0">
                <a:latin typeface="Arial" panose="020B0604020202020204" pitchFamily="34" charset="0"/>
                <a:cs typeface="Arial" panose="020B0604020202020204" pitchFamily="34" charset="0"/>
              </a:rPr>
              <a:t>Planların Eğitimi ile Masa Başı ve Saha tatbikatlarının yapılması</a:t>
            </a:r>
          </a:p>
        </p:txBody>
      </p:sp>
    </p:spTree>
    <p:extLst>
      <p:ext uri="{BB962C8B-B14F-4D97-AF65-F5344CB8AC3E}">
        <p14:creationId xmlns="" xmlns:p14="http://schemas.microsoft.com/office/powerpoint/2010/main" val="264162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Metin kutusu 1"/>
          <p:cNvSpPr txBox="1"/>
          <p:nvPr/>
        </p:nvSpPr>
        <p:spPr>
          <a:xfrm>
            <a:off x="214282" y="642918"/>
            <a:ext cx="7732295" cy="2339102"/>
          </a:xfrm>
          <a:prstGeom prst="rect">
            <a:avLst/>
          </a:prstGeom>
          <a:noFill/>
        </p:spPr>
        <p:txBody>
          <a:bodyPr wrap="square" rtlCol="0">
            <a:spAutoFit/>
          </a:bodyPr>
          <a:lstStyle/>
          <a:p>
            <a:pPr marL="342900" indent="-342900">
              <a:buAutoNum type="arabicPeriod"/>
            </a:pPr>
            <a:r>
              <a:rPr lang="tr-TR" sz="1600" b="1" dirty="0" smtClean="0">
                <a:latin typeface="Arial" panose="020B0604020202020204" pitchFamily="34" charset="0"/>
                <a:cs typeface="Arial" panose="020B0604020202020204" pitchFamily="34" charset="0"/>
              </a:rPr>
              <a:t>RİSK BÖLGELERİNİ VE TOPLANMA YERLERİNİ BELİRLEME</a:t>
            </a:r>
          </a:p>
          <a:p>
            <a:endParaRPr lang="tr-TR" sz="1600" b="1" dirty="0">
              <a:solidFill>
                <a:srgbClr val="000000"/>
              </a:solidFill>
              <a:latin typeface="Arial" panose="020B0604020202020204" pitchFamily="34" charset="0"/>
              <a:cs typeface="Arial" panose="020B0604020202020204" pitchFamily="34" charset="0"/>
            </a:endParaRPr>
          </a:p>
          <a:p>
            <a:r>
              <a:rPr lang="tr-TR" sz="1600" dirty="0" smtClean="0">
                <a:solidFill>
                  <a:srgbClr val="000000"/>
                </a:solidFill>
                <a:latin typeface="Arial" panose="020B0604020202020204" pitchFamily="34" charset="0"/>
                <a:cs typeface="Arial" panose="020B0604020202020204" pitchFamily="34" charset="0"/>
              </a:rPr>
              <a:t>	Toplanma alanları, afet sonrasında insanların,</a:t>
            </a:r>
          </a:p>
          <a:p>
            <a:endParaRPr lang="tr-TR" sz="1600"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solidFill>
                  <a:srgbClr val="000000"/>
                </a:solidFill>
                <a:latin typeface="Arial" panose="020B0604020202020204" pitchFamily="34" charset="0"/>
                <a:cs typeface="Arial" panose="020B0604020202020204" pitchFamily="34" charset="0"/>
              </a:rPr>
              <a:t>kendilerini güvende hissedebilecekleri bir alanda bulunmaları, </a:t>
            </a:r>
          </a:p>
          <a:p>
            <a:pPr marL="285750" indent="-285750">
              <a:buFont typeface="Arial" panose="020B0604020202020204" pitchFamily="34" charset="0"/>
              <a:buChar char="•"/>
            </a:pPr>
            <a:r>
              <a:rPr lang="tr-TR" sz="1600" dirty="0" smtClean="0">
                <a:solidFill>
                  <a:srgbClr val="000000"/>
                </a:solidFill>
                <a:latin typeface="Arial" panose="020B0604020202020204" pitchFamily="34" charset="0"/>
                <a:cs typeface="Arial" panose="020B0604020202020204" pitchFamily="34" charset="0"/>
              </a:rPr>
              <a:t>yaşadıkları büyük şoku atlatabilmeleri, </a:t>
            </a:r>
          </a:p>
          <a:p>
            <a:pPr marL="285750" indent="-285750">
              <a:buFont typeface="Arial" panose="020B0604020202020204" pitchFamily="34" charset="0"/>
              <a:buChar char="•"/>
            </a:pPr>
            <a:r>
              <a:rPr lang="tr-TR" sz="1600" dirty="0" smtClean="0">
                <a:solidFill>
                  <a:srgbClr val="000000"/>
                </a:solidFill>
                <a:latin typeface="Arial" panose="020B0604020202020204" pitchFamily="34" charset="0"/>
                <a:cs typeface="Arial" panose="020B0604020202020204" pitchFamily="34" charset="0"/>
              </a:rPr>
              <a:t>yakınları ile bir araya gelebilmeleri ya da haberleşebilmelerine imkan yaratan hayati öneme sahip alanlardır. </a:t>
            </a:r>
          </a:p>
          <a:p>
            <a:endParaRPr lang="tr-TR" b="1" dirty="0">
              <a:latin typeface="Arial" panose="020B0604020202020204" pitchFamily="34" charset="0"/>
              <a:cs typeface="Arial" panose="020B0604020202020204" pitchFamily="34" charset="0"/>
            </a:endParaRPr>
          </a:p>
        </p:txBody>
      </p:sp>
      <p:pic>
        <p:nvPicPr>
          <p:cNvPr id="15" name="Resim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86578" y="571480"/>
            <a:ext cx="2025352" cy="1571636"/>
          </a:xfrm>
          <a:prstGeom prst="rect">
            <a:avLst/>
          </a:prstGeom>
        </p:spPr>
      </p:pic>
      <p:sp>
        <p:nvSpPr>
          <p:cNvPr id="16" name="Dikdörtgen 4"/>
          <p:cNvSpPr/>
          <p:nvPr/>
        </p:nvSpPr>
        <p:spPr>
          <a:xfrm>
            <a:off x="0" y="3164681"/>
            <a:ext cx="8791075" cy="2800767"/>
          </a:xfrm>
          <a:prstGeom prst="rect">
            <a:avLst/>
          </a:prstGeom>
        </p:spPr>
        <p:txBody>
          <a:bodyPr wrap="square">
            <a:spAutoFit/>
          </a:bodyPr>
          <a:lstStyle/>
          <a:p>
            <a:r>
              <a:rPr lang="tr-TR" sz="1600" dirty="0" smtClean="0">
                <a:solidFill>
                  <a:srgbClr val="000000"/>
                </a:solidFill>
                <a:latin typeface="Arial" panose="020B0604020202020204" pitchFamily="34" charset="0"/>
                <a:cs typeface="Arial" panose="020B0604020202020204" pitchFamily="34" charset="0"/>
              </a:rPr>
              <a:t>	Afet gerçekleştikten sonraki ilk 12 - 24 saatlik zaman dilimi, afete maruz kalan insanların ihtiyaç duyacağı güvenli toplanma alanlarına erişimi, sağlıklı bilgiye ulaşımı, yerel düzeydeki yetkililerin bilgilendirme yapması, olası kargaşaların önüne geçilmesi bakımından en fazla öneme sahip olan zaman dilimidir </a:t>
            </a:r>
          </a:p>
          <a:p>
            <a:endParaRPr lang="tr-TR" sz="1600" dirty="0">
              <a:solidFill>
                <a:srgbClr val="000000"/>
              </a:solidFill>
              <a:latin typeface="Arial" panose="020B0604020202020204" pitchFamily="34" charset="0"/>
              <a:cs typeface="Arial" panose="020B0604020202020204" pitchFamily="34" charset="0"/>
            </a:endParaRPr>
          </a:p>
          <a:p>
            <a:r>
              <a:rPr lang="tr-TR" sz="1600" dirty="0" smtClean="0">
                <a:solidFill>
                  <a:srgbClr val="000000"/>
                </a:solidFill>
                <a:latin typeface="Arial" panose="020B0604020202020204" pitchFamily="34" charset="0"/>
                <a:cs typeface="Arial" panose="020B0604020202020204" pitchFamily="34" charset="0"/>
              </a:rPr>
              <a:t>	Diğer yandan söz konusu alanlar ilerleyen aşamalarda geçici olarak barınmanın sağlanması, ilk yardım ve tüm diğer yardım hizmetlerinin dağıtımı için önemli olup, gündelik hayatın akışına olabildiği ölçüde hızlı dönebilmesi için de bazı imkanlar sağlar. </a:t>
            </a:r>
          </a:p>
          <a:p>
            <a:endParaRPr lang="tr-TR" sz="1600" dirty="0">
              <a:solidFill>
                <a:srgbClr val="000000"/>
              </a:solidFill>
              <a:latin typeface="Arial" panose="020B0604020202020204" pitchFamily="34" charset="0"/>
              <a:cs typeface="Arial" panose="020B0604020202020204" pitchFamily="34" charset="0"/>
            </a:endParaRPr>
          </a:p>
          <a:p>
            <a:r>
              <a:rPr lang="tr-TR" sz="1600" dirty="0" smtClean="0">
                <a:solidFill>
                  <a:srgbClr val="000000"/>
                </a:solidFill>
                <a:latin typeface="Arial" panose="020B0604020202020204" pitchFamily="34" charset="0"/>
                <a:cs typeface="Arial" panose="020B0604020202020204" pitchFamily="34" charset="0"/>
              </a:rPr>
              <a:t>	Bu nedenle, kentsel alanlarda olası bir afet durumuna karşı toplanma alanlarının konumlarının stratejik olarak planlanması, varsa eksikliklerin giderilmesi gerekmektedir. </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41620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4"/>
          <p:cNvPicPr>
            <a:picLocks noChangeAspect="1"/>
          </p:cNvPicPr>
          <p:nvPr/>
        </p:nvPicPr>
        <p:blipFill>
          <a:blip r:embed="rId3"/>
          <a:stretch>
            <a:fillRect/>
          </a:stretch>
        </p:blipFill>
        <p:spPr>
          <a:xfrm>
            <a:off x="113808" y="1285860"/>
            <a:ext cx="9030192" cy="4777304"/>
          </a:xfrm>
          <a:prstGeom prst="rect">
            <a:avLst/>
          </a:prstGeom>
        </p:spPr>
      </p:pic>
      <p:sp>
        <p:nvSpPr>
          <p:cNvPr id="15" name="Dikdörtgen 1"/>
          <p:cNvSpPr/>
          <p:nvPr/>
        </p:nvSpPr>
        <p:spPr>
          <a:xfrm>
            <a:off x="500034" y="785794"/>
            <a:ext cx="8379770" cy="369332"/>
          </a:xfrm>
          <a:prstGeom prst="rect">
            <a:avLst/>
          </a:prstGeom>
        </p:spPr>
        <p:txBody>
          <a:bodyPr wrap="square">
            <a:spAutoFit/>
          </a:bodyPr>
          <a:lstStyle/>
          <a:p>
            <a:pPr algn="ctr"/>
            <a:r>
              <a:rPr lang="tr-TR" b="1" dirty="0" smtClean="0">
                <a:latin typeface="Arial" panose="020B0604020202020204" pitchFamily="34" charset="0"/>
                <a:cs typeface="Arial" panose="020B0604020202020204" pitchFamily="34" charset="0"/>
              </a:rPr>
              <a:t>RİSK BÖLGELERİNİ VE TOPLANMA YERLERİNİ BELİRLEME</a:t>
            </a:r>
          </a:p>
        </p:txBody>
      </p:sp>
    </p:spTree>
    <p:extLst>
      <p:ext uri="{BB962C8B-B14F-4D97-AF65-F5344CB8AC3E}">
        <p14:creationId xmlns="" xmlns:p14="http://schemas.microsoft.com/office/powerpoint/2010/main" val="2641620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Picture 4" descr="deprem"/>
          <p:cNvPicPr>
            <a:picLocks noGrp="1"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4282" y="1643050"/>
            <a:ext cx="8652049" cy="4258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5" name="Metin kutusu 2"/>
          <p:cNvSpPr txBox="1"/>
          <p:nvPr/>
        </p:nvSpPr>
        <p:spPr>
          <a:xfrm>
            <a:off x="0" y="642918"/>
            <a:ext cx="8929719" cy="646331"/>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ŞEHİR PLAN HARİTALARI – AFET YERLERİNİN VE EMNİYETLİ BÖLGELERİNİŞARETLENMESİ </a:t>
            </a:r>
            <a:endParaRPr lang="tr-TR"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4162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85720" y="714356"/>
            <a:ext cx="8618525" cy="5357850"/>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4282" y="857232"/>
            <a:ext cx="8715436" cy="5665033"/>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4282" y="785794"/>
            <a:ext cx="8754356" cy="5143536"/>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1472" y="785794"/>
            <a:ext cx="7929618" cy="5722541"/>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rotWithShape="1">
          <a:blip r:embed="rId3">
            <a:extLst>
              <a:ext uri="{28A0092B-C50C-407E-A947-70E740481C1C}">
                <a14:useLocalDpi xmlns="" xmlns:a14="http://schemas.microsoft.com/office/drawing/2010/main" val="0"/>
              </a:ext>
            </a:extLst>
          </a:blip>
          <a:srcRect t="15473" b="14230"/>
          <a:stretch/>
        </p:blipFill>
        <p:spPr>
          <a:xfrm>
            <a:off x="214282" y="1428736"/>
            <a:ext cx="8671952" cy="4572032"/>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85720" y="714356"/>
            <a:ext cx="8374301" cy="5786478"/>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799403"/>
            <a:ext cx="9143999" cy="2954655"/>
          </a:xfrm>
          <a:prstGeom prst="rect">
            <a:avLst/>
          </a:prstGeom>
          <a:noFill/>
        </p:spPr>
        <p:txBody>
          <a:bodyPr wrap="square" rtlCol="0">
            <a:spAutoFit/>
          </a:bodyPr>
          <a:lstStyle/>
          <a:p>
            <a:endParaRPr lang="tr-TR" b="1" dirty="0">
              <a:solidFill>
                <a:srgbClr val="264885"/>
              </a:solidFill>
            </a:endParaRPr>
          </a:p>
          <a:p>
            <a:endParaRPr lang="tr-TR" dirty="0">
              <a:solidFill>
                <a:srgbClr val="264885"/>
              </a:solidFill>
            </a:endParaRP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3" name="Dikdörtgen 2">
            <a:extLst>
              <a:ext uri="{FF2B5EF4-FFF2-40B4-BE49-F238E27FC236}">
                <a16:creationId xmlns="" xmlns:a16="http://schemas.microsoft.com/office/drawing/2014/main" id="{D150B200-9BBC-4FDB-880F-2A0329C831A3}"/>
              </a:ext>
            </a:extLst>
          </p:cNvPr>
          <p:cNvSpPr/>
          <p:nvPr/>
        </p:nvSpPr>
        <p:spPr>
          <a:xfrm>
            <a:off x="0" y="679808"/>
            <a:ext cx="9144000" cy="5813066"/>
          </a:xfrm>
          <a:prstGeom prst="rect">
            <a:avLst/>
          </a:prstGeom>
        </p:spPr>
        <p:txBody>
          <a:bodyPr wrap="square">
            <a:spAutoFit/>
          </a:bodyPr>
          <a:lstStyle/>
          <a:p>
            <a:pPr algn="ctr">
              <a:lnSpc>
                <a:spcPct val="150000"/>
              </a:lnSpc>
              <a:spcBef>
                <a:spcPts val="1500"/>
              </a:spcBef>
              <a:spcAft>
                <a:spcPts val="0"/>
              </a:spcAft>
            </a:pPr>
            <a:r>
              <a:rPr lang="tr-TR" sz="1600" b="1" cap="all" dirty="0">
                <a:solidFill>
                  <a:srgbClr val="17365D"/>
                </a:solidFill>
                <a:latin typeface="Times New Roman" panose="02020603050405020304" pitchFamily="18" charset="0"/>
              </a:rPr>
              <a:t>Plan içerisinde GEÇEN </a:t>
            </a:r>
            <a:r>
              <a:rPr lang="tr-TR" sz="1600" b="1" cap="all" dirty="0" smtClean="0">
                <a:solidFill>
                  <a:srgbClr val="17365D"/>
                </a:solidFill>
                <a:latin typeface="Times New Roman" panose="02020603050405020304" pitchFamily="18" charset="0"/>
              </a:rPr>
              <a:t>bazI </a:t>
            </a:r>
            <a:r>
              <a:rPr lang="tr-TR" sz="1600" b="1" cap="all" dirty="0" err="1" smtClean="0">
                <a:solidFill>
                  <a:srgbClr val="17365D"/>
                </a:solidFill>
                <a:latin typeface="Times New Roman" panose="02020603050405020304" pitchFamily="18" charset="0"/>
              </a:rPr>
              <a:t>kIsaltmalarIn</a:t>
            </a:r>
            <a:r>
              <a:rPr lang="tr-TR" sz="1600" b="1" cap="all" dirty="0" smtClean="0">
                <a:solidFill>
                  <a:srgbClr val="17365D"/>
                </a:solidFill>
                <a:latin typeface="Times New Roman" panose="02020603050405020304" pitchFamily="18" charset="0"/>
              </a:rPr>
              <a:t> </a:t>
            </a:r>
            <a:r>
              <a:rPr lang="tr-TR" sz="1600" b="1" cap="all" dirty="0">
                <a:solidFill>
                  <a:srgbClr val="17365D"/>
                </a:solidFill>
                <a:latin typeface="Times New Roman" panose="02020603050405020304" pitchFamily="18" charset="0"/>
              </a:rPr>
              <a:t>AÇIKLAMASI</a:t>
            </a:r>
          </a:p>
          <a:p>
            <a:pPr>
              <a:lnSpc>
                <a:spcPct val="150000"/>
              </a:lnSpc>
              <a:spcAft>
                <a:spcPts val="0"/>
              </a:spcAft>
            </a:pP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tr-TR" u="sng" dirty="0">
                <a:latin typeface="Times New Roman" panose="02020603050405020304" pitchFamily="18" charset="0"/>
                <a:ea typeface="Times New Roman" panose="02020603050405020304" pitchFamily="18" charset="0"/>
                <a:cs typeface="Times New Roman" panose="02020603050405020304" pitchFamily="18" charset="0"/>
              </a:rPr>
              <a:t>AADKK	:		</a:t>
            </a:r>
            <a:r>
              <a:rPr lang="tr-TR"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Afet ve Acil Durum Koordinasyon Kurulu</a:t>
            </a:r>
            <a:endParaRPr lang="tr-TR" sz="1200" u="sng" dirty="0">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tr-TR" u="sng" dirty="0">
                <a:latin typeface="Times New Roman" panose="02020603050405020304" pitchFamily="18" charset="0"/>
                <a:ea typeface="Times New Roman" panose="02020603050405020304" pitchFamily="18" charset="0"/>
                <a:cs typeface="Times New Roman" panose="02020603050405020304" pitchFamily="18" charset="0"/>
              </a:rPr>
              <a:t>AADYM	:		Afet ve Acil Durum Yönetim Merkezi</a:t>
            </a:r>
            <a:endParaRPr lang="tr-TR" sz="1200" u="sng" dirty="0">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tr-TR" u="sng" dirty="0">
                <a:latin typeface="Times New Roman" panose="02020603050405020304" pitchFamily="18" charset="0"/>
                <a:ea typeface="Times New Roman" panose="02020603050405020304" pitchFamily="18" charset="0"/>
                <a:cs typeface="Times New Roman" panose="02020603050405020304" pitchFamily="18" charset="0"/>
              </a:rPr>
              <a:t>AFAD:			Afet ve Acil Durum Yönetimi Başkanlığı</a:t>
            </a:r>
            <a:endParaRPr lang="tr-TR" sz="1200" u="sng" dirty="0">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tr-TR" u="sng" dirty="0">
                <a:latin typeface="Times New Roman" panose="02020603050405020304" pitchFamily="18" charset="0"/>
                <a:ea typeface="Times New Roman" panose="02020603050405020304" pitchFamily="18" charset="0"/>
                <a:cs typeface="Times New Roman" panose="02020603050405020304" pitchFamily="18" charset="0"/>
              </a:rPr>
              <a:t>İÇİŞLERİ BAKANLIĞI AADYM	: İçişleri Bakanlığı Afet ve Acil Durum Yönetim Merkezi</a:t>
            </a:r>
            <a:endParaRPr lang="tr-TR" sz="1200" u="sng" dirty="0">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tr-TR" u="sng" dirty="0">
                <a:latin typeface="Times New Roman" panose="02020603050405020304" pitchFamily="18" charset="0"/>
                <a:ea typeface="Times New Roman" panose="02020603050405020304" pitchFamily="18" charset="0"/>
                <a:cs typeface="Times New Roman" panose="02020603050405020304" pitchFamily="18" charset="0"/>
              </a:rPr>
              <a:t>BAADYM:		Bakanlıkların Afet ve Acil Durum Yönetim Merkezleri</a:t>
            </a:r>
            <a:endParaRPr lang="tr-TR" sz="1200" u="sng" dirty="0">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tr-TR"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İAADKK	:		İl Afet ve Acil Durum Koordinasyon Kurulu</a:t>
            </a:r>
            <a:endParaRPr lang="tr-TR" sz="1200" u="sng" dirty="0">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tr-TR" u="sng" dirty="0">
                <a:latin typeface="Times New Roman" panose="02020603050405020304" pitchFamily="18" charset="0"/>
                <a:ea typeface="Times New Roman" panose="02020603050405020304" pitchFamily="18" charset="0"/>
                <a:cs typeface="Times New Roman" panose="02020603050405020304" pitchFamily="18" charset="0"/>
              </a:rPr>
              <a:t>İAADM:			</a:t>
            </a:r>
            <a:r>
              <a:rPr lang="tr-TR"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Afet ve Acil Durum Müdürlüğü</a:t>
            </a:r>
            <a:endParaRPr lang="tr-TR" sz="1200" u="sng" dirty="0">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tr-TR" u="sng" dirty="0">
                <a:latin typeface="Times New Roman" panose="02020603050405020304" pitchFamily="18" charset="0"/>
                <a:ea typeface="Times New Roman" panose="02020603050405020304" pitchFamily="18" charset="0"/>
                <a:cs typeface="Times New Roman" panose="02020603050405020304" pitchFamily="18" charset="0"/>
              </a:rPr>
              <a:t>İAADYM:			İl Afet ve Acil Durum Yönetim Merkezi</a:t>
            </a:r>
            <a:endParaRPr lang="tr-TR" sz="1200" u="sng" dirty="0">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tr-TR" u="sng" dirty="0">
                <a:latin typeface="Times New Roman" panose="02020603050405020304" pitchFamily="18" charset="0"/>
                <a:ea typeface="Times New Roman" panose="02020603050405020304" pitchFamily="18" charset="0"/>
                <a:cs typeface="Times New Roman" panose="02020603050405020304" pitchFamily="18" charset="0"/>
              </a:rPr>
              <a:t>KBRN:				Kimyasal, Biyolojik, Radyolojik, Nükleer</a:t>
            </a:r>
            <a:endParaRPr lang="tr-TR" sz="1200" u="sng" dirty="0">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449580" algn="l"/>
                <a:tab pos="899160" algn="l"/>
                <a:tab pos="1348740" algn="l"/>
                <a:tab pos="1798320" algn="l"/>
                <a:tab pos="2247900" algn="l"/>
                <a:tab pos="2697480" algn="l"/>
                <a:tab pos="3147060" algn="l"/>
                <a:tab pos="3596640" algn="l"/>
                <a:tab pos="4046220" algn="l"/>
                <a:tab pos="6300470" algn="r"/>
              </a:tabLst>
            </a:pPr>
            <a:r>
              <a:rPr lang="tr-TR" u="sng" dirty="0">
                <a:latin typeface="Times New Roman" panose="02020603050405020304" pitchFamily="18" charset="0"/>
                <a:ea typeface="Times New Roman" panose="02020603050405020304" pitchFamily="18" charset="0"/>
                <a:cs typeface="Times New Roman" panose="02020603050405020304" pitchFamily="18" charset="0"/>
              </a:rPr>
              <a:t>STK:				Sivil Toplum Kuruluşu	</a:t>
            </a:r>
            <a:endParaRPr lang="tr-TR" sz="1200" u="sng" dirty="0">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tr-TR" u="sng" dirty="0">
                <a:latin typeface="Times New Roman" panose="02020603050405020304" pitchFamily="18" charset="0"/>
                <a:ea typeface="Times New Roman" panose="02020603050405020304" pitchFamily="18" charset="0"/>
                <a:cs typeface="Times New Roman" panose="02020603050405020304" pitchFamily="18" charset="0"/>
              </a:rPr>
              <a:t>TAMP:				Türkiye Afet Müdahale Planı</a:t>
            </a:r>
            <a:endParaRPr lang="tr-TR" sz="1200" u="sng" dirty="0">
              <a:latin typeface="Cambria"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tr-TR" u="sng" dirty="0">
                <a:latin typeface="Times New Roman" panose="02020603050405020304" pitchFamily="18" charset="0"/>
                <a:ea typeface="Times New Roman" panose="02020603050405020304" pitchFamily="18" charset="0"/>
                <a:cs typeface="Times New Roman" panose="02020603050405020304" pitchFamily="18" charset="0"/>
              </a:rPr>
              <a:t>AKB:                                      Arama Kurtarma Birliği</a:t>
            </a:r>
            <a:endParaRPr lang="tr-TR" sz="1200" u="sng"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34538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Dikdörtgen 2"/>
          <p:cNvSpPr/>
          <p:nvPr/>
        </p:nvSpPr>
        <p:spPr>
          <a:xfrm>
            <a:off x="176464" y="548580"/>
            <a:ext cx="8967536" cy="6309420"/>
          </a:xfrm>
          <a:prstGeom prst="rect">
            <a:avLst/>
          </a:prstGeom>
        </p:spPr>
        <p:txBody>
          <a:bodyPr wrap="square">
            <a:spAutoFit/>
          </a:bodyPr>
          <a:lstStyle/>
          <a:p>
            <a:r>
              <a:rPr lang="tr-TR" b="1" dirty="0" smtClean="0">
                <a:solidFill>
                  <a:srgbClr val="000000"/>
                </a:solidFill>
                <a:latin typeface="Arial" panose="020B0604020202020204" pitchFamily="34" charset="0"/>
                <a:cs typeface="Arial" panose="020B0604020202020204" pitchFamily="34" charset="0"/>
              </a:rPr>
              <a:t>2. ALTERNATİF ULAŞIM YOLLARINI TESPİT</a:t>
            </a:r>
          </a:p>
          <a:p>
            <a:endParaRPr lang="tr-TR" dirty="0" smtClean="0">
              <a:solidFill>
                <a:srgbClr val="000000"/>
              </a:solidFill>
              <a:latin typeface="Arial" panose="020B0604020202020204" pitchFamily="34" charset="0"/>
              <a:cs typeface="Arial" panose="020B0604020202020204" pitchFamily="34" charset="0"/>
            </a:endParaRPr>
          </a:p>
          <a:p>
            <a:r>
              <a:rPr lang="tr-TR" sz="1600" b="1" u="sng" dirty="0" smtClean="0">
                <a:solidFill>
                  <a:srgbClr val="000000"/>
                </a:solidFill>
                <a:latin typeface="Arial" panose="020B0604020202020204" pitchFamily="34" charset="0"/>
                <a:cs typeface="Arial" panose="020B0604020202020204" pitchFamily="34" charset="0"/>
              </a:rPr>
              <a:t>Afet Ve Acil Durumlarda Erişilebilirlik,</a:t>
            </a:r>
          </a:p>
          <a:p>
            <a:endParaRPr lang="tr-TR" sz="1600" dirty="0" smtClean="0">
              <a:solidFill>
                <a:srgbClr val="000000"/>
              </a:solidFill>
              <a:latin typeface="Arial" panose="020B0604020202020204" pitchFamily="34" charset="0"/>
              <a:cs typeface="Arial" panose="020B0604020202020204" pitchFamily="34" charset="0"/>
            </a:endParaRPr>
          </a:p>
          <a:p>
            <a:r>
              <a:rPr lang="tr-TR" sz="1600" dirty="0" smtClean="0">
                <a:solidFill>
                  <a:srgbClr val="000000"/>
                </a:solidFill>
                <a:latin typeface="Arial" panose="020B0604020202020204" pitchFamily="34" charset="0"/>
                <a:cs typeface="Arial" panose="020B0604020202020204" pitchFamily="34" charset="0"/>
              </a:rPr>
              <a:t>	Erişilebilirlik </a:t>
            </a:r>
            <a:r>
              <a:rPr lang="tr-TR" sz="1600" dirty="0">
                <a:solidFill>
                  <a:srgbClr val="000000"/>
                </a:solidFill>
                <a:latin typeface="Arial" panose="020B0604020202020204" pitchFamily="34" charset="0"/>
                <a:cs typeface="Arial" panose="020B0604020202020204" pitchFamily="34" charset="0"/>
              </a:rPr>
              <a:t>kavramı koordinasyon birimleri, hizmet grupları ve afet müdahale ekipleri (hizmet sunucular) ile </a:t>
            </a:r>
            <a:r>
              <a:rPr lang="tr-TR" sz="1600" dirty="0" smtClean="0">
                <a:solidFill>
                  <a:srgbClr val="000000"/>
                </a:solidFill>
                <a:latin typeface="Arial" panose="020B0604020202020204" pitchFamily="34" charset="0"/>
                <a:cs typeface="Arial" panose="020B0604020202020204" pitchFamily="34" charset="0"/>
              </a:rPr>
              <a:t>afetzedeler </a:t>
            </a:r>
            <a:r>
              <a:rPr lang="tr-TR" sz="1600" dirty="0">
                <a:solidFill>
                  <a:srgbClr val="000000"/>
                </a:solidFill>
                <a:latin typeface="Arial" panose="020B0604020202020204" pitchFamily="34" charset="0"/>
                <a:cs typeface="Arial" panose="020B0604020202020204" pitchFamily="34" charset="0"/>
              </a:rPr>
              <a:t>(hizmet alıcılar) için farklı bir içerikte ortaya çıkmaktadır. </a:t>
            </a:r>
            <a:endParaRPr lang="tr-TR" sz="1600" dirty="0" smtClean="0">
              <a:solidFill>
                <a:srgbClr val="000000"/>
              </a:solidFill>
              <a:latin typeface="Arial" panose="020B0604020202020204" pitchFamily="34" charset="0"/>
              <a:cs typeface="Arial" panose="020B0604020202020204" pitchFamily="34" charset="0"/>
            </a:endParaRPr>
          </a:p>
          <a:p>
            <a:r>
              <a:rPr lang="tr-TR" sz="1600" dirty="0" smtClean="0">
                <a:solidFill>
                  <a:srgbClr val="000000"/>
                </a:solidFill>
                <a:latin typeface="Arial" panose="020B0604020202020204" pitchFamily="34" charset="0"/>
                <a:cs typeface="Arial" panose="020B0604020202020204" pitchFamily="34" charset="0"/>
              </a:rPr>
              <a:t>	Afetzedeler öncelikle kendilerine güvenli bir ortam ve koşulları sağlamayı amaçlarken, hizmet grupları ve afet müdahale ekipleri afete maruz kalan bölgenin her noktasında güvenli ortam ve koşulları sağlamayı hedeflemektedir. </a:t>
            </a:r>
            <a:endParaRPr lang="tr-TR" sz="1600" dirty="0" smtClean="0">
              <a:latin typeface="Arial" panose="020B0604020202020204" pitchFamily="34" charset="0"/>
              <a:cs typeface="Arial" panose="020B0604020202020204" pitchFamily="34" charset="0"/>
            </a:endParaRPr>
          </a:p>
          <a:p>
            <a:endParaRPr lang="tr-TR" sz="1600" dirty="0">
              <a:solidFill>
                <a:srgbClr val="000000"/>
              </a:solidFill>
              <a:latin typeface="Arial" panose="020B0604020202020204" pitchFamily="34" charset="0"/>
              <a:cs typeface="Arial" panose="020B0604020202020204" pitchFamily="34" charset="0"/>
            </a:endParaRPr>
          </a:p>
          <a:p>
            <a:r>
              <a:rPr lang="tr-TR" sz="1600" dirty="0" smtClean="0">
                <a:solidFill>
                  <a:srgbClr val="000000"/>
                </a:solidFill>
                <a:latin typeface="Arial" panose="020B0604020202020204" pitchFamily="34" charset="0"/>
                <a:cs typeface="Arial" panose="020B0604020202020204" pitchFamily="34" charset="0"/>
              </a:rPr>
              <a:t>	</a:t>
            </a:r>
            <a:r>
              <a:rPr lang="tr-TR" sz="1600" u="sng" dirty="0" smtClean="0">
                <a:solidFill>
                  <a:srgbClr val="000000"/>
                </a:solidFill>
                <a:latin typeface="Arial" panose="020B0604020202020204" pitchFamily="34" charset="0"/>
                <a:cs typeface="Arial" panose="020B0604020202020204" pitchFamily="34" charset="0"/>
              </a:rPr>
              <a:t>Örneğin, hizmet alıcılar, </a:t>
            </a:r>
          </a:p>
          <a:p>
            <a:endParaRPr lang="tr-TR" sz="1600" dirty="0" smtClean="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yollar,</a:t>
            </a:r>
          </a:p>
          <a:p>
            <a:pPr marL="285750" indent="-285750">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toplanma </a:t>
            </a:r>
            <a:r>
              <a:rPr lang="tr-TR" sz="1600" dirty="0">
                <a:solidFill>
                  <a:srgbClr val="000000"/>
                </a:solidFill>
                <a:latin typeface="Arial" panose="020B0604020202020204" pitchFamily="34" charset="0"/>
                <a:cs typeface="Arial" panose="020B0604020202020204" pitchFamily="34" charset="0"/>
              </a:rPr>
              <a:t>alanları</a:t>
            </a:r>
            <a:r>
              <a:rPr lang="tr-TR" sz="1600" dirty="0" smtClean="0">
                <a:solidFill>
                  <a:srgbClr val="000000"/>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tr-TR" sz="1600" dirty="0" smtClean="0">
                <a:solidFill>
                  <a:srgbClr val="000000"/>
                </a:solidFill>
                <a:latin typeface="Arial" panose="020B0604020202020204" pitchFamily="34" charset="0"/>
                <a:cs typeface="Arial" panose="020B0604020202020204" pitchFamily="34" charset="0"/>
              </a:rPr>
              <a:t>tahliye </a:t>
            </a:r>
            <a:r>
              <a:rPr lang="tr-TR" sz="1600" dirty="0">
                <a:solidFill>
                  <a:srgbClr val="000000"/>
                </a:solidFill>
                <a:latin typeface="Arial" panose="020B0604020202020204" pitchFamily="34" charset="0"/>
                <a:cs typeface="Arial" panose="020B0604020202020204" pitchFamily="34" charset="0"/>
              </a:rPr>
              <a:t>alanları ve geçici barınma alanları gibi alanlara erişim ihtiyacı duyarken; </a:t>
            </a:r>
            <a:endParaRPr lang="tr-TR" sz="1600" dirty="0" smtClean="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tr-TR" sz="1600" dirty="0">
              <a:solidFill>
                <a:srgbClr val="000000"/>
              </a:solidFill>
              <a:latin typeface="Arial" panose="020B0604020202020204" pitchFamily="34" charset="0"/>
              <a:cs typeface="Arial" panose="020B0604020202020204" pitchFamily="34" charset="0"/>
            </a:endParaRPr>
          </a:p>
          <a:p>
            <a:r>
              <a:rPr lang="tr-TR" sz="1600" dirty="0" smtClean="0">
                <a:solidFill>
                  <a:srgbClr val="000000"/>
                </a:solidFill>
                <a:latin typeface="Arial" panose="020B0604020202020204" pitchFamily="34" charset="0"/>
                <a:cs typeface="Arial" panose="020B0604020202020204" pitchFamily="34" charset="0"/>
              </a:rPr>
              <a:t>	</a:t>
            </a:r>
            <a:r>
              <a:rPr lang="tr-TR" sz="1600" u="sng" dirty="0" smtClean="0">
                <a:solidFill>
                  <a:srgbClr val="000000"/>
                </a:solidFill>
                <a:latin typeface="Arial" panose="020B0604020202020204" pitchFamily="34" charset="0"/>
                <a:cs typeface="Arial" panose="020B0604020202020204" pitchFamily="34" charset="0"/>
              </a:rPr>
              <a:t>…… hizmet sunucular ise,</a:t>
            </a:r>
          </a:p>
          <a:p>
            <a:endParaRPr lang="tr-TR" sz="1600"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solidFill>
                  <a:srgbClr val="000000"/>
                </a:solidFill>
                <a:latin typeface="Arial" panose="020B0604020202020204" pitchFamily="34" charset="0"/>
                <a:cs typeface="Arial" panose="020B0604020202020204" pitchFamily="34" charset="0"/>
              </a:rPr>
              <a:t>afet </a:t>
            </a:r>
            <a:r>
              <a:rPr lang="tr-TR" sz="1600" dirty="0">
                <a:solidFill>
                  <a:srgbClr val="000000"/>
                </a:solidFill>
                <a:latin typeface="Arial" panose="020B0604020202020204" pitchFamily="34" charset="0"/>
                <a:cs typeface="Arial" panose="020B0604020202020204" pitchFamily="34" charset="0"/>
              </a:rPr>
              <a:t>ve tehlike noktası, </a:t>
            </a:r>
            <a:endParaRPr lang="tr-TR" sz="1600"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solidFill>
                  <a:srgbClr val="000000"/>
                </a:solidFill>
                <a:latin typeface="Arial" panose="020B0604020202020204" pitchFamily="34" charset="0"/>
                <a:cs typeface="Arial" panose="020B0604020202020204" pitchFamily="34" charset="0"/>
              </a:rPr>
              <a:t>konuşlanma </a:t>
            </a:r>
            <a:r>
              <a:rPr lang="tr-TR" sz="1600" dirty="0">
                <a:solidFill>
                  <a:srgbClr val="000000"/>
                </a:solidFill>
                <a:latin typeface="Arial" panose="020B0604020202020204" pitchFamily="34" charset="0"/>
                <a:cs typeface="Arial" panose="020B0604020202020204" pitchFamily="34" charset="0"/>
              </a:rPr>
              <a:t>alanları</a:t>
            </a:r>
            <a:r>
              <a:rPr lang="tr-TR" sz="1600" dirty="0" smtClean="0">
                <a:solidFill>
                  <a:srgbClr val="00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tr-TR" sz="1600" dirty="0" smtClean="0">
                <a:solidFill>
                  <a:srgbClr val="000000"/>
                </a:solidFill>
                <a:latin typeface="Arial" panose="020B0604020202020204" pitchFamily="34" charset="0"/>
                <a:cs typeface="Arial" panose="020B0604020202020204" pitchFamily="34" charset="0"/>
              </a:rPr>
              <a:t>lojistik </a:t>
            </a:r>
            <a:r>
              <a:rPr lang="tr-TR" sz="1600" dirty="0">
                <a:solidFill>
                  <a:srgbClr val="000000"/>
                </a:solidFill>
                <a:latin typeface="Arial" panose="020B0604020202020204" pitchFamily="34" charset="0"/>
                <a:cs typeface="Arial" panose="020B0604020202020204" pitchFamily="34" charset="0"/>
              </a:rPr>
              <a:t>merkez ve depolar, </a:t>
            </a:r>
            <a:endParaRPr lang="tr-TR" sz="1600"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solidFill>
                  <a:srgbClr val="000000"/>
                </a:solidFill>
                <a:latin typeface="Arial" panose="020B0604020202020204" pitchFamily="34" charset="0"/>
                <a:cs typeface="Arial" panose="020B0604020202020204" pitchFamily="34" charset="0"/>
              </a:rPr>
              <a:t>sahra </a:t>
            </a:r>
            <a:r>
              <a:rPr lang="tr-TR" sz="1600" dirty="0">
                <a:solidFill>
                  <a:srgbClr val="000000"/>
                </a:solidFill>
                <a:latin typeface="Arial" panose="020B0604020202020204" pitchFamily="34" charset="0"/>
                <a:cs typeface="Arial" panose="020B0604020202020204" pitchFamily="34" charset="0"/>
              </a:rPr>
              <a:t>hastanesi ve mobil aşevi yerleri, alternatif hasta bakım alanları</a:t>
            </a:r>
            <a:r>
              <a:rPr lang="tr-TR" sz="1600" dirty="0" smtClean="0">
                <a:solidFill>
                  <a:srgbClr val="00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tr-TR" sz="1600" dirty="0" smtClean="0">
                <a:solidFill>
                  <a:srgbClr val="000000"/>
                </a:solidFill>
                <a:latin typeface="Arial" panose="020B0604020202020204" pitchFamily="34" charset="0"/>
                <a:cs typeface="Arial" panose="020B0604020202020204" pitchFamily="34" charset="0"/>
              </a:rPr>
              <a:t>çadır </a:t>
            </a:r>
            <a:r>
              <a:rPr lang="tr-TR" sz="1600" dirty="0">
                <a:solidFill>
                  <a:srgbClr val="000000"/>
                </a:solidFill>
                <a:latin typeface="Arial" panose="020B0604020202020204" pitchFamily="34" charset="0"/>
                <a:cs typeface="Arial" panose="020B0604020202020204" pitchFamily="34" charset="0"/>
              </a:rPr>
              <a:t>kent alanları, konteyner kent alanları, geçici barınmaya uygun kamu binaları ve spor tesisleri, </a:t>
            </a:r>
            <a:endParaRPr lang="tr-TR" sz="1600"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solidFill>
                  <a:srgbClr val="000000"/>
                </a:solidFill>
                <a:latin typeface="Arial" panose="020B0604020202020204" pitchFamily="34" charset="0"/>
                <a:cs typeface="Arial" panose="020B0604020202020204" pitchFamily="34" charset="0"/>
              </a:rPr>
              <a:t>yardım </a:t>
            </a:r>
            <a:r>
              <a:rPr lang="tr-TR" sz="1600" dirty="0">
                <a:solidFill>
                  <a:srgbClr val="000000"/>
                </a:solidFill>
                <a:latin typeface="Arial" panose="020B0604020202020204" pitchFamily="34" charset="0"/>
                <a:cs typeface="Arial" panose="020B0604020202020204" pitchFamily="34" charset="0"/>
              </a:rPr>
              <a:t>ve çadır depolama ve dağıtım alanları gibi alanlara erişim ihtiyacı duymaktadır. </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41620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49686" y="1500174"/>
            <a:ext cx="8750857" cy="4357718"/>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 name="Dikdörtgen 3"/>
          <p:cNvSpPr/>
          <p:nvPr/>
        </p:nvSpPr>
        <p:spPr>
          <a:xfrm>
            <a:off x="0" y="671691"/>
            <a:ext cx="9144001" cy="5755422"/>
          </a:xfrm>
          <a:prstGeom prst="rect">
            <a:avLst/>
          </a:prstGeom>
        </p:spPr>
        <p:txBody>
          <a:bodyPr wrap="square">
            <a:spAutoFit/>
          </a:bodyPr>
          <a:lstStyle/>
          <a:p>
            <a:r>
              <a:rPr lang="tr-TR" sz="1600" b="1" u="sng" dirty="0" smtClean="0">
                <a:solidFill>
                  <a:srgbClr val="000000"/>
                </a:solidFill>
                <a:latin typeface="Arial" panose="020B0604020202020204" pitchFamily="34" charset="0"/>
                <a:cs typeface="Arial" panose="020B0604020202020204" pitchFamily="34" charset="0"/>
              </a:rPr>
              <a:t>Afetlerde Erişilebilirlik Koşulları Ve Tasarımı </a:t>
            </a:r>
          </a:p>
          <a:p>
            <a:endParaRPr lang="tr-TR" sz="1600" b="1" dirty="0" smtClean="0">
              <a:solidFill>
                <a:srgbClr val="000000"/>
              </a:solidFill>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	Ulaşım ağı ve erişilebilirlik, </a:t>
            </a:r>
            <a:r>
              <a:rPr lang="tr-TR" sz="1600" u="sng" dirty="0" smtClean="0">
                <a:latin typeface="Arial" panose="020B0604020202020204" pitchFamily="34" charset="0"/>
                <a:cs typeface="Arial" panose="020B0604020202020204" pitchFamily="34" charset="0"/>
              </a:rPr>
              <a:t>afet sırasında ve sonrasında</a:t>
            </a:r>
            <a:r>
              <a:rPr lang="tr-TR" sz="1600" dirty="0" smtClean="0">
                <a:latin typeface="Arial" panose="020B0604020202020204" pitchFamily="34" charset="0"/>
                <a:cs typeface="Arial" panose="020B0604020202020204" pitchFamily="34" charset="0"/>
              </a:rPr>
              <a:t> ihtiyaç duyulan hizmetlerin ulaştırılmasında ve afet müdahale planları içerisinde işlevlendirilmiş kentsel mekanlara erişimde önemli rol oynarken</a:t>
            </a:r>
            <a:r>
              <a:rPr lang="tr-TR" sz="1600" u="sng" dirty="0" smtClean="0">
                <a:latin typeface="Arial" panose="020B0604020202020204" pitchFamily="34" charset="0"/>
                <a:cs typeface="Arial" panose="020B0604020202020204" pitchFamily="34" charset="0"/>
              </a:rPr>
              <a:t>, afet öncesinde</a:t>
            </a:r>
            <a:r>
              <a:rPr lang="tr-TR" sz="1600" dirty="0" smtClean="0">
                <a:latin typeface="Arial" panose="020B0604020202020204" pitchFamily="34" charset="0"/>
                <a:cs typeface="Arial" panose="020B0604020202020204" pitchFamily="34" charset="0"/>
              </a:rPr>
              <a:t> ise risk azaltma çalışmaları içerisinde önemli bir kriter olarak ele alınmaktadır. </a:t>
            </a:r>
          </a:p>
          <a:p>
            <a:endParaRPr lang="tr-TR" sz="1600" dirty="0" smtClean="0">
              <a:solidFill>
                <a:srgbClr val="000000"/>
              </a:solidFill>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	Afet sırasında ve sonrasında ulaşım ağlarının erişilebilirliği, </a:t>
            </a:r>
          </a:p>
          <a:p>
            <a:endParaRPr lang="tr-TR"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boşaltma, tahliye etme, </a:t>
            </a:r>
          </a:p>
          <a:p>
            <a:pPr marL="285750" indent="-285750">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acil trafik yönetimi, </a:t>
            </a:r>
          </a:p>
          <a:p>
            <a:pPr marL="285750" indent="-285750">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acil lojistik dağıtımı,</a:t>
            </a:r>
          </a:p>
          <a:p>
            <a:pPr marL="285750" indent="-285750">
              <a:buFont typeface="Wingdings" panose="05000000000000000000" pitchFamily="2" charset="2"/>
              <a:buChar char="§"/>
            </a:pPr>
            <a:r>
              <a:rPr lang="tr-TR" sz="1600" dirty="0" smtClean="0">
                <a:latin typeface="Arial" panose="020B0604020202020204" pitchFamily="34" charset="0"/>
                <a:cs typeface="Arial" panose="020B0604020202020204" pitchFamily="34" charset="0"/>
              </a:rPr>
              <a:t>kurtarma odaklı kaynak tahsisi ve restorasyon programlaması gibi aşamaları kapsamaktadır. </a:t>
            </a:r>
          </a:p>
          <a:p>
            <a:endParaRPr lang="tr-TR" sz="1600" dirty="0" smtClean="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	Yolların afet durumundaki kapasite ve erişim özelliklerini, </a:t>
            </a:r>
          </a:p>
          <a:p>
            <a:endParaRPr lang="tr-TR"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yol ağı, </a:t>
            </a: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yolun güzergâhı, </a:t>
            </a: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kesit özellikleri, </a:t>
            </a: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trafik karakteristiği,</a:t>
            </a: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bağlantı özellikleri ile </a:t>
            </a:r>
          </a:p>
          <a:p>
            <a:pPr marL="285750" indent="-285750">
              <a:buFont typeface="Arial" panose="020B0604020202020204" pitchFamily="34" charset="0"/>
              <a:buChar char="•"/>
            </a:pPr>
            <a:r>
              <a:rPr lang="tr-TR" sz="1600" dirty="0" smtClean="0">
                <a:latin typeface="Arial" panose="020B0604020202020204" pitchFamily="34" charset="0"/>
                <a:cs typeface="Arial" panose="020B0604020202020204" pitchFamily="34" charset="0"/>
              </a:rPr>
              <a:t>yol güzergâhı üzerindeki arazi kullanım türleri, yapı yoğunlukları ve binaların yıkılma olasılıkları gibi çevresel faktörler etkilemektedir. </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41620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4282" y="1214422"/>
            <a:ext cx="8752079" cy="5171683"/>
          </a:xfrm>
          <a:prstGeom prst="rect">
            <a:avLst/>
          </a:prstGeom>
        </p:spPr>
      </p:pic>
      <p:sp>
        <p:nvSpPr>
          <p:cNvPr id="15" name="Dikdörtgen 2"/>
          <p:cNvSpPr/>
          <p:nvPr/>
        </p:nvSpPr>
        <p:spPr>
          <a:xfrm>
            <a:off x="3857620" y="642918"/>
            <a:ext cx="5116772" cy="369332"/>
          </a:xfrm>
          <a:prstGeom prst="rect">
            <a:avLst/>
          </a:prstGeom>
        </p:spPr>
        <p:txBody>
          <a:bodyPr wrap="square">
            <a:spAutoFit/>
          </a:bodyPr>
          <a:lstStyle/>
          <a:p>
            <a:r>
              <a:rPr lang="tr-TR" b="1" dirty="0" smtClean="0">
                <a:solidFill>
                  <a:srgbClr val="000000"/>
                </a:solidFill>
                <a:latin typeface="Arial" panose="020B0604020202020204" pitchFamily="34" charset="0"/>
                <a:cs typeface="Arial" panose="020B0604020202020204" pitchFamily="34" charset="0"/>
              </a:rPr>
              <a:t>ALTERNATİF ULAŞIM YOLLARINI TESPİT</a:t>
            </a:r>
            <a:endParaRPr lang="tr-TR" dirty="0"/>
          </a:p>
        </p:txBody>
      </p:sp>
      <p:sp>
        <p:nvSpPr>
          <p:cNvPr id="16" name="Metin kutusu 3"/>
          <p:cNvSpPr txBox="1"/>
          <p:nvPr/>
        </p:nvSpPr>
        <p:spPr>
          <a:xfrm>
            <a:off x="0" y="571480"/>
            <a:ext cx="2927273" cy="830997"/>
          </a:xfrm>
          <a:prstGeom prst="rect">
            <a:avLst/>
          </a:prstGeom>
          <a:noFill/>
        </p:spPr>
        <p:txBody>
          <a:bodyPr wrap="square" rtlCol="0">
            <a:spAutoFit/>
          </a:bodyPr>
          <a:lstStyle/>
          <a:p>
            <a:r>
              <a:rPr lang="tr-TR" sz="2400" b="1" dirty="0" smtClean="0">
                <a:solidFill>
                  <a:srgbClr val="C00000"/>
                </a:solidFill>
                <a:latin typeface="Arial" panose="020B0604020202020204" pitchFamily="34" charset="0"/>
                <a:cs typeface="Arial" panose="020B0604020202020204" pitchFamily="34" charset="0"/>
              </a:rPr>
              <a:t>Marmara</a:t>
            </a:r>
          </a:p>
          <a:p>
            <a:endParaRPr lang="tr-T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41620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7158" y="1714488"/>
            <a:ext cx="8572528" cy="4727850"/>
          </a:xfrm>
          <a:prstGeom prst="rect">
            <a:avLst/>
          </a:prstGeom>
        </p:spPr>
      </p:pic>
      <p:sp>
        <p:nvSpPr>
          <p:cNvPr id="15" name="Metin kutusu 2"/>
          <p:cNvSpPr txBox="1"/>
          <p:nvPr/>
        </p:nvSpPr>
        <p:spPr>
          <a:xfrm>
            <a:off x="-1071602" y="714356"/>
            <a:ext cx="11408898" cy="646331"/>
          </a:xfrm>
          <a:prstGeom prst="rect">
            <a:avLst/>
          </a:prstGeom>
          <a:noFill/>
        </p:spPr>
        <p:txBody>
          <a:bodyPr wrap="square" rtlCol="0">
            <a:spAutoFit/>
          </a:bodyPr>
          <a:lstStyle/>
          <a:p>
            <a:pPr algn="ctr"/>
            <a:r>
              <a:rPr lang="tr-TR" b="1" dirty="0" smtClean="0">
                <a:latin typeface="Arial" panose="020B0604020202020204" pitchFamily="34" charset="0"/>
                <a:cs typeface="Arial" panose="020B0604020202020204" pitchFamily="34" charset="0"/>
              </a:rPr>
              <a:t>TESİSAT HATLARININ (SU – DOĞALGAZ – ELEKTRİK HATLARI – TRAFOLAR VB.) </a:t>
            </a:r>
          </a:p>
          <a:p>
            <a:pPr algn="ctr"/>
            <a:r>
              <a:rPr lang="tr-TR" b="1" dirty="0" smtClean="0">
                <a:latin typeface="Arial" panose="020B0604020202020204" pitchFamily="34" charset="0"/>
                <a:cs typeface="Arial" panose="020B0604020202020204" pitchFamily="34" charset="0"/>
              </a:rPr>
              <a:t>ŞEHİR PLANINA İŞARETLENMESİ</a:t>
            </a:r>
            <a:endParaRPr lang="tr-TR"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41620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6"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7158" y="1357298"/>
            <a:ext cx="8362611" cy="4891617"/>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3604" y="1071546"/>
            <a:ext cx="8554676" cy="5072098"/>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4282" y="1285860"/>
            <a:ext cx="8741110" cy="4747417"/>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4212" y="1500175"/>
            <a:ext cx="8706901" cy="4643470"/>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85720" y="1214422"/>
            <a:ext cx="8640750" cy="4420355"/>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799403"/>
            <a:ext cx="9143999" cy="2954655"/>
          </a:xfrm>
          <a:prstGeom prst="rect">
            <a:avLst/>
          </a:prstGeom>
          <a:noFill/>
        </p:spPr>
        <p:txBody>
          <a:bodyPr wrap="square" rtlCol="0">
            <a:spAutoFit/>
          </a:bodyPr>
          <a:lstStyle/>
          <a:p>
            <a:endParaRPr lang="tr-TR" b="1" dirty="0">
              <a:solidFill>
                <a:srgbClr val="264885"/>
              </a:solidFill>
            </a:endParaRPr>
          </a:p>
          <a:p>
            <a:endParaRPr lang="tr-TR" dirty="0">
              <a:solidFill>
                <a:srgbClr val="264885"/>
              </a:solidFill>
            </a:endParaRP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3" name="Dikdörtgen 2">
            <a:extLst>
              <a:ext uri="{FF2B5EF4-FFF2-40B4-BE49-F238E27FC236}">
                <a16:creationId xmlns="" xmlns:a16="http://schemas.microsoft.com/office/drawing/2014/main" id="{D150B200-9BBC-4FDB-880F-2A0329C831A3}"/>
              </a:ext>
            </a:extLst>
          </p:cNvPr>
          <p:cNvSpPr/>
          <p:nvPr/>
        </p:nvSpPr>
        <p:spPr>
          <a:xfrm>
            <a:off x="0" y="1551127"/>
            <a:ext cx="9144000" cy="4801314"/>
          </a:xfrm>
          <a:prstGeom prst="rect">
            <a:avLst/>
          </a:prstGeom>
        </p:spPr>
        <p:txBody>
          <a:bodyPr wrap="square">
            <a:spAutoFit/>
          </a:bodyPr>
          <a:lstStyle/>
          <a:p>
            <a:r>
              <a:rPr lang="tr-TR" b="1" cap="all" dirty="0">
                <a:solidFill>
                  <a:srgbClr val="264885"/>
                </a:solidFill>
              </a:rPr>
              <a:t>Afet ve </a:t>
            </a:r>
            <a:r>
              <a:rPr lang="tr-TR" b="1" cap="all" dirty="0" err="1">
                <a:solidFill>
                  <a:srgbClr val="264885"/>
                </a:solidFill>
              </a:rPr>
              <a:t>Acİl</a:t>
            </a:r>
            <a:r>
              <a:rPr lang="tr-TR" b="1" cap="all" dirty="0">
                <a:solidFill>
                  <a:srgbClr val="264885"/>
                </a:solidFill>
              </a:rPr>
              <a:t> Durum </a:t>
            </a:r>
            <a:r>
              <a:rPr lang="tr-TR" b="1" cap="all" dirty="0" err="1">
                <a:solidFill>
                  <a:srgbClr val="264885"/>
                </a:solidFill>
              </a:rPr>
              <a:t>Koordİnasyon</a:t>
            </a:r>
            <a:r>
              <a:rPr lang="tr-TR" b="1" cap="all" dirty="0">
                <a:solidFill>
                  <a:srgbClr val="264885"/>
                </a:solidFill>
              </a:rPr>
              <a:t> Kurulu</a:t>
            </a:r>
          </a:p>
          <a:p>
            <a:endParaRPr lang="tr-TR" b="1" cap="all" dirty="0">
              <a:solidFill>
                <a:srgbClr val="264885"/>
              </a:solidFill>
            </a:endParaRPr>
          </a:p>
          <a:p>
            <a:r>
              <a:rPr lang="tr-TR" dirty="0">
                <a:solidFill>
                  <a:srgbClr val="264885"/>
                </a:solidFill>
              </a:rPr>
              <a:t>Afet ve acil durum hallerinde bilgileri değerlendirir, alınacak önlemleri belirler, uygulanmasını sağlar ve denetler, kurum ve kuruluşlar ile sivil toplum kuruluşları arasındaki koordinasyonu sağlar.</a:t>
            </a:r>
            <a:r>
              <a:rPr lang="tr-TR" b="1" dirty="0">
                <a:solidFill>
                  <a:srgbClr val="264885"/>
                </a:solidFill>
              </a:rPr>
              <a:t> </a:t>
            </a:r>
          </a:p>
          <a:p>
            <a:endParaRPr lang="tr-TR" dirty="0">
              <a:solidFill>
                <a:srgbClr val="264885"/>
              </a:solidFill>
            </a:endParaRPr>
          </a:p>
          <a:p>
            <a:r>
              <a:rPr lang="tr-TR" b="1" cap="all" dirty="0">
                <a:solidFill>
                  <a:srgbClr val="264885"/>
                </a:solidFill>
              </a:rPr>
              <a:t>İÇİŞLERİ BAKANLIĞI Afet ve </a:t>
            </a:r>
            <a:r>
              <a:rPr lang="tr-TR" b="1" cap="all" dirty="0" err="1">
                <a:solidFill>
                  <a:srgbClr val="264885"/>
                </a:solidFill>
              </a:rPr>
              <a:t>Acİl</a:t>
            </a:r>
            <a:r>
              <a:rPr lang="tr-TR" b="1" cap="all" dirty="0">
                <a:solidFill>
                  <a:srgbClr val="264885"/>
                </a:solidFill>
              </a:rPr>
              <a:t> Durum </a:t>
            </a:r>
            <a:r>
              <a:rPr lang="tr-TR" b="1" cap="all" dirty="0" err="1">
                <a:solidFill>
                  <a:srgbClr val="264885"/>
                </a:solidFill>
              </a:rPr>
              <a:t>Yönetİm</a:t>
            </a:r>
            <a:r>
              <a:rPr lang="tr-TR" b="1" cap="all" dirty="0">
                <a:solidFill>
                  <a:srgbClr val="264885"/>
                </a:solidFill>
              </a:rPr>
              <a:t> </a:t>
            </a:r>
            <a:r>
              <a:rPr lang="tr-TR" b="1" cap="all" dirty="0" err="1">
                <a:solidFill>
                  <a:srgbClr val="264885"/>
                </a:solidFill>
              </a:rPr>
              <a:t>Merkezİ</a:t>
            </a:r>
            <a:endParaRPr lang="tr-TR" b="1" cap="all" dirty="0">
              <a:solidFill>
                <a:srgbClr val="264885"/>
              </a:solidFill>
            </a:endParaRPr>
          </a:p>
          <a:p>
            <a:endParaRPr lang="tr-TR" b="1" cap="all" dirty="0">
              <a:solidFill>
                <a:srgbClr val="264885"/>
              </a:solidFill>
            </a:endParaRPr>
          </a:p>
          <a:p>
            <a:r>
              <a:rPr lang="tr-TR" dirty="0">
                <a:solidFill>
                  <a:srgbClr val="264885"/>
                </a:solidFill>
              </a:rPr>
              <a:t>Deprem, sel, fırtına, toprak kayması, çığ, toplu nüfus hareketleri, yangınlar ve kazalar, kimyasal, biyolojik, radyolojik ve nükleer madde kazaları veya olayları, tehlikeli ve salgın hastalıklar gibi büyük ölçekli, doğal, teknolojik ve insan kaynaklı afet ve acil durumlar ile Başbakan tarafından acil durum veya afet olarak değerlendirilen diğer olay ve durumlarda ulusal düzeyde etkin müdahale ve koordinasyonu sağlamak üzere AFAD Başkanının başkanlığında, Afet ve Acil Durum Yönetim Merkezleri Yönetmeliğinde  yer alan bakanlık, kurum ve kuruluşların müsteşar yardımcıları  düzeyindeki temsilcilerinden oluşur.</a:t>
            </a:r>
            <a:endParaRPr lang="tr-TR" b="1" dirty="0">
              <a:solidFill>
                <a:srgbClr val="264885"/>
              </a:solidFill>
            </a:endParaRPr>
          </a:p>
          <a:p>
            <a:endParaRPr lang="tr-TR" b="1" dirty="0">
              <a:solidFill>
                <a:srgbClr val="264885"/>
              </a:solidFill>
            </a:endParaRPr>
          </a:p>
          <a:p>
            <a:endParaRPr lang="tr-TR" b="1" dirty="0">
              <a:solidFill>
                <a:srgbClr val="264885"/>
              </a:solidFill>
            </a:endParaRPr>
          </a:p>
        </p:txBody>
      </p:sp>
    </p:spTree>
    <p:extLst>
      <p:ext uri="{BB962C8B-B14F-4D97-AF65-F5344CB8AC3E}">
        <p14:creationId xmlns="" xmlns:p14="http://schemas.microsoft.com/office/powerpoint/2010/main" val="3136034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285860"/>
            <a:ext cx="9144000" cy="4857784"/>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 xmlns:a16="http://schemas.microsoft.com/office/drawing/2014/main" id="{AAAB6FE5-C2B8-459E-B003-1152DE44C50E}"/>
              </a:ext>
            </a:extLst>
          </p:cNvPr>
          <p:cNvSpPr>
            <a:spLocks noChangeArrowheads="1"/>
          </p:cNvSpPr>
          <p:nvPr/>
        </p:nvSpPr>
        <p:spPr bwMode="auto">
          <a:xfrm>
            <a:off x="177234" y="604703"/>
            <a:ext cx="1107996" cy="6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1904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17365D"/>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 xmlns:a16="http://schemas.microsoft.com/office/drawing/2014/main" id="{31E04836-B5E9-4176-9A95-FEB13A93B04D}"/>
              </a:ext>
            </a:extLst>
          </p:cNvPr>
          <p:cNvSpPr>
            <a:spLocks noChangeArrowheads="1"/>
          </p:cNvSpPr>
          <p:nvPr/>
        </p:nvSpPr>
        <p:spPr bwMode="auto">
          <a:xfrm>
            <a:off x="1624013" y="2230993"/>
            <a:ext cx="18473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tr-TR" altLang="tr-T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714356"/>
            <a:ext cx="9144001" cy="5900735"/>
          </a:xfrm>
          <a:prstGeom prst="rect">
            <a:avLst/>
          </a:prstGeom>
        </p:spPr>
      </p:pic>
    </p:spTree>
    <p:extLst>
      <p:ext uri="{BB962C8B-B14F-4D97-AF65-F5344CB8AC3E}">
        <p14:creationId xmlns="" xmlns:p14="http://schemas.microsoft.com/office/powerpoint/2010/main" val="2641620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0" y="1854578"/>
            <a:ext cx="9143999" cy="3939540"/>
          </a:xfrm>
          <a:prstGeom prst="rect">
            <a:avLst/>
          </a:prstGeom>
          <a:noFill/>
        </p:spPr>
        <p:txBody>
          <a:bodyPr wrap="square" rtlCol="0">
            <a:spAutoFit/>
          </a:bodyPr>
          <a:lstStyle/>
          <a:p>
            <a:r>
              <a:rPr lang="tr-TR" sz="2000" b="1" dirty="0">
                <a:solidFill>
                  <a:srgbClr val="284985"/>
                </a:solidFill>
              </a:rPr>
              <a:t>TÜRKİYE AFET MÜDAHALE PLANI (TAMP) devamının incelenme linki aşağıdadır. </a:t>
            </a:r>
          </a:p>
          <a:p>
            <a:endParaRPr lang="tr-TR" sz="2000" b="1" dirty="0">
              <a:solidFill>
                <a:srgbClr val="284985"/>
              </a:solidFill>
            </a:endParaRPr>
          </a:p>
          <a:p>
            <a:r>
              <a:rPr lang="tr-TR" sz="2000" b="1" dirty="0">
                <a:solidFill>
                  <a:srgbClr val="284985"/>
                </a:solidFill>
              </a:rPr>
              <a:t>İlgili dosyaya: </a:t>
            </a:r>
            <a:r>
              <a:rPr lang="tr-TR" sz="2000" dirty="0" smtClean="0">
                <a:solidFill>
                  <a:srgbClr val="284985"/>
                </a:solidFill>
              </a:rPr>
              <a:t>https://www.dosya.tc/server22/bm5cp9/tamp_plani.docx.html</a:t>
            </a:r>
            <a:endParaRPr lang="tr-TR" sz="2000" dirty="0">
              <a:solidFill>
                <a:srgbClr val="284985"/>
              </a:solidFill>
            </a:endParaRPr>
          </a:p>
          <a:p>
            <a:endParaRPr lang="tr-TR" sz="2000" dirty="0">
              <a:solidFill>
                <a:srgbClr val="284985"/>
              </a:solidFill>
            </a:endParaRPr>
          </a:p>
          <a:p>
            <a:pPr algn="ctr"/>
            <a:r>
              <a:rPr lang="tr-TR" sz="2000" dirty="0">
                <a:solidFill>
                  <a:srgbClr val="284985"/>
                </a:solidFill>
              </a:rPr>
              <a:t>Adresinden ulaşabilirsiniz. </a:t>
            </a: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0" name="Metin kutusu 9">
            <a:extLst>
              <a:ext uri="{FF2B5EF4-FFF2-40B4-BE49-F238E27FC236}">
                <a16:creationId xmlns="" xmlns:a16="http://schemas.microsoft.com/office/drawing/2014/main" id="{DA7B69FA-6AE9-4140-B555-3AF54C892981}"/>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Tree>
    <p:extLst>
      <p:ext uri="{BB962C8B-B14F-4D97-AF65-F5344CB8AC3E}">
        <p14:creationId xmlns="" xmlns:p14="http://schemas.microsoft.com/office/powerpoint/2010/main" val="53760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799403"/>
            <a:ext cx="9143999" cy="2954655"/>
          </a:xfrm>
          <a:prstGeom prst="rect">
            <a:avLst/>
          </a:prstGeom>
          <a:noFill/>
        </p:spPr>
        <p:txBody>
          <a:bodyPr wrap="square" rtlCol="0">
            <a:spAutoFit/>
          </a:bodyPr>
          <a:lstStyle/>
          <a:p>
            <a:endParaRPr lang="tr-TR" b="1" dirty="0">
              <a:solidFill>
                <a:srgbClr val="264885"/>
              </a:solidFill>
            </a:endParaRPr>
          </a:p>
          <a:p>
            <a:endParaRPr lang="tr-TR" dirty="0">
              <a:solidFill>
                <a:srgbClr val="264885"/>
              </a:solidFill>
            </a:endParaRP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3" name="Dikdörtgen 2">
            <a:extLst>
              <a:ext uri="{FF2B5EF4-FFF2-40B4-BE49-F238E27FC236}">
                <a16:creationId xmlns="" xmlns:a16="http://schemas.microsoft.com/office/drawing/2014/main" id="{D150B200-9BBC-4FDB-880F-2A0329C831A3}"/>
              </a:ext>
            </a:extLst>
          </p:cNvPr>
          <p:cNvSpPr/>
          <p:nvPr/>
        </p:nvSpPr>
        <p:spPr>
          <a:xfrm>
            <a:off x="-2" y="581336"/>
            <a:ext cx="9144000" cy="6740307"/>
          </a:xfrm>
          <a:prstGeom prst="rect">
            <a:avLst/>
          </a:prstGeom>
        </p:spPr>
        <p:txBody>
          <a:bodyPr wrap="square">
            <a:spAutoFit/>
          </a:bodyPr>
          <a:lstStyle/>
          <a:p>
            <a:r>
              <a:rPr lang="tr-TR" b="1" cap="all" dirty="0">
                <a:solidFill>
                  <a:srgbClr val="264885"/>
                </a:solidFill>
              </a:rPr>
              <a:t>BAKANLIKLAR AFET VE ACİL DURUM YÖNETİM MERKEZLERİ</a:t>
            </a:r>
          </a:p>
          <a:p>
            <a:endParaRPr lang="tr-TR" b="1" cap="all" dirty="0">
              <a:solidFill>
                <a:srgbClr val="264885"/>
              </a:solidFill>
            </a:endParaRPr>
          </a:p>
          <a:p>
            <a:r>
              <a:rPr lang="tr-TR" dirty="0">
                <a:solidFill>
                  <a:srgbClr val="264885"/>
                </a:solidFill>
              </a:rPr>
              <a:t>Bakanlıklarda, müsteşar veya yetkilendirilecek müsteşar yardımcılarının başkanlığında 7/24 saat çalışma esasına göre çalıştırılır. Görevleri Afet ve Acil Durum Yönetim Merkezleri Yönetmeliğinde belirtilmiştir.</a:t>
            </a:r>
          </a:p>
          <a:p>
            <a:r>
              <a:rPr lang="tr-TR" dirty="0">
                <a:solidFill>
                  <a:srgbClr val="264885"/>
                </a:solidFill>
              </a:rPr>
              <a:t> </a:t>
            </a:r>
          </a:p>
          <a:p>
            <a:r>
              <a:rPr lang="tr-TR" dirty="0">
                <a:solidFill>
                  <a:srgbClr val="264885"/>
                </a:solidFill>
              </a:rPr>
              <a:t>Ulusal hizmet gruplarının ana çözüm ortağı bakanlık, kurum ve kuruluşların afet ve acil durum yönetim merkezlerinin bünyesinde ilgili hizmet grubunun yönetilmesi için  koordinasyon ekipleri teşkil edilir ve bir hizmet grubu yöneticisi belirlenir. Ayrıca afet bölgesine destek olmak üzere hizmet grubu tarafından saha destek ekipleri tasarlanır. </a:t>
            </a:r>
          </a:p>
          <a:p>
            <a:r>
              <a:rPr lang="tr-TR" dirty="0">
                <a:solidFill>
                  <a:srgbClr val="264885"/>
                </a:solidFill>
              </a:rPr>
              <a:t> </a:t>
            </a:r>
          </a:p>
          <a:p>
            <a:r>
              <a:rPr lang="tr-TR" u="sng" dirty="0">
                <a:solidFill>
                  <a:srgbClr val="264885"/>
                </a:solidFill>
              </a:rPr>
              <a:t>*Koordinasyon ekiplerinin teşkili: </a:t>
            </a:r>
            <a:r>
              <a:rPr lang="tr-TR" dirty="0">
                <a:solidFill>
                  <a:srgbClr val="264885"/>
                </a:solidFill>
              </a:rPr>
              <a:t>Hizmet grubunun planladığı çalışmaların afet anında hayata geçirilmesini sağlamak üzere bakanlık afet ve acil durum yönetim merkezini yönetecek idari ekip olup hizmet grubunun ana çözüm ortağı ve destek çözüm ortaklarının katılımı ile oluşturulan ve süreci yönetecek ekiptir. </a:t>
            </a:r>
          </a:p>
          <a:p>
            <a:r>
              <a:rPr lang="tr-TR" dirty="0">
                <a:solidFill>
                  <a:srgbClr val="264885"/>
                </a:solidFill>
              </a:rPr>
              <a:t> </a:t>
            </a:r>
          </a:p>
          <a:p>
            <a:r>
              <a:rPr lang="tr-TR" u="sng" dirty="0">
                <a:solidFill>
                  <a:srgbClr val="264885"/>
                </a:solidFill>
              </a:rPr>
              <a:t>*Saha destek ekiplerinin teşkili:</a:t>
            </a:r>
            <a:r>
              <a:rPr lang="tr-TR" dirty="0">
                <a:solidFill>
                  <a:srgbClr val="264885"/>
                </a:solidFill>
              </a:rPr>
              <a:t> İlk anda afet bölgesine giderek bölgede kurulan hizmet grubuna destek olacak daha çok uzman personelden oluşturulan ekiplerdir. Saha destek ekipleri, hizmet grubunda yer alan bakanlıkların merkez ve taşra teşkilatındaki personelden oluşturulur. Bu personel izleme, değerlendirme, yönetim ve operasyon amacıyla afet bölgesinde görevlendirilir. Saha destek ekiplerinde görevli personel statülerine göre İAADYM içinde teşkil edilen hizmet grubuna dahil olurlar.</a:t>
            </a:r>
          </a:p>
          <a:p>
            <a:endParaRPr lang="tr-TR" b="1" dirty="0">
              <a:solidFill>
                <a:srgbClr val="264885"/>
              </a:solidFill>
            </a:endParaRPr>
          </a:p>
          <a:p>
            <a:endParaRPr lang="tr-TR" b="1" dirty="0">
              <a:solidFill>
                <a:srgbClr val="264885"/>
              </a:solidFill>
            </a:endParaRPr>
          </a:p>
        </p:txBody>
      </p:sp>
    </p:spTree>
    <p:extLst>
      <p:ext uri="{BB962C8B-B14F-4D97-AF65-F5344CB8AC3E}">
        <p14:creationId xmlns="" xmlns:p14="http://schemas.microsoft.com/office/powerpoint/2010/main" val="218544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799403"/>
            <a:ext cx="9143999" cy="2954655"/>
          </a:xfrm>
          <a:prstGeom prst="rect">
            <a:avLst/>
          </a:prstGeom>
          <a:noFill/>
        </p:spPr>
        <p:txBody>
          <a:bodyPr wrap="square" rtlCol="0">
            <a:spAutoFit/>
          </a:bodyPr>
          <a:lstStyle/>
          <a:p>
            <a:endParaRPr lang="tr-TR" b="1" dirty="0">
              <a:solidFill>
                <a:srgbClr val="264885"/>
              </a:solidFill>
            </a:endParaRPr>
          </a:p>
          <a:p>
            <a:endParaRPr lang="tr-TR" dirty="0">
              <a:solidFill>
                <a:srgbClr val="264885"/>
              </a:solidFill>
            </a:endParaRP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3" name="Dikdörtgen 2">
            <a:extLst>
              <a:ext uri="{FF2B5EF4-FFF2-40B4-BE49-F238E27FC236}">
                <a16:creationId xmlns="" xmlns:a16="http://schemas.microsoft.com/office/drawing/2014/main" id="{D150B200-9BBC-4FDB-880F-2A0329C831A3}"/>
              </a:ext>
            </a:extLst>
          </p:cNvPr>
          <p:cNvSpPr/>
          <p:nvPr/>
        </p:nvSpPr>
        <p:spPr>
          <a:xfrm>
            <a:off x="-2" y="581336"/>
            <a:ext cx="9144000" cy="7017306"/>
          </a:xfrm>
          <a:prstGeom prst="rect">
            <a:avLst/>
          </a:prstGeom>
        </p:spPr>
        <p:txBody>
          <a:bodyPr wrap="square">
            <a:spAutoFit/>
          </a:bodyPr>
          <a:lstStyle/>
          <a:p>
            <a:r>
              <a:rPr lang="tr-TR" b="1" cap="all" dirty="0">
                <a:solidFill>
                  <a:srgbClr val="264885"/>
                </a:solidFill>
              </a:rPr>
              <a:t>YEREL DÜZEYDE KOORDİNASYON BİRİMLERİ</a:t>
            </a:r>
          </a:p>
          <a:p>
            <a:r>
              <a:rPr lang="tr-TR" dirty="0">
                <a:solidFill>
                  <a:srgbClr val="264885"/>
                </a:solidFill>
              </a:rPr>
              <a:t>Yerel düzeyde koordinasyon, Başbakanlık/AFAD AADYM ile irtibatlı olarak vali tarafından, vali yardımcıları ve İAADYM ile sağlanacak olup destek birimler olarak basın sözcüsü, valilik hukuk sorumlusu, irtibat sorumlusu ve güvenlik sorumlusu yer alır.</a:t>
            </a:r>
          </a:p>
          <a:p>
            <a:r>
              <a:rPr lang="tr-TR" b="1" cap="all" dirty="0">
                <a:solidFill>
                  <a:srgbClr val="264885"/>
                </a:solidFill>
              </a:rPr>
              <a:t>İl Afet ve Acil Durum Koordinasyon Kurulu</a:t>
            </a:r>
          </a:p>
          <a:p>
            <a:r>
              <a:rPr lang="tr-TR" dirty="0">
                <a:solidFill>
                  <a:srgbClr val="264885"/>
                </a:solidFill>
              </a:rPr>
              <a:t>İAADKK, vali/vali yardımcısının başkanlığında il afet ve acil durum müdürü, garnizon komutanı, belediye başkanı, il özel idaresi genel sekreteri ve hizmet grubundan sorumlu il müdürleri ile ihtiyaç duyulan diğer il yöneticilerinden (İl Kurtarma ve Acil Yardım Komitesi yerine görev yapmak üzere) oluşur.</a:t>
            </a:r>
          </a:p>
          <a:p>
            <a:r>
              <a:rPr lang="tr-TR" b="1" dirty="0">
                <a:solidFill>
                  <a:srgbClr val="264885"/>
                </a:solidFill>
              </a:rPr>
              <a:t>Görevi: </a:t>
            </a:r>
          </a:p>
          <a:p>
            <a:pPr lvl="0"/>
            <a:r>
              <a:rPr lang="tr-TR" dirty="0">
                <a:solidFill>
                  <a:srgbClr val="264885"/>
                </a:solidFill>
              </a:rPr>
              <a:t>İl afet müdahale planının incelenmesini, uygun bulunması durumunda kurul kararı ile birlikte Başkanlığa onaya sunulmasını sağlamak.</a:t>
            </a:r>
          </a:p>
          <a:p>
            <a:pPr lvl="0"/>
            <a:r>
              <a:rPr lang="tr-TR" dirty="0">
                <a:solidFill>
                  <a:srgbClr val="264885"/>
                </a:solidFill>
              </a:rPr>
              <a:t>İl hizmet grubu operasyon planlarını hazırlatmak ve onaylamak.</a:t>
            </a:r>
          </a:p>
          <a:p>
            <a:pPr lvl="0"/>
            <a:r>
              <a:rPr lang="tr-TR" dirty="0">
                <a:solidFill>
                  <a:srgbClr val="264885"/>
                </a:solidFill>
              </a:rPr>
              <a:t>Hizmet grubu planlarının il afet müdahale planına entegrasyonunu gerçekleştirmek.</a:t>
            </a:r>
          </a:p>
          <a:p>
            <a:pPr lvl="0"/>
            <a:r>
              <a:rPr lang="tr-TR" dirty="0">
                <a:solidFill>
                  <a:srgbClr val="264885"/>
                </a:solidFill>
              </a:rPr>
              <a:t>Afet ve acil durum hazırlıklarını yapmak veya yaptırmak ve alınacak önlemleri belirlemek.</a:t>
            </a:r>
          </a:p>
          <a:p>
            <a:pPr lvl="0"/>
            <a:r>
              <a:rPr lang="tr-TR" dirty="0">
                <a:solidFill>
                  <a:srgbClr val="264885"/>
                </a:solidFill>
              </a:rPr>
              <a:t>Yerel düzey olay türü planı hazırlanmasına karar vermek ve hazırlamak veya hazırlatmak.</a:t>
            </a:r>
          </a:p>
          <a:p>
            <a:pPr lvl="0"/>
            <a:r>
              <a:rPr lang="tr-TR" dirty="0">
                <a:solidFill>
                  <a:srgbClr val="264885"/>
                </a:solidFill>
              </a:rPr>
              <a:t>Kritik tesislerin oluşturduğu riskleri önleme çalışmaları yapmak veya yaptırmak.</a:t>
            </a:r>
          </a:p>
          <a:p>
            <a:pPr lvl="0"/>
            <a:r>
              <a:rPr lang="tr-TR" dirty="0">
                <a:solidFill>
                  <a:srgbClr val="264885"/>
                </a:solidFill>
              </a:rPr>
              <a:t>Eğitimler düzenlemek ve planların uygulanabilirliğinin tatbikatlarla denetlenmesini sağlamak.</a:t>
            </a:r>
          </a:p>
          <a:p>
            <a:pPr lvl="0"/>
            <a:r>
              <a:rPr lang="tr-TR" dirty="0">
                <a:solidFill>
                  <a:srgbClr val="264885"/>
                </a:solidFill>
              </a:rPr>
              <a:t>Afet ve acil durum hallerinde; bilgileri değerlendirmek, alınacak önlemleri belirlemek, il afet müdahale planının uygulanmasını sağlamak.</a:t>
            </a:r>
          </a:p>
          <a:p>
            <a:pPr lvl="0"/>
            <a:r>
              <a:rPr lang="tr-TR" dirty="0">
                <a:solidFill>
                  <a:srgbClr val="264885"/>
                </a:solidFill>
              </a:rPr>
              <a:t>Yılda en az iki kez valinin başkanlığında toplanmak.</a:t>
            </a:r>
          </a:p>
          <a:p>
            <a:pPr lvl="0"/>
            <a:r>
              <a:rPr lang="tr-TR" dirty="0">
                <a:solidFill>
                  <a:srgbClr val="264885"/>
                </a:solidFill>
              </a:rPr>
              <a:t>Afet ve acil durum hallerinde talimat beklemeksizin il afet ve acil durum yönetim merkezinde toplanmak.</a:t>
            </a:r>
          </a:p>
          <a:p>
            <a:endParaRPr lang="tr-TR" b="1" dirty="0">
              <a:solidFill>
                <a:srgbClr val="264885"/>
              </a:solidFill>
            </a:endParaRPr>
          </a:p>
          <a:p>
            <a:endParaRPr lang="tr-TR" b="1" dirty="0">
              <a:solidFill>
                <a:srgbClr val="264885"/>
              </a:solidFill>
            </a:endParaRPr>
          </a:p>
        </p:txBody>
      </p:sp>
    </p:spTree>
    <p:extLst>
      <p:ext uri="{BB962C8B-B14F-4D97-AF65-F5344CB8AC3E}">
        <p14:creationId xmlns="" xmlns:p14="http://schemas.microsoft.com/office/powerpoint/2010/main" val="918935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799403"/>
            <a:ext cx="9143999" cy="2954655"/>
          </a:xfrm>
          <a:prstGeom prst="rect">
            <a:avLst/>
          </a:prstGeom>
          <a:noFill/>
        </p:spPr>
        <p:txBody>
          <a:bodyPr wrap="square" rtlCol="0">
            <a:spAutoFit/>
          </a:bodyPr>
          <a:lstStyle/>
          <a:p>
            <a:endParaRPr lang="tr-TR" b="1" dirty="0">
              <a:solidFill>
                <a:srgbClr val="264885"/>
              </a:solidFill>
            </a:endParaRPr>
          </a:p>
          <a:p>
            <a:endParaRPr lang="tr-TR" dirty="0">
              <a:solidFill>
                <a:srgbClr val="264885"/>
              </a:solidFill>
            </a:endParaRP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3" name="Dikdörtgen 2">
            <a:extLst>
              <a:ext uri="{FF2B5EF4-FFF2-40B4-BE49-F238E27FC236}">
                <a16:creationId xmlns="" xmlns:a16="http://schemas.microsoft.com/office/drawing/2014/main" id="{D150B200-9BBC-4FDB-880F-2A0329C831A3}"/>
              </a:ext>
            </a:extLst>
          </p:cNvPr>
          <p:cNvSpPr/>
          <p:nvPr/>
        </p:nvSpPr>
        <p:spPr>
          <a:xfrm>
            <a:off x="-2" y="581336"/>
            <a:ext cx="9144000" cy="6186309"/>
          </a:xfrm>
          <a:prstGeom prst="rect">
            <a:avLst/>
          </a:prstGeom>
        </p:spPr>
        <p:txBody>
          <a:bodyPr wrap="square">
            <a:spAutoFit/>
          </a:bodyPr>
          <a:lstStyle/>
          <a:p>
            <a:r>
              <a:rPr lang="tr-TR" b="1" cap="all" dirty="0">
                <a:solidFill>
                  <a:srgbClr val="264885"/>
                </a:solidFill>
              </a:rPr>
              <a:t>İl Afet ve </a:t>
            </a:r>
            <a:r>
              <a:rPr lang="tr-TR" b="1" cap="all" dirty="0" err="1">
                <a:solidFill>
                  <a:srgbClr val="264885"/>
                </a:solidFill>
              </a:rPr>
              <a:t>Acİl</a:t>
            </a:r>
            <a:r>
              <a:rPr lang="tr-TR" b="1" cap="all" dirty="0">
                <a:solidFill>
                  <a:srgbClr val="264885"/>
                </a:solidFill>
              </a:rPr>
              <a:t> Durum </a:t>
            </a:r>
            <a:r>
              <a:rPr lang="tr-TR" b="1" cap="all" dirty="0" err="1">
                <a:solidFill>
                  <a:srgbClr val="264885"/>
                </a:solidFill>
              </a:rPr>
              <a:t>Yönetİm</a:t>
            </a:r>
            <a:r>
              <a:rPr lang="tr-TR" b="1" cap="all" dirty="0">
                <a:solidFill>
                  <a:srgbClr val="264885"/>
                </a:solidFill>
              </a:rPr>
              <a:t> </a:t>
            </a:r>
            <a:r>
              <a:rPr lang="tr-TR" b="1" cap="all" dirty="0" err="1">
                <a:solidFill>
                  <a:srgbClr val="264885"/>
                </a:solidFill>
              </a:rPr>
              <a:t>Merkezİ</a:t>
            </a:r>
            <a:endParaRPr lang="tr-TR" b="1" cap="all" dirty="0">
              <a:solidFill>
                <a:srgbClr val="264885"/>
              </a:solidFill>
            </a:endParaRPr>
          </a:p>
          <a:p>
            <a:endParaRPr lang="tr-TR" b="1" cap="all" dirty="0">
              <a:solidFill>
                <a:srgbClr val="264885"/>
              </a:solidFill>
            </a:endParaRPr>
          </a:p>
          <a:p>
            <a:r>
              <a:rPr lang="tr-TR" dirty="0">
                <a:solidFill>
                  <a:srgbClr val="264885"/>
                </a:solidFill>
              </a:rPr>
              <a:t>İllerde vali veya yetkilendireceği vali yardımcısının başkanlığında 7/24 saat çalışma esasına göre görev yapar. Sekretaryasını İAADM yürütür.</a:t>
            </a:r>
          </a:p>
          <a:p>
            <a:r>
              <a:rPr lang="tr-TR" dirty="0">
                <a:solidFill>
                  <a:srgbClr val="264885"/>
                </a:solidFill>
              </a:rPr>
              <a:t>Ulusal düzeyde müdahale organizasyon şemasında yer alan dört temel servis il düzeyinde de aynı şekilde teşkil edilecek olup, servisleri sorumlu vali yardımcıları koordine eder. İl düzeyine ilişkin müdahale organizasyon şeması Ek-2’de yer almaktadır. </a:t>
            </a:r>
            <a:r>
              <a:rPr lang="tr-TR" dirty="0" err="1">
                <a:solidFill>
                  <a:srgbClr val="264885"/>
                </a:solidFill>
              </a:rPr>
              <a:t>İAADYM’nin</a:t>
            </a:r>
            <a:r>
              <a:rPr lang="tr-TR" dirty="0">
                <a:solidFill>
                  <a:srgbClr val="264885"/>
                </a:solidFill>
              </a:rPr>
              <a:t> görevleri Afet ve Acil Durum Yönetim Merkezleri Yönetmeliğinde belirtilmiştir.</a:t>
            </a:r>
          </a:p>
          <a:p>
            <a:r>
              <a:rPr lang="tr-TR" dirty="0">
                <a:solidFill>
                  <a:srgbClr val="264885"/>
                </a:solidFill>
              </a:rPr>
              <a:t>İhtiyaç duyulan ilçelerde valilerin uygun görmesi halinde İlçe Afet ve Acil Durum Yönetim Merkezi kurulur ve ilçe müdahale planı hazırlanır. İlçe </a:t>
            </a:r>
            <a:r>
              <a:rPr lang="tr-TR" dirty="0" err="1">
                <a:solidFill>
                  <a:srgbClr val="264885"/>
                </a:solidFill>
              </a:rPr>
              <a:t>AADYM’ler</a:t>
            </a:r>
            <a:r>
              <a:rPr lang="tr-TR" dirty="0">
                <a:solidFill>
                  <a:srgbClr val="264885"/>
                </a:solidFill>
              </a:rPr>
              <a:t> yerel düzeyde koordinasyon birimleri arasında yer alır.</a:t>
            </a:r>
          </a:p>
          <a:p>
            <a:r>
              <a:rPr lang="tr-TR" dirty="0">
                <a:solidFill>
                  <a:srgbClr val="264885"/>
                </a:solidFill>
              </a:rPr>
              <a:t> </a:t>
            </a:r>
          </a:p>
          <a:p>
            <a:r>
              <a:rPr lang="tr-TR" b="1" cap="all" dirty="0">
                <a:solidFill>
                  <a:srgbClr val="264885"/>
                </a:solidFill>
              </a:rPr>
              <a:t>ULUSAL DÜZEYDE MÜDAHALE YÖNETİMİ</a:t>
            </a:r>
          </a:p>
          <a:p>
            <a:endParaRPr lang="tr-TR" b="1" cap="all" dirty="0">
              <a:solidFill>
                <a:srgbClr val="264885"/>
              </a:solidFill>
            </a:endParaRPr>
          </a:p>
          <a:p>
            <a:r>
              <a:rPr lang="tr-TR" dirty="0">
                <a:solidFill>
                  <a:srgbClr val="264885"/>
                </a:solidFill>
              </a:rPr>
              <a:t>Minimum hiyerarşi,  maksimum etkinlik, olay türü ve boyutuna göre modüler yapıya sahip müdahale organizasyonunda, operasyon servisi, bilgi ve planlama servisi, lojistik ve bakım servisi, finans ve idari işler servisi olmak üzere dört servis Şekil 2.2’ de yer alan “Ulusal Afet Müdahale Organizasyon Şemasında” belirtildiği şekilde kurulur.</a:t>
            </a:r>
          </a:p>
          <a:p>
            <a:r>
              <a:rPr lang="tr-TR" dirty="0">
                <a:solidFill>
                  <a:srgbClr val="264885"/>
                </a:solidFill>
              </a:rPr>
              <a:t>Seviye 3 veya 4 ilan edildiğinde Başbakanlık/AFAD </a:t>
            </a:r>
            <a:r>
              <a:rPr lang="tr-TR" dirty="0" err="1">
                <a:solidFill>
                  <a:srgbClr val="264885"/>
                </a:solidFill>
              </a:rPr>
              <a:t>AADYM’de</a:t>
            </a:r>
            <a:r>
              <a:rPr lang="tr-TR" dirty="0">
                <a:solidFill>
                  <a:srgbClr val="264885"/>
                </a:solidFill>
              </a:rPr>
              <a:t> faaliyet gösterecek servislerin başına AFAD Daire Başkanları görevlendirilir.</a:t>
            </a:r>
          </a:p>
          <a:p>
            <a:endParaRPr lang="tr-TR" b="1" dirty="0">
              <a:solidFill>
                <a:srgbClr val="264885"/>
              </a:solidFill>
            </a:endParaRPr>
          </a:p>
          <a:p>
            <a:endParaRPr lang="tr-TR" b="1" dirty="0">
              <a:solidFill>
                <a:srgbClr val="264885"/>
              </a:solidFill>
            </a:endParaRPr>
          </a:p>
        </p:txBody>
      </p:sp>
    </p:spTree>
    <p:extLst>
      <p:ext uri="{BB962C8B-B14F-4D97-AF65-F5344CB8AC3E}">
        <p14:creationId xmlns="" xmlns:p14="http://schemas.microsoft.com/office/powerpoint/2010/main" val="137642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799403"/>
            <a:ext cx="9143999" cy="2954655"/>
          </a:xfrm>
          <a:prstGeom prst="rect">
            <a:avLst/>
          </a:prstGeom>
          <a:noFill/>
        </p:spPr>
        <p:txBody>
          <a:bodyPr wrap="square" rtlCol="0">
            <a:spAutoFit/>
          </a:bodyPr>
          <a:lstStyle/>
          <a:p>
            <a:endParaRPr lang="tr-TR" b="1" dirty="0">
              <a:solidFill>
                <a:srgbClr val="264885"/>
              </a:solidFill>
            </a:endParaRPr>
          </a:p>
          <a:p>
            <a:endParaRPr lang="tr-TR" dirty="0">
              <a:solidFill>
                <a:srgbClr val="264885"/>
              </a:solidFill>
            </a:endParaRP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3" name="Dikdörtgen 2">
            <a:extLst>
              <a:ext uri="{FF2B5EF4-FFF2-40B4-BE49-F238E27FC236}">
                <a16:creationId xmlns="" xmlns:a16="http://schemas.microsoft.com/office/drawing/2014/main" id="{D150B200-9BBC-4FDB-880F-2A0329C831A3}"/>
              </a:ext>
            </a:extLst>
          </p:cNvPr>
          <p:cNvSpPr/>
          <p:nvPr/>
        </p:nvSpPr>
        <p:spPr>
          <a:xfrm>
            <a:off x="-1" y="1214901"/>
            <a:ext cx="9144000" cy="5078313"/>
          </a:xfrm>
          <a:prstGeom prst="rect">
            <a:avLst/>
          </a:prstGeom>
        </p:spPr>
        <p:txBody>
          <a:bodyPr wrap="square">
            <a:spAutoFit/>
          </a:bodyPr>
          <a:lstStyle/>
          <a:p>
            <a:r>
              <a:rPr lang="tr-TR" b="1" cap="all" dirty="0">
                <a:solidFill>
                  <a:srgbClr val="264885"/>
                </a:solidFill>
              </a:rPr>
              <a:t>OPERASYON SERVİSİ;</a:t>
            </a:r>
          </a:p>
          <a:p>
            <a:endParaRPr lang="tr-TR" b="1" cap="all" dirty="0">
              <a:solidFill>
                <a:srgbClr val="264885"/>
              </a:solidFill>
            </a:endParaRPr>
          </a:p>
          <a:p>
            <a:r>
              <a:rPr lang="tr-TR" dirty="0">
                <a:solidFill>
                  <a:srgbClr val="264885"/>
                </a:solidFill>
              </a:rPr>
              <a:t>Müdahale organizasyonunda, temel birim olarak planı uygulamaya koyan servistir. Müdahale seviyesi ve olay türü mantığından hareketle iki alt servise ayrılmıştır. Küçük çaptaki  olaylar için  minimum hizmetler göz önünde bulundurularak, Acil Durum Hizmetleri alt servisi, büyük çaptaki afetler dikkate alınarak Ön İyileştirme Hizmetleri alt servisi oluşturulmuştur. İyileştirme çalışmalarının ilk adımını oluşturan bu hizmetler acil durum çalışmalarının bitmesinden sonra uzun dönem iyileştirme çalışmalarının zeminini oluşturmaktadır. </a:t>
            </a:r>
          </a:p>
          <a:p>
            <a:r>
              <a:rPr lang="tr-TR" dirty="0">
                <a:solidFill>
                  <a:srgbClr val="264885"/>
                </a:solidFill>
              </a:rPr>
              <a:t> </a:t>
            </a:r>
          </a:p>
          <a:p>
            <a:r>
              <a:rPr lang="tr-TR" b="1" dirty="0">
                <a:solidFill>
                  <a:srgbClr val="264885"/>
                </a:solidFill>
              </a:rPr>
              <a:t>Acil Durum Hizmet Grupları olarak;</a:t>
            </a:r>
          </a:p>
          <a:p>
            <a:endParaRPr lang="tr-TR" dirty="0">
              <a:solidFill>
                <a:srgbClr val="264885"/>
              </a:solidFill>
            </a:endParaRPr>
          </a:p>
          <a:p>
            <a:r>
              <a:rPr lang="tr-TR" dirty="0">
                <a:solidFill>
                  <a:srgbClr val="264885"/>
                </a:solidFill>
              </a:rPr>
              <a:t>-Haberleşme, ulaşım alt yapı, güvenlik ve trafik, yangın, KBRN, arama ve kurtarma, sağlık, enerji, tahliye,  yerleştirme ve planlama, nakliye </a:t>
            </a:r>
          </a:p>
          <a:p>
            <a:r>
              <a:rPr lang="tr-TR" dirty="0">
                <a:solidFill>
                  <a:srgbClr val="264885"/>
                </a:solidFill>
              </a:rPr>
              <a:t>Ön İyileştirme Hizmet Grupları olarak; </a:t>
            </a:r>
          </a:p>
          <a:p>
            <a:r>
              <a:rPr lang="tr-TR" dirty="0">
                <a:solidFill>
                  <a:srgbClr val="264885"/>
                </a:solidFill>
              </a:rPr>
              <a:t>-Barınma, beslenme, defin, alt yapı, hasar tespit, gıda tarım ve hayvancılık, </a:t>
            </a:r>
            <a:r>
              <a:rPr lang="tr-TR" dirty="0" err="1">
                <a:solidFill>
                  <a:srgbClr val="264885"/>
                </a:solidFill>
              </a:rPr>
              <a:t>psikososyal</a:t>
            </a:r>
            <a:r>
              <a:rPr lang="tr-TR" dirty="0">
                <a:solidFill>
                  <a:srgbClr val="264885"/>
                </a:solidFill>
              </a:rPr>
              <a:t> destek ve enkaz kaldırma olmak üzere 18 hizmet grubundan oluşmaktadır. Ulusal düzeyde hizmet gruplarının yönetiminde, bakanlıkların ilgili müsteşar yardımcıları görev yapar.</a:t>
            </a:r>
          </a:p>
          <a:p>
            <a:r>
              <a:rPr lang="tr-TR" dirty="0"/>
              <a:t> </a:t>
            </a:r>
          </a:p>
        </p:txBody>
      </p:sp>
    </p:spTree>
    <p:extLst>
      <p:ext uri="{BB962C8B-B14F-4D97-AF65-F5344CB8AC3E}">
        <p14:creationId xmlns="" xmlns:p14="http://schemas.microsoft.com/office/powerpoint/2010/main" val="175056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39999" y="66777"/>
            <a:ext cx="8418471" cy="400110"/>
          </a:xfrm>
          <a:prstGeom prst="rect">
            <a:avLst/>
          </a:prstGeom>
          <a:noFill/>
        </p:spPr>
        <p:txBody>
          <a:bodyPr wrap="squar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TÜRKİYE AFET MÜDAHALE PLANI (TAMP</a:t>
            </a:r>
            <a:r>
              <a:rPr lang="tr-TR" sz="2000" dirty="0">
                <a:solidFill>
                  <a:schemeClr val="bg1"/>
                </a:solidFill>
                <a:latin typeface="Cambria" panose="02040503050406030204" pitchFamily="18" charset="0"/>
              </a:rPr>
              <a:t>)</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9" name="Metin kutusu 8">
            <a:extLst>
              <a:ext uri="{FF2B5EF4-FFF2-40B4-BE49-F238E27FC236}">
                <a16:creationId xmlns="" xmlns:a16="http://schemas.microsoft.com/office/drawing/2014/main" id="{CC4376BD-797B-4D29-AE77-192C7FE33552}"/>
              </a:ext>
            </a:extLst>
          </p:cNvPr>
          <p:cNvSpPr txBox="1"/>
          <p:nvPr/>
        </p:nvSpPr>
        <p:spPr>
          <a:xfrm>
            <a:off x="1" y="799403"/>
            <a:ext cx="9143999" cy="2954655"/>
          </a:xfrm>
          <a:prstGeom prst="rect">
            <a:avLst/>
          </a:prstGeom>
          <a:noFill/>
        </p:spPr>
        <p:txBody>
          <a:bodyPr wrap="square" rtlCol="0">
            <a:spAutoFit/>
          </a:bodyPr>
          <a:lstStyle/>
          <a:p>
            <a:endParaRPr lang="tr-TR" b="1" dirty="0">
              <a:solidFill>
                <a:srgbClr val="264885"/>
              </a:solidFill>
            </a:endParaRPr>
          </a:p>
          <a:p>
            <a:endParaRPr lang="tr-TR" dirty="0">
              <a:solidFill>
                <a:srgbClr val="264885"/>
              </a:solidFill>
            </a:endParaRPr>
          </a:p>
          <a:p>
            <a:endParaRPr lang="tr-TR" sz="2000" dirty="0">
              <a:solidFill>
                <a:srgbClr val="284985"/>
              </a:solidFill>
            </a:endParaRPr>
          </a:p>
          <a:p>
            <a:pPr marL="342900" indent="-342900">
              <a:buFont typeface="Wingdings" panose="05000000000000000000" pitchFamily="2" charset="2"/>
              <a:buChar char="Ø"/>
            </a:pPr>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7" name="Rectangle 2">
            <a:extLst>
              <a:ext uri="{FF2B5EF4-FFF2-40B4-BE49-F238E27FC236}">
                <a16:creationId xmlns="" xmlns:a16="http://schemas.microsoft.com/office/drawing/2014/main" id="{4CD00091-AE4C-4BB7-AE25-BAAC2DD29EE6}"/>
              </a:ext>
            </a:extLst>
          </p:cNvPr>
          <p:cNvSpPr>
            <a:spLocks noChangeArrowheads="1"/>
          </p:cNvSpPr>
          <p:nvPr/>
        </p:nvSpPr>
        <p:spPr bwMode="auto">
          <a:xfrm>
            <a:off x="628650" y="2565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4">
            <a:extLst>
              <a:ext uri="{FF2B5EF4-FFF2-40B4-BE49-F238E27FC236}">
                <a16:creationId xmlns="" xmlns:a16="http://schemas.microsoft.com/office/drawing/2014/main" id="{23BEB1FB-14A8-4346-87C1-1FEFFC25D8F6}"/>
              </a:ext>
            </a:extLst>
          </p:cNvPr>
          <p:cNvSpPr>
            <a:spLocks noChangeArrowheads="1"/>
          </p:cNvSpPr>
          <p:nvPr/>
        </p:nvSpPr>
        <p:spPr bwMode="auto">
          <a:xfrm>
            <a:off x="628650" y="30223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72075" algn="l"/>
              </a:tabLst>
              <a:defRPr>
                <a:solidFill>
                  <a:schemeClr val="tx1"/>
                </a:solidFill>
                <a:latin typeface="Arial" panose="020B0604020202020204" pitchFamily="34" charset="0"/>
              </a:defRPr>
            </a:lvl1pPr>
            <a:lvl2pPr eaLnBrk="0" fontAlgn="base" hangingPunct="0">
              <a:spcBef>
                <a:spcPct val="0"/>
              </a:spcBef>
              <a:spcAft>
                <a:spcPct val="0"/>
              </a:spcAft>
              <a:tabLst>
                <a:tab pos="5172075" algn="l"/>
              </a:tabLst>
              <a:defRPr>
                <a:solidFill>
                  <a:schemeClr val="tx1"/>
                </a:solidFill>
                <a:latin typeface="Arial" panose="020B0604020202020204" pitchFamily="34" charset="0"/>
              </a:defRPr>
            </a:lvl2pPr>
            <a:lvl3pPr eaLnBrk="0" fontAlgn="base" hangingPunct="0">
              <a:spcBef>
                <a:spcPct val="0"/>
              </a:spcBef>
              <a:spcAft>
                <a:spcPct val="0"/>
              </a:spcAft>
              <a:tabLst>
                <a:tab pos="5172075" algn="l"/>
              </a:tabLst>
              <a:defRPr>
                <a:solidFill>
                  <a:schemeClr val="tx1"/>
                </a:solidFill>
                <a:latin typeface="Arial" panose="020B0604020202020204" pitchFamily="34" charset="0"/>
              </a:defRPr>
            </a:lvl3pPr>
            <a:lvl4pPr eaLnBrk="0" fontAlgn="base" hangingPunct="0">
              <a:spcBef>
                <a:spcPct val="0"/>
              </a:spcBef>
              <a:spcAft>
                <a:spcPct val="0"/>
              </a:spcAft>
              <a:tabLst>
                <a:tab pos="5172075" algn="l"/>
              </a:tabLst>
              <a:defRPr>
                <a:solidFill>
                  <a:schemeClr val="tx1"/>
                </a:solidFill>
                <a:latin typeface="Arial" panose="020B0604020202020204" pitchFamily="34" charset="0"/>
              </a:defRPr>
            </a:lvl4pPr>
            <a:lvl5pPr eaLnBrk="0" fontAlgn="base" hangingPunct="0">
              <a:spcBef>
                <a:spcPct val="0"/>
              </a:spcBef>
              <a:spcAft>
                <a:spcPct val="0"/>
              </a:spcAft>
              <a:tabLst>
                <a:tab pos="5172075" algn="l"/>
              </a:tabLst>
              <a:defRPr>
                <a:solidFill>
                  <a:schemeClr val="tx1"/>
                </a:solidFill>
                <a:latin typeface="Arial" panose="020B0604020202020204" pitchFamily="34" charset="0"/>
              </a:defRPr>
            </a:lvl5pPr>
            <a:lvl6pPr eaLnBrk="0" fontAlgn="base" hangingPunct="0">
              <a:spcBef>
                <a:spcPct val="0"/>
              </a:spcBef>
              <a:spcAft>
                <a:spcPct val="0"/>
              </a:spcAft>
              <a:tabLst>
                <a:tab pos="5172075" algn="l"/>
              </a:tabLst>
              <a:defRPr>
                <a:solidFill>
                  <a:schemeClr val="tx1"/>
                </a:solidFill>
                <a:latin typeface="Arial" panose="020B0604020202020204" pitchFamily="34" charset="0"/>
              </a:defRPr>
            </a:lvl6pPr>
            <a:lvl7pPr eaLnBrk="0" fontAlgn="base" hangingPunct="0">
              <a:spcBef>
                <a:spcPct val="0"/>
              </a:spcBef>
              <a:spcAft>
                <a:spcPct val="0"/>
              </a:spcAft>
              <a:tabLst>
                <a:tab pos="5172075" algn="l"/>
              </a:tabLst>
              <a:defRPr>
                <a:solidFill>
                  <a:schemeClr val="tx1"/>
                </a:solidFill>
                <a:latin typeface="Arial" panose="020B0604020202020204" pitchFamily="34" charset="0"/>
              </a:defRPr>
            </a:lvl7pPr>
            <a:lvl8pPr eaLnBrk="0" fontAlgn="base" hangingPunct="0">
              <a:spcBef>
                <a:spcPct val="0"/>
              </a:spcBef>
              <a:spcAft>
                <a:spcPct val="0"/>
              </a:spcAft>
              <a:tabLst>
                <a:tab pos="5172075" algn="l"/>
              </a:tabLst>
              <a:defRPr>
                <a:solidFill>
                  <a:schemeClr val="tx1"/>
                </a:solidFill>
                <a:latin typeface="Arial" panose="020B0604020202020204" pitchFamily="34" charset="0"/>
              </a:defRPr>
            </a:lvl8pPr>
            <a:lvl9pPr eaLnBrk="0" fontAlgn="base" hangingPunct="0">
              <a:spcBef>
                <a:spcPct val="0"/>
              </a:spcBef>
              <a:spcAft>
                <a:spcPct val="0"/>
              </a:spcAft>
              <a:tabLst>
                <a:tab pos="5172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172075" algn="l"/>
              </a:tabLst>
            </a:pPr>
            <a:r>
              <a:rPr kumimoji="0" lang="tr-TR" altLang="tr-TR" sz="10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3" name="Dikdörtgen 2">
            <a:extLst>
              <a:ext uri="{FF2B5EF4-FFF2-40B4-BE49-F238E27FC236}">
                <a16:creationId xmlns="" xmlns:a16="http://schemas.microsoft.com/office/drawing/2014/main" id="{D150B200-9BBC-4FDB-880F-2A0329C831A3}"/>
              </a:ext>
            </a:extLst>
          </p:cNvPr>
          <p:cNvSpPr/>
          <p:nvPr/>
        </p:nvSpPr>
        <p:spPr>
          <a:xfrm>
            <a:off x="-1" y="1214901"/>
            <a:ext cx="9144000" cy="5078313"/>
          </a:xfrm>
          <a:prstGeom prst="rect">
            <a:avLst/>
          </a:prstGeom>
        </p:spPr>
        <p:txBody>
          <a:bodyPr wrap="square">
            <a:spAutoFit/>
          </a:bodyPr>
          <a:lstStyle/>
          <a:p>
            <a:r>
              <a:rPr lang="tr-TR" b="1" cap="all" dirty="0">
                <a:solidFill>
                  <a:srgbClr val="264885"/>
                </a:solidFill>
              </a:rPr>
              <a:t>OPERASYON SERVİSİ;</a:t>
            </a:r>
          </a:p>
          <a:p>
            <a:endParaRPr lang="tr-TR" b="1" cap="all" dirty="0">
              <a:solidFill>
                <a:srgbClr val="264885"/>
              </a:solidFill>
            </a:endParaRPr>
          </a:p>
          <a:p>
            <a:r>
              <a:rPr lang="tr-TR" dirty="0">
                <a:solidFill>
                  <a:srgbClr val="264885"/>
                </a:solidFill>
              </a:rPr>
              <a:t>Müdahale organizasyonunda, temel birim olarak planı uygulamaya koyan servistir. Müdahale seviyesi ve olay türü mantığından hareketle iki alt servise ayrılmıştır. Küçük çaptaki  olaylar için  minimum hizmetler göz önünde bulundurularak, Acil Durum Hizmetleri alt servisi, büyük çaptaki afetler dikkate alınarak Ön İyileştirme Hizmetleri alt servisi oluşturulmuştur. İyileştirme çalışmalarının ilk adımını oluşturan bu hizmetler acil durum çalışmalarının bitmesinden sonra uzun dönem iyileştirme çalışmalarının zeminini oluşturmaktadır. </a:t>
            </a:r>
          </a:p>
          <a:p>
            <a:r>
              <a:rPr lang="tr-TR" dirty="0">
                <a:solidFill>
                  <a:srgbClr val="264885"/>
                </a:solidFill>
              </a:rPr>
              <a:t> </a:t>
            </a:r>
          </a:p>
          <a:p>
            <a:r>
              <a:rPr lang="tr-TR" b="1" dirty="0">
                <a:solidFill>
                  <a:srgbClr val="264885"/>
                </a:solidFill>
              </a:rPr>
              <a:t>Acil Durum Hizmet Grupları olarak;</a:t>
            </a:r>
          </a:p>
          <a:p>
            <a:endParaRPr lang="tr-TR" dirty="0">
              <a:solidFill>
                <a:srgbClr val="264885"/>
              </a:solidFill>
            </a:endParaRPr>
          </a:p>
          <a:p>
            <a:r>
              <a:rPr lang="tr-TR" dirty="0">
                <a:solidFill>
                  <a:srgbClr val="264885"/>
                </a:solidFill>
              </a:rPr>
              <a:t>-Haberleşme, ulaşım alt yapı, güvenlik ve trafik, yangın, KBRN, arama ve kurtarma, sağlık, enerji, tahliye,  yerleştirme ve planlama, nakliye </a:t>
            </a:r>
          </a:p>
          <a:p>
            <a:r>
              <a:rPr lang="tr-TR" dirty="0">
                <a:solidFill>
                  <a:srgbClr val="264885"/>
                </a:solidFill>
              </a:rPr>
              <a:t>Ön İyileştirme Hizmet Grupları olarak; </a:t>
            </a:r>
          </a:p>
          <a:p>
            <a:r>
              <a:rPr lang="tr-TR" dirty="0">
                <a:solidFill>
                  <a:srgbClr val="264885"/>
                </a:solidFill>
              </a:rPr>
              <a:t>-Barınma, beslenme, defin, alt yapı, hasar tespit, gıda tarım ve hayvancılık, </a:t>
            </a:r>
            <a:r>
              <a:rPr lang="tr-TR" dirty="0" err="1">
                <a:solidFill>
                  <a:srgbClr val="264885"/>
                </a:solidFill>
              </a:rPr>
              <a:t>psikososyal</a:t>
            </a:r>
            <a:r>
              <a:rPr lang="tr-TR" dirty="0">
                <a:solidFill>
                  <a:srgbClr val="264885"/>
                </a:solidFill>
              </a:rPr>
              <a:t> destek ve enkaz kaldırma olmak üzere 18 hizmet grubundan oluşmaktadır. Ulusal düzeyde hizmet gruplarının yönetiminde, bakanlıkların ilgili müsteşar yardımcıları görev yapar.</a:t>
            </a:r>
          </a:p>
          <a:p>
            <a:r>
              <a:rPr lang="tr-TR" dirty="0"/>
              <a:t> </a:t>
            </a:r>
          </a:p>
        </p:txBody>
      </p:sp>
    </p:spTree>
    <p:extLst>
      <p:ext uri="{BB962C8B-B14F-4D97-AF65-F5344CB8AC3E}">
        <p14:creationId xmlns="" xmlns:p14="http://schemas.microsoft.com/office/powerpoint/2010/main" val="29455787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2544</Words>
  <Application>Microsoft Office PowerPoint</Application>
  <PresentationFormat>Ekran Gösterisi (4:3)</PresentationFormat>
  <Paragraphs>703</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User</cp:lastModifiedBy>
  <cp:revision>28</cp:revision>
  <dcterms:created xsi:type="dcterms:W3CDTF">2019-09-14T18:25:25Z</dcterms:created>
  <dcterms:modified xsi:type="dcterms:W3CDTF">2019-09-23T13:09:12Z</dcterms:modified>
</cp:coreProperties>
</file>