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1084" r:id="rId4"/>
    <p:sldId id="1085" r:id="rId5"/>
    <p:sldId id="1086" r:id="rId6"/>
    <p:sldId id="1087" r:id="rId7"/>
    <p:sldId id="1088" r:id="rId8"/>
    <p:sldId id="1089" r:id="rId9"/>
    <p:sldId id="1083"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31488" y="1545917"/>
            <a:ext cx="8137603" cy="496548"/>
          </a:xfrm>
        </p:spPr>
        <p:txBody>
          <a:bodyPr anchor="t">
            <a:normAutofit/>
          </a:bodyPr>
          <a:lstStyle/>
          <a:p>
            <a:pPr algn="ctr"/>
            <a:r>
              <a:rPr lang="tr-TR" sz="1500" dirty="0"/>
              <a:t>KAYNAK YÖNETİMİ KAVRAMI</a:t>
            </a:r>
            <a:endParaRPr lang="en-US" sz="150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2" name="Dikdörtgen 1"/>
          <p:cNvSpPr/>
          <p:nvPr/>
        </p:nvSpPr>
        <p:spPr>
          <a:xfrm>
            <a:off x="389577" y="2042466"/>
            <a:ext cx="8196147" cy="4870564"/>
          </a:xfrm>
          <a:prstGeom prst="rect">
            <a:avLst/>
          </a:prstGeom>
        </p:spPr>
        <p:txBody>
          <a:bodyPr wrap="square">
            <a:spAutoFit/>
          </a:bodyPr>
          <a:lstStyle/>
          <a:p>
            <a:pPr algn="just"/>
            <a:endParaRPr lang="tr-TR" sz="1350" dirty="0"/>
          </a:p>
          <a:p>
            <a:pPr marL="214313" indent="-214313" algn="just">
              <a:buFont typeface="Wingdings" panose="05000000000000000000" pitchFamily="2" charset="2"/>
              <a:buChar char="Ø"/>
            </a:pPr>
            <a:r>
              <a:rPr lang="tr-TR" sz="1350" dirty="0"/>
              <a:t>Kurumsal çalışmalar kapsamında ele alındığında, </a:t>
            </a:r>
            <a:r>
              <a:rPr lang="tr-TR" sz="1350" b="1" i="1" dirty="0"/>
              <a:t>kaynak yönetimi</a:t>
            </a:r>
            <a:r>
              <a:rPr lang="tr-TR" sz="1350" dirty="0"/>
              <a:t>; bir kurumun kaynaklarının ihtiyaç duyulduğunda etkili ve verimli bir şekilde geliştirilmesidir. Bu kaynaklar; mali kaynaklar, envanter, insan becerisi, üretim kaynakları ya da bilgi teknolojilerini içerebilmektedir.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Kaynak yönetimi insan kaynakları yönetimine ve faaliyet kaynaklarına ilişkin tahminde bulunmak için anahtar ögedir. Her ikisi de kapsamlı bir proje yönetim planının başarılı şekilde izlenmesi ve icra edilmesi noktasında  temel bileşenlerini oluşturmaktadır.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 Proje yönetimi disiplini çerçevesinde ele alınan haliyle arzı ve talebi de içerecek şekilde  projeler ve </a:t>
            </a:r>
            <a:r>
              <a:rPr lang="tr-TR" sz="1350" dirty="0" err="1"/>
              <a:t>portfolyo</a:t>
            </a:r>
            <a:r>
              <a:rPr lang="tr-TR" sz="1350" dirty="0"/>
              <a:t> kaynaklarının şeffaflığı için kaynak tahsisi sürecini </a:t>
            </a:r>
            <a:r>
              <a:rPr lang="tr-TR" sz="1350" dirty="0" err="1"/>
              <a:t>otomatize</a:t>
            </a:r>
            <a:r>
              <a:rPr lang="tr-TR" sz="1350" dirty="0"/>
              <a:t> eden ve destekleyen kaynak yönetimi yazılım araçları bulunmaktadır.</a:t>
            </a:r>
          </a:p>
          <a:p>
            <a:pPr algn="just"/>
            <a:endParaRPr lang="tr-TR" sz="1350" dirty="0"/>
          </a:p>
          <a:p>
            <a:pPr algn="just"/>
            <a:endParaRPr lang="tr-TR" sz="1350" dirty="0"/>
          </a:p>
          <a:p>
            <a:pPr algn="just"/>
            <a:r>
              <a:rPr lang="tr-TR" sz="1350" dirty="0" err="1"/>
              <a:t>KAYNAK:https</a:t>
            </a:r>
            <a:r>
              <a:rPr lang="tr-TR" sz="1350" dirty="0"/>
              <a:t>://en.wikipedia.org/</a:t>
            </a:r>
            <a:r>
              <a:rPr lang="tr-TR" sz="1350" dirty="0" err="1"/>
              <a:t>wiki</a:t>
            </a:r>
            <a:r>
              <a:rPr lang="tr-TR" sz="1350" dirty="0"/>
              <a:t>/</a:t>
            </a:r>
            <a:r>
              <a:rPr lang="tr-TR" sz="1350" dirty="0" err="1"/>
              <a:t>Resource_management</a:t>
            </a:r>
            <a:endParaRPr lang="tr-TR" sz="1350" dirty="0"/>
          </a:p>
          <a:p>
            <a:pPr algn="just"/>
            <a:endParaRPr lang="tr-TR" sz="1350" dirty="0"/>
          </a:p>
          <a:p>
            <a:pPr algn="just"/>
            <a:endParaRPr lang="tr-TR" sz="1350" dirty="0"/>
          </a:p>
          <a:p>
            <a:pPr algn="just"/>
            <a:endParaRPr lang="tr-TR" sz="1350" dirty="0"/>
          </a:p>
          <a:p>
            <a:pPr algn="just"/>
            <a:endParaRPr lang="tr-TR" sz="1350" dirty="0"/>
          </a:p>
          <a:p>
            <a:pPr algn="just"/>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3877291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31488" y="1545917"/>
            <a:ext cx="8137603" cy="496548"/>
          </a:xfrm>
        </p:spPr>
        <p:txBody>
          <a:bodyPr anchor="t">
            <a:normAutofit/>
          </a:bodyPr>
          <a:lstStyle/>
          <a:p>
            <a:pPr algn="ctr"/>
            <a:r>
              <a:rPr lang="tr-TR" sz="1500" dirty="0"/>
              <a:t>KAYNAK YÖNETİMİ KAVRAMI</a:t>
            </a:r>
            <a:endParaRPr lang="en-US" sz="150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2" name="Dikdörtgen 1"/>
          <p:cNvSpPr/>
          <p:nvPr/>
        </p:nvSpPr>
        <p:spPr>
          <a:xfrm>
            <a:off x="844704" y="1969584"/>
            <a:ext cx="8196147" cy="3000821"/>
          </a:xfrm>
          <a:prstGeom prst="rect">
            <a:avLst/>
          </a:prstGeom>
        </p:spPr>
        <p:txBody>
          <a:bodyPr wrap="square">
            <a:spAutoFit/>
          </a:bodyPr>
          <a:lstStyle/>
          <a:p>
            <a:pPr algn="just"/>
            <a:endParaRPr lang="tr-TR" sz="1350" dirty="0"/>
          </a:p>
          <a:p>
            <a:pPr marL="214313" indent="-214313" algn="just">
              <a:buFont typeface="Wingdings" panose="05000000000000000000" pitchFamily="2" charset="2"/>
              <a:buChar char="Ø"/>
            </a:pPr>
            <a:r>
              <a:rPr lang="tr-TR" sz="1350" dirty="0"/>
              <a:t>Proje yönetimi disiplini çerçevesinde ele alınan haliyle arzı ve talebi de içerecek şekilde  projeler ve </a:t>
            </a:r>
            <a:r>
              <a:rPr lang="tr-TR" sz="1350" dirty="0" err="1"/>
              <a:t>portfolyo</a:t>
            </a:r>
            <a:r>
              <a:rPr lang="tr-TR" sz="1350" dirty="0"/>
              <a:t> kaynaklarının şeffaflığı için kaynak tahsisi sürecini </a:t>
            </a:r>
            <a:r>
              <a:rPr lang="tr-TR" sz="1350" dirty="0" err="1"/>
              <a:t>otomatize</a:t>
            </a:r>
            <a:r>
              <a:rPr lang="tr-TR" sz="1350" dirty="0"/>
              <a:t> eden ve destekleyen kaynak yönetimi </a:t>
            </a:r>
            <a:r>
              <a:rPr lang="tr-TR" sz="1350" b="1" dirty="0"/>
              <a:t>yazılım araçları </a:t>
            </a:r>
            <a:r>
              <a:rPr lang="tr-TR" sz="1350" dirty="0"/>
              <a:t>bulunmaktadır.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b="1" dirty="0"/>
              <a:t>Bu araçların </a:t>
            </a:r>
            <a:r>
              <a:rPr lang="tr-TR" sz="1350" dirty="0"/>
              <a:t>hedefleri genel olarak şunları sağlamaktır:</a:t>
            </a:r>
          </a:p>
          <a:p>
            <a:pPr algn="just"/>
            <a:endParaRPr lang="tr-TR" sz="1350" dirty="0"/>
          </a:p>
          <a:p>
            <a:pPr marL="257175" indent="-257175" algn="just">
              <a:buFont typeface="+mj-lt"/>
              <a:buAutoNum type="arabicPeriod"/>
            </a:pPr>
            <a:r>
              <a:rPr lang="tr-TR" sz="1350" dirty="0"/>
              <a:t>Proje için ihtiyaç duyulan beceri ve bilgiye sahip çalışanların belirlenmesi,</a:t>
            </a:r>
          </a:p>
          <a:p>
            <a:pPr marL="257175" indent="-257175" algn="just">
              <a:buFont typeface="+mj-lt"/>
              <a:buAutoNum type="arabicPeriod"/>
            </a:pPr>
            <a:r>
              <a:rPr lang="tr-TR" sz="1350" dirty="0"/>
              <a:t>Yeni işe alınacak personele dair rakamların ve aranan özelliklerin belirlenmesi,</a:t>
            </a:r>
          </a:p>
          <a:p>
            <a:pPr marL="257175" indent="-257175" algn="just">
              <a:buFont typeface="+mj-lt"/>
              <a:buAutoNum type="arabicPeriod"/>
            </a:pPr>
            <a:r>
              <a:rPr lang="tr-TR" sz="1350" dirty="0"/>
              <a:t>İşgücünü farklı projeler için dağıtılması.</a:t>
            </a:r>
          </a:p>
          <a:p>
            <a:pPr marL="257175" indent="-257175" algn="just">
              <a:buFont typeface="+mj-lt"/>
              <a:buAutoNum type="arabicPeriod"/>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2855225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70633" y="2329152"/>
            <a:ext cx="6717927" cy="1260056"/>
          </a:xfrm>
        </p:spPr>
        <p:txBody>
          <a:bodyPr anchor="t">
            <a:normAutofit/>
          </a:bodyPr>
          <a:lstStyle/>
          <a:p>
            <a:pPr lvl="1" algn="ctr">
              <a:spcBef>
                <a:spcPct val="20000"/>
              </a:spcBef>
              <a:buClr>
                <a:schemeClr val="accent1"/>
              </a:buClr>
            </a:pPr>
            <a:r>
              <a:rPr lang="tr-TR" sz="2400" dirty="0"/>
              <a:t>Tesis Yönetimi Uygulama Alanları</a:t>
            </a:r>
            <a:endParaRPr lang="en-US" sz="4950" dirty="0"/>
          </a:p>
        </p:txBody>
      </p:sp>
      <p:sp>
        <p:nvSpPr>
          <p:cNvPr id="13" name="Dikdörtgen 12"/>
          <p:cNvSpPr/>
          <p:nvPr/>
        </p:nvSpPr>
        <p:spPr>
          <a:xfrm>
            <a:off x="1251399" y="1199315"/>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Tree>
    <p:extLst>
      <p:ext uri="{BB962C8B-B14F-4D97-AF65-F5344CB8AC3E}">
        <p14:creationId xmlns:p14="http://schemas.microsoft.com/office/powerpoint/2010/main" val="271562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869795" y="1376037"/>
            <a:ext cx="7108903" cy="264213"/>
          </a:xfrm>
        </p:spPr>
        <p:txBody>
          <a:bodyPr anchor="t">
            <a:noAutofit/>
          </a:bodyPr>
          <a:lstStyle/>
          <a:p>
            <a:pPr algn="ctr"/>
            <a:r>
              <a:rPr lang="tr-TR" sz="1500" dirty="0"/>
              <a:t>TESİS YÖNETİMİ UYGULAMA ALANLARI </a:t>
            </a:r>
            <a:endParaRPr lang="en-US" sz="1500" dirty="0"/>
          </a:p>
        </p:txBody>
      </p:sp>
      <p:sp>
        <p:nvSpPr>
          <p:cNvPr id="3" name="Dikdörtgen 2"/>
          <p:cNvSpPr/>
          <p:nvPr/>
        </p:nvSpPr>
        <p:spPr>
          <a:xfrm>
            <a:off x="562131" y="2161395"/>
            <a:ext cx="8353269" cy="1915909"/>
          </a:xfrm>
          <a:prstGeom prst="rect">
            <a:avLst/>
          </a:prstGeom>
        </p:spPr>
        <p:txBody>
          <a:bodyPr wrap="square">
            <a:spAutoFit/>
          </a:bodyPr>
          <a:lstStyle/>
          <a:p>
            <a:pPr marL="257175" indent="-257175" algn="just">
              <a:buFont typeface="Wingdings" panose="020B0604020202020204" pitchFamily="2" charset="2"/>
              <a:buChar char="§"/>
            </a:pPr>
            <a:r>
              <a:rPr lang="tr-TR" sz="1500" dirty="0"/>
              <a:t>Tesis Yönetimi (TY), insanları, mekânı, süreci ve teknolojiyi bütünleştirerek çalışma ortamının iş görme yeteneğini maksimum düzeye yükselten çok yönlü bir hizmettir. (ISS)</a:t>
            </a:r>
          </a:p>
          <a:p>
            <a:pPr marL="257175" indent="-257175" algn="just">
              <a:buFont typeface="Wingdings" panose="020B0604020202020204" pitchFamily="2" charset="2"/>
              <a:buChar char="§"/>
            </a:pPr>
            <a:endParaRPr lang="tr-TR" sz="1500" dirty="0"/>
          </a:p>
          <a:p>
            <a:pPr marL="257175" indent="-257175" algn="just">
              <a:buFont typeface="Wingdings" panose="020B0604020202020204" pitchFamily="2" charset="2"/>
              <a:buChar char="§"/>
            </a:pPr>
            <a:r>
              <a:rPr lang="tr-TR" sz="1500" dirty="0"/>
              <a:t>Türkiye’de tesis yönetiminde kullanılmakta olan pek çok model olmakla birlikte genel anlamda bunlar beş başlık altında sınıflandırılabilmektedir. Bunlar; Kat Maliklerince Kurulan Ortak Yönetim, Binaların Sahipleri Tarafından Yönetilmesi, Profesyonel Yönetim, Servis Firmaları Uygulamaları ve İnşaat Firmaları Uygulamalarıdır. (Erentürk ve Güven,2018:137.sayfa)</a:t>
            </a:r>
          </a:p>
          <a:p>
            <a:pPr algn="just"/>
            <a:endParaRPr lang="tr-TR" sz="1350" dirty="0"/>
          </a:p>
        </p:txBody>
      </p:sp>
    </p:spTree>
    <p:extLst>
      <p:ext uri="{BB962C8B-B14F-4D97-AF65-F5344CB8AC3E}">
        <p14:creationId xmlns:p14="http://schemas.microsoft.com/office/powerpoint/2010/main" val="1907196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560812"/>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562132" y="2161395"/>
            <a:ext cx="6438047" cy="2146742"/>
          </a:xfrm>
          <a:prstGeom prst="rect">
            <a:avLst/>
          </a:prstGeom>
        </p:spPr>
        <p:txBody>
          <a:bodyPr wrap="square">
            <a:spAutoFit/>
          </a:bodyPr>
          <a:lstStyle/>
          <a:p>
            <a:pPr algn="just"/>
            <a:r>
              <a:rPr lang="tr-TR" sz="1500" b="1" dirty="0"/>
              <a:t>Tesis Yönetiminin Türkiye’deki Modelleri:</a:t>
            </a:r>
          </a:p>
          <a:p>
            <a:pPr algn="just"/>
            <a:endParaRPr lang="tr-TR" sz="1500" b="1" dirty="0"/>
          </a:p>
          <a:p>
            <a:pPr marL="257175" indent="-257175" algn="just">
              <a:buFont typeface="+mj-lt"/>
              <a:buAutoNum type="arabicPeriod"/>
            </a:pPr>
            <a:r>
              <a:rPr lang="tr-TR" sz="1500" dirty="0"/>
              <a:t>Servis Firmaları Uygulamaları</a:t>
            </a:r>
          </a:p>
          <a:p>
            <a:pPr marL="257175" indent="-257175" algn="just">
              <a:buFont typeface="+mj-lt"/>
              <a:buAutoNum type="arabicPeriod"/>
            </a:pPr>
            <a:r>
              <a:rPr lang="tr-TR" sz="1500" dirty="0"/>
              <a:t>İnşaat Firmaları Uygulamaları</a:t>
            </a:r>
          </a:p>
          <a:p>
            <a:pPr marL="257175" indent="-257175" algn="just">
              <a:buFont typeface="+mj-lt"/>
              <a:buAutoNum type="arabicPeriod"/>
            </a:pPr>
            <a:r>
              <a:rPr lang="tr-TR" sz="1500" dirty="0"/>
              <a:t>Kat Malikleri Uygulamaları</a:t>
            </a:r>
          </a:p>
          <a:p>
            <a:pPr marL="257175" indent="-257175" algn="just">
              <a:buFont typeface="+mj-lt"/>
              <a:buAutoNum type="arabicPeriod"/>
            </a:pPr>
            <a:r>
              <a:rPr lang="tr-TR" sz="1500" dirty="0"/>
              <a:t>Tesislerin Kendi Sahipleri Tarafından Yönetilmesi</a:t>
            </a:r>
          </a:p>
          <a:p>
            <a:pPr marL="257175" indent="-257175" algn="just">
              <a:buFont typeface="+mj-lt"/>
              <a:buAutoNum type="arabicPeriod"/>
            </a:pPr>
            <a:r>
              <a:rPr lang="tr-TR" sz="1500" dirty="0"/>
              <a:t>Profesyonel Yönetim</a:t>
            </a:r>
          </a:p>
          <a:p>
            <a:pPr marL="257175" indent="-257175" algn="just">
              <a:buFont typeface="+mj-lt"/>
              <a:buAutoNum type="arabicPeriod"/>
            </a:pPr>
            <a:r>
              <a:rPr lang="tr-TR" sz="1500" dirty="0"/>
              <a:t>Endüstriyel Tesis Yönetimi</a:t>
            </a:r>
          </a:p>
          <a:p>
            <a:pPr algn="just"/>
            <a:endParaRPr lang="tr-TR" sz="1350" dirty="0"/>
          </a:p>
        </p:txBody>
      </p:sp>
    </p:spTree>
    <p:extLst>
      <p:ext uri="{BB962C8B-B14F-4D97-AF65-F5344CB8AC3E}">
        <p14:creationId xmlns:p14="http://schemas.microsoft.com/office/powerpoint/2010/main" val="2530387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12485</TotalTime>
  <Words>462</Words>
  <Application>Microsoft Office PowerPoint</Application>
  <PresentationFormat>Ekran Gösterisi (4:3)</PresentationFormat>
  <Paragraphs>58</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7</vt:i4>
      </vt:variant>
    </vt:vector>
  </HeadingPairs>
  <TitlesOfParts>
    <vt:vector size="16" baseType="lpstr">
      <vt:lpstr>ＭＳ Ｐゴシック</vt:lpstr>
      <vt:lpstr>Arial</vt:lpstr>
      <vt:lpstr>Calibri</vt:lpstr>
      <vt:lpstr>Century Gothic</vt:lpstr>
      <vt:lpstr>Times New Roman</vt:lpstr>
      <vt:lpstr>Wingdings</vt:lpstr>
      <vt:lpstr>ekonomi</vt:lpstr>
      <vt:lpstr>1_Rics</vt:lpstr>
      <vt:lpstr>h.t.</vt:lpstr>
      <vt:lpstr>PowerPoint Sunusu</vt:lpstr>
      <vt:lpstr>KAYNAK YÖNETİMİ KAVRAMI</vt:lpstr>
      <vt:lpstr>KAYNAK YÖNETİMİ KAVRAMI</vt:lpstr>
      <vt:lpstr>Tesis Yönetimi Uygulama Alanları</vt:lpstr>
      <vt:lpstr>TESİS YÖNETİMİ UYGULAMA ALANLARI </vt:lpstr>
      <vt:lpstr>TESİS YÖNETİMİ UYGULAMA ALANLARI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811</cp:revision>
  <cp:lastPrinted>2016-10-24T07:53:35Z</cp:lastPrinted>
  <dcterms:created xsi:type="dcterms:W3CDTF">2016-09-18T09:35:24Z</dcterms:created>
  <dcterms:modified xsi:type="dcterms:W3CDTF">2020-02-25T07:52:39Z</dcterms:modified>
</cp:coreProperties>
</file>