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57" r:id="rId8"/>
    <p:sldId id="258" r:id="rId9"/>
    <p:sldId id="259" r:id="rId10"/>
    <p:sldId id="260" r:id="rId11"/>
    <p:sldId id="267" r:id="rId12"/>
    <p:sldId id="268" r:id="rId13"/>
    <p:sldId id="261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0489CF-E052-462B-A74A-423239B75C5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5DA8D7-C22A-4343-9536-72C71F5553C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ARAŞTIRMANIN RAPORLAŞTIRILMASI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smtClean="0"/>
              <a:t>Doç</a:t>
            </a:r>
            <a:r>
              <a:rPr lang="tr-TR" dirty="0" smtClean="0"/>
              <a:t>. Dr. Ender DURUALP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ÖZET, YARGI VE ÖNERİLER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714488"/>
            <a:ext cx="8501122" cy="500066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ÖZET;</a:t>
            </a:r>
            <a:r>
              <a:rPr lang="tr-TR" dirty="0" smtClean="0"/>
              <a:t> Araştırmacının o ana kadar yaptıklarını bir bütün halinde sunmasıdır. Amaçlar, varsayımlar, ve sınırlılıklar içinde durumunu, verileri elde etmek için izlenen yöntemin ve elde edilen temel bulguların özette yer alması beklenir.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YARGI;</a:t>
            </a:r>
            <a:r>
              <a:rPr lang="tr-TR" dirty="0" smtClean="0"/>
              <a:t> Araştırmacının durumu özetledikten sonra problem çözümüne ilişkin son değerlendirmesidir. Yargı kişiseldir, özneldir.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ÖNERİLER;</a:t>
            </a:r>
            <a:r>
              <a:rPr lang="tr-TR" dirty="0" smtClean="0"/>
              <a:t> Araştırma sonucu bulunanlar ışığında, kuramsal ya da pratik düzeyde, çözümü için gereken yaklaşımları içerir. Kişiseldir. Uygulama ve yeni araştırma önerileri sunulabilir.   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ÇALIŞMADA KULLANILAN KAYNAKLAR</a:t>
            </a:r>
          </a:p>
          <a:p>
            <a:r>
              <a:rPr lang="tr-TR" dirty="0" smtClean="0"/>
              <a:t>EKLER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47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BELİRTİLEN YAZIM KURALLARI DOĞRULTUSUNDA YAZILMALIDIR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Kağıt ve yazı tipi, satır aralıkları, sayfa yapısı, sayfa numaraları ve üst bilgi, başlık düzeni, boşluklar, hizalama, sayılar, tablolar, kaynak yazımı, aktarmalar, metin içinde gösterme, kaynak listesinde yazımı</a:t>
            </a:r>
          </a:p>
          <a:p>
            <a:endParaRPr lang="tr-TR" dirty="0"/>
          </a:p>
          <a:p>
            <a:r>
              <a:rPr lang="tr-TR" dirty="0" smtClean="0"/>
              <a:t>APA 6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6384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Büyüköztürk, Ş., Kılıç-Çakmak, E., Akgün, Ö.E., Karadeniz, Ş. ve Demirel, F. (2014). Bilimsel Araştırma Yöntemleri. 16 baskı. 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</a:p>
          <a:p>
            <a:r>
              <a:rPr lang="tr-TR" dirty="0" err="1"/>
              <a:t>Karasar</a:t>
            </a:r>
            <a:r>
              <a:rPr lang="tr-TR" dirty="0"/>
              <a:t>, N. (2011). Bilimsel Araştırma Yöntemi. Ankara: Nobel Akademik. </a:t>
            </a:r>
          </a:p>
        </p:txBody>
      </p:sp>
    </p:spTree>
    <p:extLst>
      <p:ext uri="{BB962C8B-B14F-4D97-AF65-F5344CB8AC3E}">
        <p14:creationId xmlns:p14="http://schemas.microsoft.com/office/powerpoint/2010/main" val="320761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Bilimsel yazıların  yazılmasında belli kurallar vardır. </a:t>
            </a:r>
          </a:p>
          <a:p>
            <a:r>
              <a:rPr lang="tr-TR" sz="2800" dirty="0" smtClean="0"/>
              <a:t>İletişimi ve ortak bir dilin oluşması gereklidir.</a:t>
            </a:r>
          </a:p>
          <a:p>
            <a:r>
              <a:rPr lang="tr-TR" sz="2800" dirty="0" smtClean="0"/>
              <a:t>Okuyucu ve araştırmacılara kolaylık sağlar.</a:t>
            </a:r>
          </a:p>
          <a:p>
            <a:r>
              <a:rPr lang="tr-TR" sz="2800" dirty="0" smtClean="0"/>
              <a:t>Araştırmanın mutlaka </a:t>
            </a:r>
            <a:r>
              <a:rPr lang="tr-TR" sz="2800" dirty="0" err="1" smtClean="0"/>
              <a:t>raporlaştırılması</a:t>
            </a:r>
            <a:r>
              <a:rPr lang="tr-TR" sz="2800" dirty="0" smtClean="0"/>
              <a:t> gerekir.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3434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Makale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Deneysel çalışmalar</a:t>
            </a:r>
          </a:p>
          <a:p>
            <a:r>
              <a:rPr lang="tr-TR" dirty="0" smtClean="0"/>
              <a:t>GİRİŞ (problemin geliştirilmesi, amaçların ifade edilmesi)</a:t>
            </a:r>
          </a:p>
          <a:p>
            <a:r>
              <a:rPr lang="tr-TR" dirty="0" smtClean="0"/>
              <a:t>YÖNTEM (kullanılan yöntem)</a:t>
            </a:r>
          </a:p>
          <a:p>
            <a:r>
              <a:rPr lang="tr-TR" dirty="0" smtClean="0"/>
              <a:t>BULGULAR-SONUÇLAR (elde edilen bulgular)</a:t>
            </a:r>
          </a:p>
          <a:p>
            <a:r>
              <a:rPr lang="tr-TR" dirty="0" smtClean="0"/>
              <a:t>TARTIŞMA-YORUM (elde dilen sonuçlar yorumlanır)</a:t>
            </a:r>
          </a:p>
          <a:p>
            <a:r>
              <a:rPr lang="tr-TR" dirty="0" smtClean="0"/>
              <a:t>SONUÇ-ÖNERİLER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057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Tarama makaleler</a:t>
            </a:r>
          </a:p>
          <a:p>
            <a:r>
              <a:rPr lang="tr-TR" dirty="0" smtClean="0"/>
              <a:t>Kuramsal makaleler</a:t>
            </a:r>
          </a:p>
          <a:p>
            <a:r>
              <a:rPr lang="tr-TR" dirty="0" smtClean="0"/>
              <a:t>Yöntemsel makaleler</a:t>
            </a:r>
          </a:p>
          <a:p>
            <a:r>
              <a:rPr lang="tr-TR" dirty="0" smtClean="0"/>
              <a:t>Durum çalışmaları</a:t>
            </a:r>
          </a:p>
          <a:p>
            <a:endParaRPr lang="tr-TR" dirty="0"/>
          </a:p>
          <a:p>
            <a:r>
              <a:rPr lang="tr-TR" dirty="0"/>
              <a:t>BAŞLIK: Okuyucuya makalenin genel yapısı hakkında bilgi verir.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3457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Problemin tanıtılması: </a:t>
            </a:r>
          </a:p>
          <a:p>
            <a:r>
              <a:rPr lang="tr-TR" dirty="0" smtClean="0"/>
              <a:t>Problemin neden önemli olduğu, çalışmanın kuramsal alt yapısı, çalışmanın düğer çalışmalarla ilişkisi, hangi hipotezlerin test edildiği, soruların cevaplandığı dikkate alınır.</a:t>
            </a:r>
          </a:p>
          <a:p>
            <a:r>
              <a:rPr lang="tr-TR" dirty="0" smtClean="0"/>
              <a:t>Amacın açıkça ortaya koyulması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797757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Araştırmanın nasıl yürütüldüğü detaylı olarak anlatılır. </a:t>
            </a:r>
          </a:p>
          <a:p>
            <a:r>
              <a:rPr lang="tr-TR" dirty="0" smtClean="0"/>
              <a:t>Geçerli ve güvenilir bir çalışma olduğunun anlaşılması gerekir.</a:t>
            </a:r>
          </a:p>
          <a:p>
            <a:r>
              <a:rPr lang="tr-TR" dirty="0" smtClean="0"/>
              <a:t>EVREN-ÖRNEKLEM-ÇALIŞMA GRUBU</a:t>
            </a:r>
          </a:p>
          <a:p>
            <a:r>
              <a:rPr lang="tr-TR" dirty="0" smtClean="0"/>
              <a:t>ARAŞTIRMANIN DESENİ</a:t>
            </a:r>
          </a:p>
          <a:p>
            <a:r>
              <a:rPr lang="tr-TR" dirty="0" smtClean="0"/>
              <a:t>VERİ TOPLAMA ARAÇLARI</a:t>
            </a:r>
          </a:p>
          <a:p>
            <a:r>
              <a:rPr lang="tr-TR" dirty="0" smtClean="0"/>
              <a:t>VERİ TOPLAMA YÖNTEMİ</a:t>
            </a:r>
          </a:p>
          <a:p>
            <a:r>
              <a:rPr lang="tr-TR" dirty="0" smtClean="0"/>
              <a:t>VERİLERİN DEĞERLENDİRİLMESİ VE ANALİZİ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214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Bulgu bulunan şeydir. Amaçlar doğrultusunda yapılan aramadan sonra, problem çözümüne ışık tutucu nitelikteki bilgidir. Verinin türüne göre olgusal ve yargısal nitelikte olabilir. </a:t>
            </a:r>
          </a:p>
          <a:p>
            <a:r>
              <a:rPr lang="tr-TR" dirty="0" smtClean="0"/>
              <a:t>Bulgular yorumdan ayrı ve onunla karıştırılmadan sunulmalıdır. </a:t>
            </a:r>
          </a:p>
          <a:p>
            <a:r>
              <a:rPr lang="tr-TR" dirty="0" smtClean="0"/>
              <a:t>Olabildiğince sayısallaştırılıp, çizelge ve şekillerle desteklenerek sunulmalıdır.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Bulgular elde edildikleri şekli ile olduğu gibi sunulmalıdır. </a:t>
            </a:r>
          </a:p>
          <a:p>
            <a:r>
              <a:rPr lang="tr-TR" dirty="0" smtClean="0"/>
              <a:t>Bulgunun beklendik ya da beklenmedik yönde çıkması bu zorunluluğu değiştirmez. </a:t>
            </a:r>
          </a:p>
          <a:p>
            <a:r>
              <a:rPr lang="tr-TR" dirty="0" smtClean="0"/>
              <a:t>Araştırmacının görevi belli sorulara cevap aramak ya da belli beklentileri sınamaktır.</a:t>
            </a:r>
          </a:p>
          <a:p>
            <a:r>
              <a:rPr lang="tr-TR" dirty="0" smtClean="0"/>
              <a:t>Çıkan sonuçları değiştirmek ya da önemsememek değildir.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/>
          <a:lstStyle/>
          <a:p>
            <a:pPr algn="ctr"/>
            <a:r>
              <a:rPr lang="tr-TR" dirty="0" smtClean="0"/>
              <a:t>TARTIŞMA-YORUM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0066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Yorum, bulgulara, araştırma amaçları doğrultusunda verilen anlamdır. Uygun bir yorumla bütünleşmeyen bulgular, araştırma problemine çözüm önerisi getiremez. Yorumlanmayan bulgular dağınık, ilişkisiz ve havada kalmış bir görünümdedir. </a:t>
            </a:r>
          </a:p>
          <a:p>
            <a:r>
              <a:rPr lang="tr-TR" dirty="0" smtClean="0"/>
              <a:t>Yorum çok yönlüdür. Bulgulara ne kadar değişik açıdan bakılırsa ve değerlendirilirse, yorumun geçerlik olasılığı o derece artar. Yorum son yargı değil, serbest tartışmadır. Yorum yerine “</a:t>
            </a:r>
            <a:r>
              <a:rPr lang="tr-TR" b="1" dirty="0" smtClean="0">
                <a:solidFill>
                  <a:srgbClr val="FF0000"/>
                </a:solidFill>
              </a:rPr>
              <a:t>Tartışma</a:t>
            </a:r>
            <a:r>
              <a:rPr lang="tr-TR" dirty="0" smtClean="0"/>
              <a:t>” başlığı da kullanılabilir. </a:t>
            </a:r>
          </a:p>
          <a:p>
            <a:r>
              <a:rPr lang="tr-TR" dirty="0" smtClean="0"/>
              <a:t>Yorumda araştırmanın sınırlılıkları mutlaka dikkate alınmalıdır. Bulgular, belirlenen sınırlılıklar içinde bir anlam taşır.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513</Words>
  <Application>Microsoft Office PowerPoint</Application>
  <PresentationFormat>Ekran Gösterisi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Akış</vt:lpstr>
      <vt:lpstr>ARAŞTIRMANIN RAPORLAŞTIRILMASI</vt:lpstr>
      <vt:lpstr>PowerPoint Sunusu</vt:lpstr>
      <vt:lpstr>Makale türleri</vt:lpstr>
      <vt:lpstr>PowerPoint Sunusu</vt:lpstr>
      <vt:lpstr>GİRİŞ</vt:lpstr>
      <vt:lpstr>YÖNTEM</vt:lpstr>
      <vt:lpstr>BULGULAR</vt:lpstr>
      <vt:lpstr>PowerPoint Sunusu</vt:lpstr>
      <vt:lpstr>TARTIŞMA-YORUM</vt:lpstr>
      <vt:lpstr>ÖZET, YARGI VE ÖNERİLER</vt:lpstr>
      <vt:lpstr>PowerPoint Sunusu</vt:lpstr>
      <vt:lpstr>PowerPoint Sunusu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BULGULAR VE YORUM</dc:title>
  <dc:creator>syo</dc:creator>
  <cp:lastModifiedBy>EDurualp</cp:lastModifiedBy>
  <cp:revision>15</cp:revision>
  <dcterms:created xsi:type="dcterms:W3CDTF">2013-11-26T09:14:50Z</dcterms:created>
  <dcterms:modified xsi:type="dcterms:W3CDTF">2017-01-30T08:37:11Z</dcterms:modified>
</cp:coreProperties>
</file>