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76"/>
  </p:normalViewPr>
  <p:slideViewPr>
    <p:cSldViewPr snapToGrid="0" snapToObjects="1">
      <p:cViewPr varScale="1">
        <p:scale>
          <a:sx n="112" d="100"/>
          <a:sy n="112" d="100"/>
        </p:scale>
        <p:origin x="5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70B9B5-E11C-DE4E-8E06-60979CD5D493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4DB7FF-A480-E244-8554-FDDCD1A1317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0516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4DF9FA-463F-437F-8779-A1682D7696AA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59285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7041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69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896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62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969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197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27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9715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7804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9842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223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03FC2-3E37-3145-A288-FF3C49AE84CF}" type="datetimeFigureOut">
              <a:rPr lang="tr-TR" smtClean="0"/>
              <a:t>26.03.2018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8367A-FFA0-AD4C-8D54-B02C6C1386F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780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Bölgeli Devlet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99627" y="1556792"/>
            <a:ext cx="8427443" cy="492514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Siyasi ve idari anlamda bölgeler üzerine kurulu olan devlet (etnik, ekonomik vb. unsurlar). 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Yasama yetkisine sahip özerk bölgelerden oluşan üniter devlet tipi.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Adem-i merkeziyet esastır. 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Tek bir egemen (ulusal) merkezi yönetim ve tek bir ulusal parlamento ve tek bir anayasa…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Bölgelerin, anayasaları değil statüleri vardır (yetki terki, </a:t>
            </a:r>
            <a:r>
              <a:rPr lang="tr-TR" sz="2300" i="1" dirty="0">
                <a:latin typeface="Bookman Old Style" panose="02050604050505020204" pitchFamily="18" charset="0"/>
              </a:rPr>
              <a:t>devolution</a:t>
            </a:r>
            <a:r>
              <a:rPr lang="tr-TR" sz="2300" dirty="0">
                <a:latin typeface="Bookman Old Style" panose="02050604050505020204" pitchFamily="18" charset="0"/>
              </a:rPr>
              <a:t>).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Bölgeler parlamentoya, bir devlet olarak katılamazlar. Senatolarda </a:t>
            </a:r>
            <a:r>
              <a:rPr lang="tr-TR" sz="2300" dirty="0">
                <a:latin typeface="Bookman Old Style" panose="02050604050505020204" pitchFamily="18" charset="0"/>
              </a:rPr>
              <a:t>genellikle bölgeler </a:t>
            </a:r>
            <a:r>
              <a:rPr lang="tr-TR" sz="2300" dirty="0">
                <a:latin typeface="Bookman Old Style" panose="02050604050505020204" pitchFamily="18" charset="0"/>
              </a:rPr>
              <a:t>değil, halk temsil </a:t>
            </a:r>
            <a:r>
              <a:rPr lang="tr-TR" sz="2300" dirty="0">
                <a:latin typeface="Bookman Old Style" panose="02050604050505020204" pitchFamily="18" charset="0"/>
              </a:rPr>
              <a:t>edilir (İspanya’da özerk bölgeler senatoya katılabilmektedir) . </a:t>
            </a:r>
            <a:endParaRPr lang="tr-TR" sz="23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748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Bölgeli Devlet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47529" y="1484784"/>
            <a:ext cx="8427443" cy="4925144"/>
          </a:xfrm>
        </p:spPr>
        <p:txBody>
          <a:bodyPr>
            <a:noAutofit/>
          </a:bodyPr>
          <a:lstStyle/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Bölgeler </a:t>
            </a:r>
            <a:r>
              <a:rPr lang="tr-TR" sz="2300" dirty="0">
                <a:latin typeface="Bookman Old Style" panose="02050604050505020204" pitchFamily="18" charset="0"/>
              </a:rPr>
              <a:t>üzerinde üniter devletler kadar olmasa da merkezi yönetimin idari vesayet yetkisi vardır (hukukilik ve yerindelik).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Bazı devletlerde, bölgeler kısmı yargı yetkisine sahiptir (Örn. İspanya).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Anayasa değişikliği konusunda bölgelerin yetkileri yoktur.</a:t>
            </a: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Merkezi yönetim ile bölgeler arasındaki uyuşmazlıklarda Anayasa </a:t>
            </a:r>
            <a:r>
              <a:rPr lang="tr-TR" sz="2300" dirty="0">
                <a:latin typeface="Bookman Old Style" panose="02050604050505020204" pitchFamily="18" charset="0"/>
              </a:rPr>
              <a:t>Mahkemesi </a:t>
            </a:r>
            <a:r>
              <a:rPr lang="tr-TR" sz="2300" dirty="0">
                <a:latin typeface="Bookman Old Style" panose="02050604050505020204" pitchFamily="18" charset="0"/>
              </a:rPr>
              <a:t>üniter devletlerden farklı olarak karar verici konumundadırlar. </a:t>
            </a:r>
            <a:endParaRPr lang="tr-TR" sz="2300" dirty="0">
              <a:latin typeface="Bookman Old Style" panose="02050604050505020204" pitchFamily="18" charset="0"/>
            </a:endParaRPr>
          </a:p>
          <a:p>
            <a:pPr>
              <a:spcBef>
                <a:spcPts val="400"/>
              </a:spcBef>
            </a:pPr>
            <a:r>
              <a:rPr lang="tr-TR" sz="2300" dirty="0">
                <a:latin typeface="Bookman Old Style" panose="02050604050505020204" pitchFamily="18" charset="0"/>
              </a:rPr>
              <a:t>İspanya, İtalya, (İngiltere)</a:t>
            </a:r>
            <a:endParaRPr lang="tr-TR" sz="23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3945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Türkiye Cumhuriyeti’nin Temel İlkeleri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1298" y="1556792"/>
            <a:ext cx="8709199" cy="5301208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tr-TR" sz="2400" b="1" i="1" dirty="0">
                <a:latin typeface="Bookman Old Style" panose="02050604050505020204" pitchFamily="18" charset="0"/>
              </a:rPr>
              <a:t>1982 Anayasası</a:t>
            </a:r>
          </a:p>
          <a:p>
            <a:pPr>
              <a:spcBef>
                <a:spcPts val="300"/>
              </a:spcBef>
            </a:pPr>
            <a:r>
              <a:rPr lang="tr-TR" sz="2400" i="1" dirty="0">
                <a:latin typeface="Bookman Old Style" panose="02050604050505020204" pitchFamily="18" charset="0"/>
              </a:rPr>
              <a:t>I</a:t>
            </a:r>
            <a:r>
              <a:rPr lang="tr-TR" sz="2400" i="1" dirty="0">
                <a:latin typeface="Bookman Old Style" panose="02050604050505020204" pitchFamily="18" charset="0"/>
              </a:rPr>
              <a:t>. Devletin </a:t>
            </a:r>
            <a:r>
              <a:rPr lang="tr-TR" sz="2400" i="1" dirty="0">
                <a:latin typeface="Bookman Old Style" panose="02050604050505020204" pitchFamily="18" charset="0"/>
              </a:rPr>
              <a:t>şekli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tr-TR" sz="2400" b="1" dirty="0">
                <a:latin typeface="Bookman Old Style" panose="02050604050505020204" pitchFamily="18" charset="0"/>
              </a:rPr>
              <a:t>Madde </a:t>
            </a:r>
            <a:r>
              <a:rPr lang="tr-TR" sz="2400" b="1" dirty="0">
                <a:latin typeface="Bookman Old Style" panose="02050604050505020204" pitchFamily="18" charset="0"/>
              </a:rPr>
              <a:t>1 – </a:t>
            </a:r>
            <a:r>
              <a:rPr lang="tr-TR" sz="2400" dirty="0">
                <a:latin typeface="Bookman Old Style" panose="02050604050505020204" pitchFamily="18" charset="0"/>
              </a:rPr>
              <a:t>Türkiye Devleti bir </a:t>
            </a:r>
            <a:r>
              <a:rPr lang="tr-TR" sz="2400" dirty="0">
                <a:latin typeface="Bookman Old Style" panose="02050604050505020204" pitchFamily="18" charset="0"/>
              </a:rPr>
              <a:t>Cumhuriyettir.</a:t>
            </a:r>
          </a:p>
          <a:p>
            <a:pPr>
              <a:spcBef>
                <a:spcPts val="300"/>
              </a:spcBef>
            </a:pPr>
            <a:r>
              <a:rPr lang="tr-TR" sz="2400" i="1" dirty="0">
                <a:latin typeface="Bookman Old Style" panose="02050604050505020204" pitchFamily="18" charset="0"/>
              </a:rPr>
              <a:t>II</a:t>
            </a:r>
            <a:r>
              <a:rPr lang="tr-TR" sz="2400" i="1" dirty="0">
                <a:latin typeface="Bookman Old Style" panose="02050604050505020204" pitchFamily="18" charset="0"/>
              </a:rPr>
              <a:t>. Cumhuriyetin nitelikleri</a:t>
            </a: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tr-TR" sz="2400" b="1" dirty="0">
                <a:latin typeface="Bookman Old Style" panose="02050604050505020204" pitchFamily="18" charset="0"/>
              </a:rPr>
              <a:t>Madde </a:t>
            </a:r>
            <a:r>
              <a:rPr lang="tr-TR" sz="2400" b="1" dirty="0">
                <a:latin typeface="Bookman Old Style" panose="02050604050505020204" pitchFamily="18" charset="0"/>
              </a:rPr>
              <a:t>2 – </a:t>
            </a:r>
            <a:r>
              <a:rPr lang="tr-TR" sz="2400" dirty="0">
                <a:latin typeface="Bookman Old Style" panose="02050604050505020204" pitchFamily="18" charset="0"/>
              </a:rPr>
              <a:t>Türkiye Cumhuriyeti, toplumun huzuru, milli dayanışma ve adalet anlayışı içinde, insan haklarına saygılı, Atatürk milliyetçiliğine bağlı, başlangıçta belirtilen temel ilkelere dayanan, demokratik, laik ve sosyal bir hukuk </a:t>
            </a:r>
            <a:r>
              <a:rPr lang="tr-TR" sz="2400" dirty="0">
                <a:latin typeface="Bookman Old Style" panose="02050604050505020204" pitchFamily="18" charset="0"/>
              </a:rPr>
              <a:t>Devletidir.</a:t>
            </a:r>
          </a:p>
          <a:p>
            <a:pPr>
              <a:spcBef>
                <a:spcPts val="300"/>
              </a:spcBef>
            </a:pPr>
            <a:r>
              <a:rPr lang="tr-TR" sz="2400" i="1" dirty="0">
                <a:latin typeface="Bookman Old Style" panose="02050604050505020204" pitchFamily="18" charset="0"/>
              </a:rPr>
              <a:t>III. Devletin bütünlüğü, resmi dili, bayrağı, milli marşı ve başkenti </a:t>
            </a: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tr-TR" sz="2400" b="1" dirty="0">
                <a:latin typeface="Bookman Old Style" panose="02050604050505020204" pitchFamily="18" charset="0"/>
              </a:rPr>
              <a:t>Madde </a:t>
            </a:r>
            <a:r>
              <a:rPr lang="tr-TR" sz="2400" b="1" dirty="0">
                <a:latin typeface="Bookman Old Style" panose="02050604050505020204" pitchFamily="18" charset="0"/>
              </a:rPr>
              <a:t>3 – </a:t>
            </a:r>
            <a:r>
              <a:rPr lang="tr-TR" sz="2400" dirty="0">
                <a:latin typeface="Bookman Old Style" panose="02050604050505020204" pitchFamily="18" charset="0"/>
              </a:rPr>
              <a:t>Türkiye Devleti, ülkesi ve milletiyle bölünmez bir bütündür.</a:t>
            </a:r>
            <a:endParaRPr lang="tr-TR" sz="23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320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Türkiye Cumhuriyeti’nin Temel İlkeleri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1298" y="1556792"/>
            <a:ext cx="8427443" cy="4925144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endParaRPr lang="tr-TR" sz="2400" b="1" u="sng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300"/>
              </a:spcBef>
              <a:buNone/>
            </a:pPr>
            <a:r>
              <a:rPr lang="tr-TR" sz="2400" b="1" u="sng" dirty="0">
                <a:latin typeface="Bookman Old Style" panose="02050604050505020204" pitchFamily="18" charset="0"/>
              </a:rPr>
              <a:t>Cumhuriyetçilik:</a:t>
            </a:r>
          </a:p>
          <a:p>
            <a:pPr>
              <a:spcBef>
                <a:spcPts val="300"/>
              </a:spcBef>
            </a:pPr>
            <a:r>
              <a:rPr lang="tr-TR" sz="2400" dirty="0">
                <a:latin typeface="Bookman Old Style" panose="02050604050505020204" pitchFamily="18" charset="0"/>
              </a:rPr>
              <a:t>Monarşinin tersi olarak, devlet başkanlığının veraset (ırsi) yoluyla akrabalarına intikal etmediği devlet şekli.</a:t>
            </a:r>
          </a:p>
          <a:p>
            <a:pPr>
              <a:spcBef>
                <a:spcPts val="300"/>
              </a:spcBef>
            </a:pPr>
            <a:r>
              <a:rPr lang="tr-TR" sz="2400" dirty="0">
                <a:latin typeface="Bookman Old Style" panose="02050604050505020204" pitchFamily="18" charset="0"/>
              </a:rPr>
              <a:t>Devletin başında bulunan kişinin halkın bütününü temsil etmek üzere doğrudan ya da dolaylı yoldan halk tarafından seçilmesine dayalı yönetim biçimi…</a:t>
            </a:r>
          </a:p>
          <a:p>
            <a:pPr>
              <a:spcBef>
                <a:spcPts val="300"/>
              </a:spcBef>
            </a:pPr>
            <a:r>
              <a:rPr lang="tr-TR" sz="2400" dirty="0">
                <a:latin typeface="Bookman Old Style" panose="02050604050505020204" pitchFamily="18" charset="0"/>
              </a:rPr>
              <a:t>Geniş anlamda demokrasiyle eş anlamlı olarak da değerlendirenler de bulunmaktadır.</a:t>
            </a:r>
          </a:p>
          <a:p>
            <a:pPr>
              <a:spcBef>
                <a:spcPts val="300"/>
              </a:spcBef>
            </a:pPr>
            <a:r>
              <a:rPr lang="tr-TR" sz="2400" dirty="0">
                <a:latin typeface="Bookman Old Style" panose="02050604050505020204" pitchFamily="18" charset="0"/>
              </a:rPr>
              <a:t>AMA cumhuriyet, bir yönetim biçimidir; demokrasi ise yönetimin biçiminin niteliğine, özüne dair bir unsurdur. </a:t>
            </a:r>
          </a:p>
          <a:p>
            <a:pPr>
              <a:spcBef>
                <a:spcPts val="300"/>
              </a:spcBef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300"/>
              </a:spcBef>
              <a:buNone/>
            </a:pPr>
            <a:endParaRPr lang="tr-TR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59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Türkiye Cumhuriyeti’nin Temel İlkeleri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1298" y="1556792"/>
            <a:ext cx="8427443" cy="49251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u="sng" dirty="0">
                <a:latin typeface="Bookman Old Style" panose="02050604050505020204" pitchFamily="18" charset="0"/>
              </a:rPr>
              <a:t>Üniter Devlet:</a:t>
            </a:r>
          </a:p>
          <a:p>
            <a:r>
              <a:rPr lang="tr-TR" sz="2400" dirty="0">
                <a:latin typeface="Bookman Old Style" panose="02050604050505020204" pitchFamily="18" charset="0"/>
              </a:rPr>
              <a:t>Türkiye Devleti, ülkesi ve milletiyle bölünmez bir bütündür.</a:t>
            </a:r>
          </a:p>
          <a:p>
            <a:r>
              <a:rPr lang="tr-TR" sz="2400" u="sng" dirty="0">
                <a:latin typeface="Bookman Old Style" panose="02050604050505020204" pitchFamily="18" charset="0"/>
              </a:rPr>
              <a:t>Ülkenin bölünmez bütünlüğü</a:t>
            </a:r>
            <a:r>
              <a:rPr lang="tr-TR" sz="2400" dirty="0">
                <a:latin typeface="Bookman Old Style" panose="02050604050505020204" pitchFamily="18" charset="0"/>
              </a:rPr>
              <a:t>: herhangi bir toprak parçası başka bir devlete bırakılamaz; devletten ayrılamaz; ülke üzerinde birden fazla devlet kurulamaz.</a:t>
            </a:r>
          </a:p>
          <a:p>
            <a:r>
              <a:rPr lang="tr-TR" sz="2400" u="sng" dirty="0">
                <a:latin typeface="Bookman Old Style" panose="02050604050505020204" pitchFamily="18" charset="0"/>
              </a:rPr>
              <a:t>Milletin bölünmez bütünlüğü</a:t>
            </a:r>
            <a:r>
              <a:rPr lang="tr-TR" sz="2400" dirty="0">
                <a:latin typeface="Bookman Old Style" panose="02050604050505020204" pitchFamily="18" charset="0"/>
              </a:rPr>
              <a:t>: din, dil, ırk vb. ayrımlar yapılmadan insanlar veya insan toplulukları bir yandan yönetime katılma hakkına bir yandan ise aynı egemenliğe tabidir. 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3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Türkiye Cumhuriyeti’nin Temel İlkeleri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1298" y="1556792"/>
            <a:ext cx="8427443" cy="4925144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b="1" u="sng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b="1" u="sng" dirty="0">
                <a:latin typeface="Bookman Old Style" panose="02050604050505020204" pitchFamily="18" charset="0"/>
              </a:rPr>
              <a:t>İnsan Haklarına Saygılı Devlet:</a:t>
            </a: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Yurttaş olsun olmasın herkes, «insan» olması dolayısıyla evrensel olarak kabul edilmiş insani haklara sahiptir. 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İnsan haklarını dikkate alan, özenli, ölçülü davranan devlet.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1961 Anayasası’ndaki gibi insan haklarına «dayanan» değil, «saygılı» olan devlet…</a:t>
            </a: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8424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Türkiye Cumhuriyeti’nin Temel İlkeleri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1298" y="1556792"/>
            <a:ext cx="8565183" cy="530120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tr-TR" sz="2400" b="1" u="sng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tr-TR" sz="2400" b="1" u="sng" dirty="0">
                <a:latin typeface="Bookman Old Style" panose="02050604050505020204" pitchFamily="18" charset="0"/>
              </a:rPr>
              <a:t>Atatürk Milliyetçiliğine Bağlı Devlet: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Millet/ulus çıkarlarını her şeyin üstünde tutma anlayışı; milletin öne çıkan özelliklerini savunma…</a:t>
            </a:r>
          </a:p>
          <a:p>
            <a:pPr marL="0" indent="0">
              <a:buNone/>
            </a:pPr>
            <a:r>
              <a:rPr lang="tr-TR" sz="2400" u="sng" dirty="0">
                <a:latin typeface="Bookman Old Style" panose="02050604050505020204" pitchFamily="18" charset="0"/>
              </a:rPr>
              <a:t>Objektif millet:</a:t>
            </a:r>
            <a:r>
              <a:rPr lang="tr-TR" sz="2400" dirty="0">
                <a:latin typeface="Bookman Old Style" panose="02050604050505020204" pitchFamily="18" charset="0"/>
              </a:rPr>
              <a:t> ırk, dil ya da din birliği gibi birtakım «nesnel» özellikler etrafından bir araya gelen insan topluluğu…</a:t>
            </a:r>
          </a:p>
          <a:p>
            <a:pPr marL="0" indent="0">
              <a:buNone/>
            </a:pPr>
            <a:r>
              <a:rPr lang="tr-TR" sz="2400" u="sng" dirty="0">
                <a:latin typeface="Bookman Old Style" panose="02050604050505020204" pitchFamily="18" charset="0"/>
              </a:rPr>
              <a:t>Subjektif millet:</a:t>
            </a:r>
            <a:r>
              <a:rPr lang="tr-TR" sz="2400" dirty="0">
                <a:latin typeface="Bookman Old Style" panose="02050604050505020204" pitchFamily="18" charset="0"/>
              </a:rPr>
              <a:t> hatıra mirasına, beraber yaşamak konusunda ortak bir isteğe sahip olan; aralarında duygu ve amaç birlikteliği bulunan insan topluluğu… Ortak bir maziye sahip olan, aynı kültüre ait olan ve onu devam ettirmeye çalışan insan topluluğu…</a:t>
            </a:r>
            <a:endParaRPr lang="tr-TR" sz="2400" u="sng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9599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Türkiye Cumhuriyeti’nin Temel İlkeleri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1298" y="1556792"/>
            <a:ext cx="8565183" cy="53012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r-TR" sz="2400" b="1" u="sng" dirty="0">
                <a:latin typeface="Bookman Old Style" panose="02050604050505020204" pitchFamily="18" charset="0"/>
              </a:rPr>
              <a:t>Demokratik Devlet:</a:t>
            </a:r>
          </a:p>
          <a:p>
            <a:pPr marL="0" indent="0">
              <a:buNone/>
            </a:pPr>
            <a:r>
              <a:rPr lang="tr-TR" sz="2400" dirty="0">
                <a:latin typeface="Bookman Old Style" panose="02050604050505020204" pitchFamily="18" charset="0"/>
              </a:rPr>
              <a:t>Halkın, halk tarafından, halk için yönetimi…</a:t>
            </a:r>
          </a:p>
          <a:p>
            <a:r>
              <a:rPr lang="tr-TR" sz="2400" dirty="0">
                <a:latin typeface="Bookman Old Style" panose="02050604050505020204" pitchFamily="18" charset="0"/>
              </a:rPr>
              <a:t>Siyasi makamlar seçimle belirlenmelidir,</a:t>
            </a:r>
          </a:p>
          <a:p>
            <a:r>
              <a:rPr lang="tr-TR" sz="2400" dirty="0">
                <a:latin typeface="Bookman Old Style" panose="02050604050505020204" pitchFamily="18" charset="0"/>
              </a:rPr>
              <a:t>Seçimler düzenli aralıklarla yapılmalıdır,</a:t>
            </a:r>
          </a:p>
          <a:p>
            <a:r>
              <a:rPr lang="tr-TR" sz="2400" dirty="0">
                <a:latin typeface="Bookman Old Style" panose="02050604050505020204" pitchFamily="18" charset="0"/>
              </a:rPr>
              <a:t>Seçimler, serbest olmalıdır,</a:t>
            </a:r>
          </a:p>
          <a:p>
            <a:r>
              <a:rPr lang="tr-TR" sz="2400" dirty="0">
                <a:latin typeface="Bookman Old Style" panose="02050604050505020204" pitchFamily="18" charset="0"/>
              </a:rPr>
              <a:t>Birden çok siyasi parti olmalıdır,</a:t>
            </a:r>
          </a:p>
          <a:p>
            <a:r>
              <a:rPr lang="tr-TR" sz="2400" dirty="0">
                <a:latin typeface="Bookman Old Style" panose="02050604050505020204" pitchFamily="18" charset="0"/>
              </a:rPr>
              <a:t>Muhalefetin iktidar olma şansı olmalıdır,</a:t>
            </a:r>
          </a:p>
          <a:p>
            <a:r>
              <a:rPr lang="tr-TR" sz="2400" dirty="0">
                <a:latin typeface="Bookman Old Style" panose="02050604050505020204" pitchFamily="18" charset="0"/>
              </a:rPr>
              <a:t>İnsan hakları/temel hak ve hürriyetler tanınmış ve güvence altına alınmış olmalıdır.</a:t>
            </a:r>
          </a:p>
          <a:p>
            <a:endParaRPr lang="tr-TR" sz="24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tr-TR" sz="24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9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Bookman Old Style" panose="02050604050505020204" pitchFamily="18" charset="0"/>
              </a:rPr>
              <a:t>Türkiye Cumhuriyeti’nin Temel İlkeleri</a:t>
            </a:r>
            <a:endParaRPr lang="tr-TR" sz="3200" b="1" dirty="0">
              <a:latin typeface="Bookman Old Style" panose="020506040505050202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51298" y="1556792"/>
            <a:ext cx="8565183" cy="5301208"/>
          </a:xfrm>
        </p:spPr>
        <p:txBody>
          <a:bodyPr>
            <a:noAutofit/>
          </a:bodyPr>
          <a:lstStyle/>
          <a:p>
            <a:pPr marL="0" indent="0">
              <a:spcBef>
                <a:spcPts val="300"/>
              </a:spcBef>
              <a:buNone/>
            </a:pPr>
            <a:r>
              <a:rPr lang="tr-TR" sz="2300" b="1" u="sng" dirty="0">
                <a:latin typeface="Bookman Old Style" panose="02050604050505020204" pitchFamily="18" charset="0"/>
              </a:rPr>
              <a:t>Laik Devlet: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tr-TR" sz="2300" dirty="0">
                <a:latin typeface="Bookman Old Style" panose="02050604050505020204" pitchFamily="18" charset="0"/>
              </a:rPr>
              <a:t>Burjuvazinin, monarka, aristokrasiye ve kiliseye karşı verdiği mücadele sonrası edindiği kazanım…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tr-TR" sz="2300" dirty="0">
                <a:latin typeface="Bookman Old Style" panose="02050604050505020204" pitchFamily="18" charset="0"/>
              </a:rPr>
              <a:t>Dinsel toplum yapısından ayrıştırılmış sivil ve politik toplum…</a:t>
            </a:r>
          </a:p>
          <a:p>
            <a:pPr>
              <a:spcBef>
                <a:spcPts val="300"/>
              </a:spcBef>
            </a:pPr>
            <a:r>
              <a:rPr lang="tr-TR" sz="2300" u="sng" dirty="0">
                <a:latin typeface="Bookman Old Style" panose="02050604050505020204" pitchFamily="18" charset="0"/>
              </a:rPr>
              <a:t>Din hürriyeti</a:t>
            </a:r>
            <a:r>
              <a:rPr lang="tr-TR" sz="2300" dirty="0">
                <a:latin typeface="Bookman Old Style" panose="02050604050505020204" pitchFamily="18" charset="0"/>
              </a:rPr>
              <a:t>: sınırsız inanç özgürlüğü ama sınırlı ibadet özgürlüğü (temel hak ve hürriyetlerin kötüye kullanılamaması, din ve vicdan hürriyeti).</a:t>
            </a:r>
          </a:p>
          <a:p>
            <a:pPr>
              <a:spcBef>
                <a:spcPts val="300"/>
              </a:spcBef>
            </a:pPr>
            <a:r>
              <a:rPr lang="tr-TR" sz="2300" u="sng" dirty="0">
                <a:latin typeface="Bookman Old Style" panose="02050604050505020204" pitchFamily="18" charset="0"/>
              </a:rPr>
              <a:t>Din ve devlet işlerinin ayrılığı</a:t>
            </a:r>
            <a:r>
              <a:rPr lang="tr-TR" sz="2300" dirty="0">
                <a:latin typeface="Bookman Old Style" panose="02050604050505020204" pitchFamily="18" charset="0"/>
              </a:rPr>
              <a:t>: devletin resmi bir dini olmamalıdır/D, bütün dinler karşısında tarafsız olmalıdır/D, bütün din mensuplarına eşit davranmalıdır/din kurumları ile devlet kurumları birbirinden ayrı olmalıdır/hukuk kuralları din kurallarına uymak zorunda olmamalıdır…</a:t>
            </a:r>
          </a:p>
          <a:p>
            <a:pPr>
              <a:spcBef>
                <a:spcPts val="300"/>
              </a:spcBef>
            </a:pPr>
            <a:endParaRPr lang="tr-TR" sz="2300" dirty="0">
              <a:latin typeface="Bookman Old Style" panose="02050604050505020204" pitchFamily="18" charset="0"/>
            </a:endParaRPr>
          </a:p>
          <a:p>
            <a:pPr marL="0" indent="0">
              <a:spcBef>
                <a:spcPts val="300"/>
              </a:spcBef>
              <a:buNone/>
            </a:pPr>
            <a:endParaRPr lang="tr-TR" sz="23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76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i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s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592</Words>
  <Application>Microsoft Macintosh PowerPoint</Application>
  <PresentationFormat>Geniş Ekran</PresentationFormat>
  <Paragraphs>61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Bookman Old Style</vt:lpstr>
      <vt:lpstr>Calibri</vt:lpstr>
      <vt:lpstr>Calibri Light</vt:lpstr>
      <vt:lpstr>Arial</vt:lpstr>
      <vt:lpstr>Office Teması</vt:lpstr>
      <vt:lpstr>Bölgeli Devlet</vt:lpstr>
      <vt:lpstr>Bölgeli Devlet</vt:lpstr>
      <vt:lpstr>Türkiye Cumhuriyeti’nin Temel İlkeleri</vt:lpstr>
      <vt:lpstr>Türkiye Cumhuriyeti’nin Temel İlkeleri</vt:lpstr>
      <vt:lpstr>Türkiye Cumhuriyeti’nin Temel İlkeleri</vt:lpstr>
      <vt:lpstr>Türkiye Cumhuriyeti’nin Temel İlkeleri</vt:lpstr>
      <vt:lpstr>Türkiye Cumhuriyeti’nin Temel İlkeleri</vt:lpstr>
      <vt:lpstr>Türkiye Cumhuriyeti’nin Temel İlkeleri</vt:lpstr>
      <vt:lpstr>Türkiye Cumhuriyeti’nin Temel İlkeleri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Bölgeli Devlet</dc:title>
  <dc:creator>Microsoft Office Kullanıcısı</dc:creator>
  <cp:lastModifiedBy>Microsoft Office Kullanıcısı</cp:lastModifiedBy>
  <cp:revision>1</cp:revision>
  <dcterms:created xsi:type="dcterms:W3CDTF">2018-03-26T06:55:46Z</dcterms:created>
  <dcterms:modified xsi:type="dcterms:W3CDTF">2018-03-26T06:56:05Z</dcterms:modified>
</cp:coreProperties>
</file>