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59"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 id="276" r:id="rId21"/>
    <p:sldId id="277"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267"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15CA5E-BD30-4DD2-9481-E871017045BC}"/>
              </a:ext>
            </a:extLst>
          </p:cNvPr>
          <p:cNvSpPr>
            <a:spLocks noGrp="1"/>
          </p:cNvSpPr>
          <p:nvPr>
            <p:ph type="ctrTitle"/>
          </p:nvPr>
        </p:nvSpPr>
        <p:spPr>
          <a:xfrm>
            <a:off x="685800" y="2130425"/>
            <a:ext cx="7772400" cy="3458815"/>
          </a:xfrm>
        </p:spPr>
        <p:txBody>
          <a:bodyPr>
            <a:normAutofit/>
          </a:bodyPr>
          <a:lstStyle/>
          <a:p>
            <a:r>
              <a:rPr lang="tr-TR" dirty="0"/>
              <a:t>KONU 12</a:t>
            </a:r>
            <a:br>
              <a:rPr lang="tr-TR" dirty="0"/>
            </a:br>
            <a:r>
              <a:rPr lang="tr-TR" dirty="0"/>
              <a:t>Toplumsal Cinsiyet ve Halkla İlişkiler: Kadife Bir Getto</a:t>
            </a:r>
            <a:br>
              <a:rPr lang="tr-TR" dirty="0"/>
            </a:br>
            <a:br>
              <a:rPr lang="tr-TR" dirty="0"/>
            </a:br>
            <a:r>
              <a:rPr lang="tr-TR" dirty="0"/>
              <a:t>Reklamlarda Kadın</a:t>
            </a:r>
          </a:p>
        </p:txBody>
      </p:sp>
    </p:spTree>
    <p:extLst>
      <p:ext uri="{BB962C8B-B14F-4D97-AF65-F5344CB8AC3E}">
        <p14:creationId xmlns:p14="http://schemas.microsoft.com/office/powerpoint/2010/main" val="3161609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err="1"/>
              <a:t>Cosmopolitan</a:t>
            </a:r>
            <a:r>
              <a:rPr lang="tr-TR" dirty="0"/>
              <a:t> Reklamlarında Modern Kadınlık İnşaları</a:t>
            </a:r>
          </a:p>
          <a:p>
            <a:pPr marL="0" indent="0">
              <a:buNone/>
            </a:pPr>
            <a:r>
              <a:rPr lang="tr-TR" dirty="0"/>
              <a:t>Kadın: </a:t>
            </a:r>
          </a:p>
          <a:p>
            <a:pPr marL="0" indent="0">
              <a:buNone/>
            </a:pPr>
            <a:r>
              <a:rPr lang="tr-TR" dirty="0"/>
              <a:t>** «Kamusal alanda</a:t>
            </a:r>
          </a:p>
          <a:p>
            <a:pPr marL="0" indent="0">
              <a:buNone/>
            </a:pPr>
            <a:r>
              <a:rPr lang="tr-TR" dirty="0"/>
              <a:t>**Çalışan (ekonomik alana dahil)</a:t>
            </a:r>
          </a:p>
          <a:p>
            <a:pPr marL="0" indent="0">
              <a:buNone/>
            </a:pPr>
            <a:r>
              <a:rPr lang="tr-TR" dirty="0"/>
              <a:t>**Erkeksi yaşam tarzıyla özdeşleştirilebilecek biçimde kadının cinselliği»</a:t>
            </a:r>
          </a:p>
        </p:txBody>
      </p:sp>
    </p:spTree>
    <p:extLst>
      <p:ext uri="{BB962C8B-B14F-4D97-AF65-F5344CB8AC3E}">
        <p14:creationId xmlns:p14="http://schemas.microsoft.com/office/powerpoint/2010/main" val="758746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Reklamlarda Yansımasını Bulan </a:t>
            </a:r>
            <a:r>
              <a:rPr lang="tr-TR" b="1" dirty="0" err="1"/>
              <a:t>Biyo</a:t>
            </a:r>
            <a:r>
              <a:rPr lang="tr-TR" b="1" dirty="0"/>
              <a:t>-İktidar Kavramı</a:t>
            </a:r>
          </a:p>
          <a:p>
            <a:pPr marL="0" indent="0">
              <a:buNone/>
            </a:pPr>
            <a:r>
              <a:rPr lang="tr-TR" dirty="0"/>
              <a:t>Yazar: Gülçin Eren</a:t>
            </a:r>
          </a:p>
          <a:p>
            <a:pPr marL="0" indent="0">
              <a:buNone/>
            </a:pPr>
            <a:r>
              <a:rPr lang="tr-TR" dirty="0"/>
              <a:t>İçinde: Becerikli, Sema (2011).  Halkla İlişkiler ve Reklamın Anatomisi, Eleştirel Bir Kavrayış, Ankara, Ütopya</a:t>
            </a:r>
          </a:p>
          <a:p>
            <a:pPr marL="0" indent="0">
              <a:buNone/>
            </a:pPr>
            <a:r>
              <a:rPr lang="tr-TR" dirty="0" err="1"/>
              <a:t>ss</a:t>
            </a:r>
            <a:r>
              <a:rPr lang="tr-TR" dirty="0"/>
              <a:t>. 365-393</a:t>
            </a:r>
          </a:p>
          <a:p>
            <a:pPr marL="0" indent="0">
              <a:buNone/>
            </a:pPr>
            <a:endParaRPr lang="tr-TR" dirty="0"/>
          </a:p>
        </p:txBody>
      </p:sp>
    </p:spTree>
    <p:extLst>
      <p:ext uri="{BB962C8B-B14F-4D97-AF65-F5344CB8AC3E}">
        <p14:creationId xmlns:p14="http://schemas.microsoft.com/office/powerpoint/2010/main" val="4258048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07504" y="188640"/>
            <a:ext cx="8856984" cy="6552728"/>
          </a:xfrm>
        </p:spPr>
        <p:txBody>
          <a:bodyPr>
            <a:normAutofit fontScale="92500" lnSpcReduction="20000"/>
          </a:bodyPr>
          <a:lstStyle/>
          <a:p>
            <a:pPr marL="0" indent="0">
              <a:buNone/>
            </a:pPr>
            <a:r>
              <a:rPr lang="tr-TR" b="1" dirty="0"/>
              <a:t>Yüzey olarak beden: </a:t>
            </a:r>
            <a:r>
              <a:rPr lang="tr-TR" dirty="0"/>
              <a:t>İnsanın maddi varoluşunun göstergesi olan beden, yüzeydir. </a:t>
            </a:r>
          </a:p>
          <a:p>
            <a:pPr marL="0" indent="0">
              <a:buNone/>
            </a:pPr>
            <a:r>
              <a:rPr lang="tr-TR" dirty="0"/>
              <a:t>“Bedenin </a:t>
            </a:r>
            <a:r>
              <a:rPr lang="tr-TR" dirty="0" err="1"/>
              <a:t>sosyo</a:t>
            </a:r>
            <a:r>
              <a:rPr lang="tr-TR" dirty="0"/>
              <a:t>-kültürel bir varlık alanı olması”, yani bedenimizin toplum içindeki algılanma biçimimize etki etmesi, beden ve kültür arasında bağ kurar.</a:t>
            </a:r>
          </a:p>
          <a:p>
            <a:pPr marL="0" indent="0">
              <a:buNone/>
            </a:pPr>
            <a:r>
              <a:rPr lang="tr-TR" dirty="0"/>
              <a:t>Beden, “kültürel, ahlaki, sosyal normlarla yazılıp, işaretlenip, dönüştürülmektedir.”</a:t>
            </a:r>
          </a:p>
          <a:p>
            <a:pPr marL="0" indent="0">
              <a:buNone/>
            </a:pPr>
            <a:r>
              <a:rPr lang="tr-TR" dirty="0"/>
              <a:t>1750’lerin metropollerinde sokağa çıkan bir kişiye, görünüşüne bakarak insanların sınıfsal niteliğini ayırt etme olanağı sağlayan şeyin onların giysileri yani bedenlerini dekore etme biçimleri olduğu görülür. O dönemde giyiniş tarzı, yani herkesin </a:t>
            </a:r>
            <a:r>
              <a:rPr lang="tr-TR" dirty="0" err="1"/>
              <a:t>mevkisine</a:t>
            </a:r>
            <a:r>
              <a:rPr lang="tr-TR" dirty="0"/>
              <a:t> göre giyinmesi yasayla belirlenmiştir. Örneğin; eşi işçi olan kadınlar, ustabaşı eşleri gibi giyinemezlerdi. Amaç, toplumda ait olunan yeri gösteren imgeler kullanarak toplumsal düzen yaratmaktı.</a:t>
            </a:r>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079504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a:bodyPr>
          <a:lstStyle/>
          <a:p>
            <a:pPr marL="0" indent="0">
              <a:buNone/>
            </a:pPr>
            <a:r>
              <a:rPr lang="tr-TR" dirty="0" err="1"/>
              <a:t>Foucault’nun</a:t>
            </a:r>
            <a:r>
              <a:rPr lang="tr-TR" dirty="0"/>
              <a:t> </a:t>
            </a:r>
            <a:r>
              <a:rPr lang="tr-TR" dirty="0" err="1"/>
              <a:t>biyo</a:t>
            </a:r>
            <a:r>
              <a:rPr lang="tr-TR" dirty="0"/>
              <a:t>-iktidar kavramı, </a:t>
            </a:r>
            <a:r>
              <a:rPr lang="tr-TR" dirty="0" err="1"/>
              <a:t>Elias’ın</a:t>
            </a:r>
            <a:r>
              <a:rPr lang="tr-TR" dirty="0"/>
              <a:t> uygarlaşma ve beden arasında kurduğu ilişki, </a:t>
            </a:r>
            <a:r>
              <a:rPr lang="tr-TR" dirty="0" err="1"/>
              <a:t>Turner’ın</a:t>
            </a:r>
            <a:r>
              <a:rPr lang="tr-TR" dirty="0"/>
              <a:t> iç-dış beden tipolojisi, </a:t>
            </a:r>
            <a:r>
              <a:rPr lang="tr-TR" dirty="0" err="1"/>
              <a:t>Coupland’in</a:t>
            </a:r>
            <a:r>
              <a:rPr lang="tr-TR" dirty="0"/>
              <a:t> yaşlanma karşıtlığı üzerine fikirleri, çalışmada yol gösterici olmuştur. </a:t>
            </a:r>
          </a:p>
          <a:p>
            <a:pPr marL="0" indent="0">
              <a:buNone/>
            </a:pPr>
            <a:r>
              <a:rPr lang="tr-TR" b="1" dirty="0"/>
              <a:t>Bedenin Anlamsal Boyutu: </a:t>
            </a:r>
          </a:p>
          <a:p>
            <a:pPr marL="0" indent="0">
              <a:buNone/>
            </a:pPr>
            <a:r>
              <a:rPr lang="tr-TR" dirty="0"/>
              <a:t>Uygarlaşma, beden açısından bir dönüm noktası olmuştur. Toplumlar uygarlaşırken, bedenin nasıl kullanılacağı, görüneceği ve toplumdaki anlamı da dönüşüme uğramıştır. </a:t>
            </a:r>
          </a:p>
          <a:p>
            <a:pPr marL="0" indent="0">
              <a:buNone/>
            </a:pPr>
            <a:r>
              <a:rPr lang="tr-TR" dirty="0"/>
              <a:t>Bedenin çıplaklığı: İnsanların çıplaklığı giderek saygısızlığın işareti olarak düşünülerek toplumsal yaşamdan dışlanmış, ihmal ve damgalamanın konusu haline gelmiştir.</a:t>
            </a:r>
          </a:p>
        </p:txBody>
      </p:sp>
    </p:spTree>
    <p:extLst>
      <p:ext uri="{BB962C8B-B14F-4D97-AF65-F5344CB8AC3E}">
        <p14:creationId xmlns:p14="http://schemas.microsoft.com/office/powerpoint/2010/main" val="3744572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dirty="0" err="1"/>
              <a:t>Elias</a:t>
            </a:r>
            <a:r>
              <a:rPr lang="tr-TR" dirty="0"/>
              <a:t>, uygarlaşmayla gelen rasyonelleştirme sürecinin tarafsız olmadığını, aksine burjuvanın çıkarına olan denetim mekanizmalarını yerleştirdiğini belirtir. </a:t>
            </a:r>
          </a:p>
          <a:p>
            <a:pPr marL="0" indent="0">
              <a:buNone/>
            </a:pPr>
            <a:r>
              <a:rPr lang="tr-TR" dirty="0"/>
              <a:t>Uygarlaşmanın dönüştürdüğü ve rasyonelleştirdiği beden, toplumsal denetimin beden üzerinden sağlanmasına da zemin hazırlamıştır. Temizlik, uygarlığın beden üzerinde duyarlılığının ilk durağı olmuştur. 17. yüzyılda çamaşıra ve görünüşe bakarak tanımlanan temizlik, zamanla burjuvazinin yeni tanımlamalarıyla şekillenmiştir. Sağlığı niteleyen bir sıfat olarak hijyen kavramı 19. yüzyılda ortaya çıktı. Bu kavram bilimsel bir içeriğe sahip kılındı ve hakkında tıp kürsüleri kuruldu.</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499404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Modern toplum, </a:t>
            </a:r>
            <a:r>
              <a:rPr lang="tr-TR" dirty="0" err="1"/>
              <a:t>yazgısal</a:t>
            </a:r>
            <a:r>
              <a:rPr lang="tr-TR" dirty="0"/>
              <a:t> beden anlayışının yerine, bakımının ve denetlenmesinin sorumluluk ve göreve dönüştüğü bir beden anlayışı getirmiştir. Bu süreçte bireysel/tikel beden anlayışı oluşmaya başlamıştır.</a:t>
            </a:r>
            <a:r>
              <a:rPr lang="tr-TR" dirty="0">
                <a:sym typeface="Wingdings" panose="05000000000000000000" pitchFamily="2" charset="2"/>
              </a:rPr>
              <a:t> </a:t>
            </a:r>
            <a:r>
              <a:rPr lang="tr-TR" dirty="0" err="1">
                <a:sym typeface="Wingdings" panose="05000000000000000000" pitchFamily="2" charset="2"/>
              </a:rPr>
              <a:t>Yazgısal</a:t>
            </a:r>
            <a:r>
              <a:rPr lang="tr-TR" dirty="0">
                <a:sym typeface="Wingdings" panose="05000000000000000000" pitchFamily="2" charset="2"/>
              </a:rPr>
              <a:t> </a:t>
            </a:r>
            <a:r>
              <a:rPr lang="tr-TR" dirty="0" err="1">
                <a:sym typeface="Wingdings" panose="05000000000000000000" pitchFamily="2" charset="2"/>
              </a:rPr>
              <a:t>beden’den</a:t>
            </a:r>
            <a:r>
              <a:rPr lang="tr-TR" dirty="0">
                <a:sym typeface="Wingdings" panose="05000000000000000000" pitchFamily="2" charset="2"/>
              </a:rPr>
              <a:t> proje </a:t>
            </a:r>
            <a:r>
              <a:rPr lang="tr-TR" dirty="0" err="1">
                <a:sym typeface="Wingdings" panose="05000000000000000000" pitchFamily="2" charset="2"/>
              </a:rPr>
              <a:t>beden’e</a:t>
            </a:r>
            <a:r>
              <a:rPr lang="tr-TR" dirty="0">
                <a:sym typeface="Wingdings" panose="05000000000000000000" pitchFamily="2" charset="2"/>
              </a:rPr>
              <a:t> geçiş yaşanmıştır.</a:t>
            </a:r>
          </a:p>
          <a:p>
            <a:pPr marL="0" indent="0">
              <a:buNone/>
            </a:pPr>
            <a:r>
              <a:rPr lang="tr-TR" dirty="0"/>
              <a:t>Bugün beden, tartışmasız olarak özel bir mülk olarak görülür ve bakımı sahibine kalan bir şeydir. Örneğin ilkel kabilelerdeki yerliler gibi bedenimize ilişkin koşullanmamış bir zihnimiz yok.</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573540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dirty="0"/>
              <a:t>Kutsal anlamından çıkıp tasarı haline gelen beden, modern teknoloji ve yöntemlerle şekillenebilen bir nesne haline gelmiştir. Bedenin kutsal bağlardan koparılması, özgürleştirilmesi anlamına gelmemiş, aksine kutsal bağdan koparılan beden, bu sefer de devletin ve piyasanın denetimine girmiştir.</a:t>
            </a:r>
          </a:p>
          <a:p>
            <a:pPr marL="0" indent="0">
              <a:buNone/>
            </a:pPr>
            <a:r>
              <a:rPr lang="tr-TR" dirty="0"/>
              <a:t>İktidar – Beden İlişkisi: Bedeni üzerindeki haklarının varlığını benimsemeyen, onun üzerinde başkalarının egemenliğini onaylayan anlayış, bireyin bedeninin bir iktidar ilişkileri örüntüsüne yol açar. Beden üzerinde belli bir güç uygulayarak örneğin hapsederek ya da öldürerek bireyin etki altına alınması bile insan üzerinde kurulan iktidarın bir biçimidir.</a:t>
            </a:r>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665645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dirty="0" err="1"/>
              <a:t>Foucault’a</a:t>
            </a:r>
            <a:r>
              <a:rPr lang="tr-TR" dirty="0"/>
              <a:t> göre gerçek iktidar, az çok örgütlenmiş, piramit gibi koordine edilmiş bir ilişkiler yumağı demektir. </a:t>
            </a:r>
          </a:p>
          <a:p>
            <a:pPr marL="0" indent="0">
              <a:buNone/>
            </a:pPr>
            <a:r>
              <a:rPr lang="tr-TR" dirty="0" err="1"/>
              <a:t>Biyo</a:t>
            </a:r>
            <a:r>
              <a:rPr lang="tr-TR" dirty="0"/>
              <a:t>-iktidar, tarihte biyolojik olanın siyasal olanda yansımasını bulduğu bir sürece işaret eder. </a:t>
            </a:r>
          </a:p>
          <a:p>
            <a:pPr marL="0" indent="0">
              <a:buNone/>
            </a:pPr>
            <a:r>
              <a:rPr lang="tr-TR" dirty="0" err="1"/>
              <a:t>Biyo</a:t>
            </a:r>
            <a:r>
              <a:rPr lang="tr-TR" dirty="0"/>
              <a:t>-iktidar, “nesnesi yaşam olan bir iktidardan” bahseder.</a:t>
            </a:r>
          </a:p>
          <a:p>
            <a:pPr marL="0" indent="0">
              <a:buNone/>
            </a:pPr>
            <a:r>
              <a:rPr lang="tr-TR" dirty="0"/>
              <a:t>Yaşam üzerine odaklanan </a:t>
            </a:r>
            <a:r>
              <a:rPr lang="tr-TR" dirty="0" err="1"/>
              <a:t>biyo</a:t>
            </a:r>
            <a:r>
              <a:rPr lang="tr-TR" dirty="0"/>
              <a:t>-iktidar insanları normlara uymaya zorlayarak normalleştirir. </a:t>
            </a:r>
          </a:p>
          <a:p>
            <a:pPr marL="0" indent="0">
              <a:buNone/>
            </a:pPr>
            <a:r>
              <a:rPr lang="tr-TR" dirty="0" err="1"/>
              <a:t>Biyo</a:t>
            </a:r>
            <a:r>
              <a:rPr lang="tr-TR" dirty="0"/>
              <a:t>-iktidar, </a:t>
            </a:r>
            <a:r>
              <a:rPr lang="tr-TR" dirty="0" err="1"/>
              <a:t>Foucault’a</a:t>
            </a:r>
            <a:r>
              <a:rPr lang="tr-TR" dirty="0"/>
              <a:t> göre, “kapitalizmin vazgeçilmez </a:t>
            </a:r>
            <a:r>
              <a:rPr lang="tr-TR" dirty="0" err="1"/>
              <a:t>öğesi”dir</a:t>
            </a:r>
            <a:r>
              <a:rPr lang="tr-TR" dirty="0"/>
              <a:t>. Çünkü toplumun bireyler üzerinde kontrolü yalnızca bilinç ve ideoloji yoluyla değil, bedende ve bedenle de sağlanır.</a:t>
            </a:r>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789314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552728"/>
          </a:xfrm>
        </p:spPr>
        <p:txBody>
          <a:bodyPr>
            <a:normAutofit lnSpcReduction="10000"/>
          </a:bodyPr>
          <a:lstStyle/>
          <a:p>
            <a:pPr marL="0" indent="0">
              <a:buNone/>
            </a:pPr>
            <a:r>
              <a:rPr lang="tr-TR" dirty="0"/>
              <a:t>Dolayısıyla, iletişim endüstrisi içinde yer alan reklam, kapitalizmin çıkarına olacak şekilde </a:t>
            </a:r>
            <a:r>
              <a:rPr lang="tr-TR" dirty="0" err="1"/>
              <a:t>biyo</a:t>
            </a:r>
            <a:r>
              <a:rPr lang="tr-TR" dirty="0"/>
              <a:t>-politik sürecin bir parçası olarak düşünülebilecektir. </a:t>
            </a:r>
            <a:r>
              <a:rPr lang="tr-TR" dirty="0" err="1"/>
              <a:t>Foucault’a</a:t>
            </a:r>
            <a:r>
              <a:rPr lang="tr-TR" dirty="0"/>
              <a:t> göre hakikat, ekonomi politik süreçle de ilişkilidir.</a:t>
            </a:r>
          </a:p>
          <a:p>
            <a:pPr marL="0" indent="0">
              <a:buNone/>
            </a:pPr>
            <a:r>
              <a:rPr lang="tr-TR" dirty="0"/>
              <a:t>Sağlık, form, yaşlanma gibi kavramlar konusunda hakikatleri ortaya koyduğunu iddia eden medya da bu ekonomik sürecin bir parçasıdır. </a:t>
            </a:r>
          </a:p>
          <a:p>
            <a:pPr marL="0" indent="0">
              <a:buNone/>
            </a:pPr>
            <a:r>
              <a:rPr lang="tr-TR" dirty="0"/>
              <a:t>Reklam, bilimsel söylemleri kullanırken aslında beden üzerinde üretilmiş hakikatlerde yola çıkarak özellikle kadınlar üzerinde kültürel bir hegemonya yaratır. Kadınlar bedenleri konusunda yapmaları gerekenleri kabul ederler. Zora değil, kabul etmeye dayalı bir davranış biçimi ortaya çıkar.</a:t>
            </a:r>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3896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a:bodyPr>
          <a:lstStyle/>
          <a:p>
            <a:pPr marL="0" indent="0">
              <a:buNone/>
            </a:pPr>
            <a:r>
              <a:rPr lang="tr-TR" dirty="0"/>
              <a:t>Günümüzün Yüksele Fenomeni: Yaşlanma Karşıtlığı</a:t>
            </a:r>
          </a:p>
          <a:p>
            <a:pPr marL="0" indent="0">
              <a:buNone/>
            </a:pPr>
            <a:r>
              <a:rPr lang="tr-TR" dirty="0"/>
              <a:t>Yaşamın </a:t>
            </a:r>
            <a:r>
              <a:rPr lang="tr-TR" dirty="0" err="1"/>
              <a:t>dönemselleştirilmesinin</a:t>
            </a:r>
            <a:r>
              <a:rPr lang="tr-TR" dirty="0"/>
              <a:t> baskı unsuru olarak daha çok kadınlara yansıdığı alan yaşlanmadır. Nasıl yaşamamız gerektiği kadar nasıl yaşlanmamız gerektiği konusunda da giderek daha fazla bilgiye maruz kalıyoruz. </a:t>
            </a:r>
          </a:p>
          <a:p>
            <a:pPr marL="0" indent="0">
              <a:buNone/>
            </a:pPr>
            <a:r>
              <a:rPr lang="tr-TR" dirty="0"/>
              <a:t>Yaşlanma, yaşamı </a:t>
            </a:r>
            <a:r>
              <a:rPr lang="tr-TR" dirty="0" err="1"/>
              <a:t>kapitalize</a:t>
            </a:r>
            <a:r>
              <a:rPr lang="tr-TR" dirty="0"/>
              <a:t> emenin bir tarzı haline gelmiştir.  </a:t>
            </a:r>
          </a:p>
          <a:p>
            <a:pPr marL="0" indent="0">
              <a:buNone/>
            </a:pPr>
            <a:r>
              <a:rPr lang="tr-TR" dirty="0"/>
              <a:t>Bunun en iyi göstergesi tüketim kültürü içerisinde yer alan zinde ve daima geç görünümlü yaşlı imgesidir.,</a:t>
            </a:r>
          </a:p>
          <a:p>
            <a:pPr marL="0" indent="0">
              <a:buNone/>
            </a:pPr>
            <a:r>
              <a:rPr lang="tr-TR" dirty="0"/>
              <a:t>Pazarlama stratejileri, “estetik kaygılarının kadına özgü olduğu, güzellik ve gençlik kavramlarının da kadınla özleştiği” yolundaki kabulleri kullanır.</a:t>
            </a:r>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358104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80720"/>
          </a:xfrm>
        </p:spPr>
        <p:txBody>
          <a:bodyPr>
            <a:normAutofit fontScale="92500" lnSpcReduction="20000"/>
          </a:bodyPr>
          <a:lstStyle/>
          <a:p>
            <a:pPr marL="0" indent="0">
              <a:buNone/>
            </a:pPr>
            <a:r>
              <a:rPr lang="tr-TR" dirty="0"/>
              <a:t>Halkla ilişkiler alanında çalışan kadın uzmanların rolleri, sayıları artmaktadır. «bu durum mesleğin tanımını, çerçevesini ve yapısal faktörlerini (maaş düzeyi, yaş, faaliyette bulunulan örgütün türü, halkla ilişkiler açısından üstlenilen roller vs.) biçimlendirici bir unsur olarak karsımızda  durmaktadır.» </a:t>
            </a:r>
          </a:p>
          <a:p>
            <a:pPr marL="0" indent="0">
              <a:buNone/>
            </a:pPr>
            <a:r>
              <a:rPr lang="tr-TR" dirty="0"/>
              <a:t>**</a:t>
            </a:r>
            <a:r>
              <a:rPr lang="tr-TR" dirty="0" err="1"/>
              <a:t>Public</a:t>
            </a:r>
            <a:r>
              <a:rPr lang="tr-TR" dirty="0"/>
              <a:t> </a:t>
            </a:r>
            <a:r>
              <a:rPr lang="tr-TR" dirty="0" err="1"/>
              <a:t>Relations</a:t>
            </a:r>
            <a:r>
              <a:rPr lang="tr-TR" dirty="0"/>
              <a:t> </a:t>
            </a:r>
            <a:r>
              <a:rPr lang="tr-TR" dirty="0" err="1"/>
              <a:t>Review’in</a:t>
            </a:r>
            <a:r>
              <a:rPr lang="tr-TR" dirty="0"/>
              <a:t> özel sayısı</a:t>
            </a:r>
          </a:p>
          <a:p>
            <a:pPr marL="0" indent="0">
              <a:buNone/>
            </a:pPr>
            <a:r>
              <a:rPr lang="tr-TR" dirty="0"/>
              <a:t>**Kadife Getto: Halkla İlişkilerde Kadın Oranının Artısının Etkisi (</a:t>
            </a:r>
            <a:r>
              <a:rPr lang="tr-TR" dirty="0" err="1"/>
              <a:t>The</a:t>
            </a:r>
            <a:r>
              <a:rPr lang="tr-TR" dirty="0"/>
              <a:t> </a:t>
            </a:r>
            <a:r>
              <a:rPr lang="tr-TR" dirty="0" err="1"/>
              <a:t>Velvet</a:t>
            </a:r>
            <a:r>
              <a:rPr lang="tr-TR" dirty="0"/>
              <a:t> </a:t>
            </a:r>
            <a:r>
              <a:rPr lang="tr-TR" dirty="0" err="1"/>
              <a:t>Ghetto</a:t>
            </a:r>
            <a:r>
              <a:rPr lang="tr-TR" dirty="0"/>
              <a:t>: </a:t>
            </a:r>
            <a:r>
              <a:rPr lang="tr-TR" dirty="0" err="1"/>
              <a:t>The</a:t>
            </a:r>
            <a:r>
              <a:rPr lang="tr-TR" dirty="0"/>
              <a:t> </a:t>
            </a:r>
            <a:r>
              <a:rPr lang="tr-TR" dirty="0" err="1"/>
              <a:t>Impact</a:t>
            </a:r>
            <a:r>
              <a:rPr lang="tr-TR" dirty="0"/>
              <a:t> of </a:t>
            </a:r>
            <a:r>
              <a:rPr lang="tr-TR" dirty="0" err="1"/>
              <a:t>the</a:t>
            </a:r>
            <a:r>
              <a:rPr lang="tr-TR" dirty="0"/>
              <a:t> </a:t>
            </a:r>
            <a:r>
              <a:rPr lang="tr-TR" dirty="0" err="1"/>
              <a:t>Increasing</a:t>
            </a:r>
            <a:r>
              <a:rPr lang="tr-TR" dirty="0"/>
              <a:t> </a:t>
            </a:r>
            <a:r>
              <a:rPr lang="tr-TR" dirty="0" err="1"/>
              <a:t>Percentage</a:t>
            </a:r>
            <a:r>
              <a:rPr lang="tr-TR" dirty="0"/>
              <a:t> of </a:t>
            </a:r>
            <a:r>
              <a:rPr lang="tr-TR" dirty="0" err="1"/>
              <a:t>Women</a:t>
            </a:r>
            <a:r>
              <a:rPr lang="tr-TR" dirty="0"/>
              <a:t> in </a:t>
            </a:r>
            <a:r>
              <a:rPr lang="tr-TR" dirty="0" err="1"/>
              <a:t>Public</a:t>
            </a:r>
            <a:r>
              <a:rPr lang="tr-TR" dirty="0"/>
              <a:t> </a:t>
            </a:r>
            <a:r>
              <a:rPr lang="tr-TR" dirty="0" err="1"/>
              <a:t>Relations</a:t>
            </a:r>
            <a:r>
              <a:rPr lang="tr-TR" dirty="0"/>
              <a:t>)</a:t>
            </a:r>
          </a:p>
          <a:p>
            <a:pPr marL="0" indent="0">
              <a:buNone/>
            </a:pPr>
            <a:r>
              <a:rPr lang="tr-TR" dirty="0"/>
              <a:t>**Kadife </a:t>
            </a:r>
            <a:r>
              <a:rPr lang="tr-TR" dirty="0" err="1"/>
              <a:t>Getto’nun</a:t>
            </a:r>
            <a:r>
              <a:rPr lang="tr-TR" dirty="0"/>
              <a:t> Ötesi (Beyond </a:t>
            </a:r>
            <a:r>
              <a:rPr lang="tr-TR" dirty="0" err="1"/>
              <a:t>the</a:t>
            </a:r>
            <a:r>
              <a:rPr lang="tr-TR" dirty="0"/>
              <a:t> </a:t>
            </a:r>
            <a:r>
              <a:rPr lang="tr-TR" dirty="0" err="1"/>
              <a:t>Velvet</a:t>
            </a:r>
            <a:r>
              <a:rPr lang="tr-TR" dirty="0"/>
              <a:t> </a:t>
            </a:r>
            <a:r>
              <a:rPr lang="tr-TR" dirty="0" err="1"/>
              <a:t>Ghetto</a:t>
            </a:r>
            <a:r>
              <a:rPr lang="tr-TR" dirty="0"/>
              <a:t>)</a:t>
            </a:r>
          </a:p>
          <a:p>
            <a:pPr marL="0" indent="0">
              <a:buNone/>
            </a:pPr>
            <a:r>
              <a:rPr lang="tr-TR" dirty="0"/>
              <a:t>«Bu üç yayın toplumsal cinsiyetle ilgili olarak, alanın statüsüne yönelik tehditler, net bir ücret açığı, cam tavan ve kadife getto fenomenleri biçiminde sıralayacağımız sorun üzerine imleyici bilgiler sağladılar» (Becerikli, 2008: 285-286)</a:t>
            </a:r>
          </a:p>
          <a:p>
            <a:pPr marL="0" indent="0">
              <a:buNone/>
            </a:pPr>
            <a:endParaRPr lang="tr-TR" dirty="0"/>
          </a:p>
        </p:txBody>
      </p:sp>
    </p:spTree>
    <p:extLst>
      <p:ext uri="{BB962C8B-B14F-4D97-AF65-F5344CB8AC3E}">
        <p14:creationId xmlns:p14="http://schemas.microsoft.com/office/powerpoint/2010/main" val="3300808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07504" y="188640"/>
            <a:ext cx="8856984" cy="6624736"/>
          </a:xfrm>
        </p:spPr>
        <p:txBody>
          <a:bodyPr>
            <a:normAutofit fontScale="92500" lnSpcReduction="20000"/>
          </a:bodyPr>
          <a:lstStyle/>
          <a:p>
            <a:pPr marL="0" indent="0">
              <a:buNone/>
            </a:pPr>
            <a:r>
              <a:rPr lang="tr-TR" dirty="0"/>
              <a:t>Yaşlılık, üzerinden kar edilebilecek bir nesne haline gelmiştir. </a:t>
            </a:r>
          </a:p>
          <a:p>
            <a:pPr marL="0" indent="0">
              <a:buNone/>
            </a:pPr>
            <a:r>
              <a:rPr lang="tr-TR" dirty="0"/>
              <a:t>Yaşlanma karşıtı bilimin kültürel alanı dört biçimde tanımlanabilir: </a:t>
            </a:r>
          </a:p>
          <a:p>
            <a:pPr marL="514350" indent="-514350">
              <a:buAutoNum type="arabicParenR"/>
            </a:pPr>
            <a:r>
              <a:rPr lang="tr-TR" dirty="0"/>
              <a:t>Belirti önleyen,</a:t>
            </a:r>
          </a:p>
          <a:p>
            <a:pPr marL="514350" indent="-514350">
              <a:buAutoNum type="arabicParenR"/>
            </a:pPr>
            <a:r>
              <a:rPr lang="tr-TR" dirty="0"/>
              <a:t>Yaşam beklentisini uzatan, </a:t>
            </a:r>
          </a:p>
          <a:p>
            <a:pPr marL="514350" indent="-514350">
              <a:buAutoNum type="arabicParenR"/>
            </a:pPr>
            <a:r>
              <a:rPr lang="tr-TR" dirty="0"/>
              <a:t>Ömrü uzatan,</a:t>
            </a:r>
          </a:p>
          <a:p>
            <a:pPr marL="514350" indent="-514350">
              <a:buAutoNum type="arabicParenR"/>
            </a:pPr>
            <a:r>
              <a:rPr lang="tr-TR" dirty="0"/>
              <a:t>Belirtileri ortadan kaldıran</a:t>
            </a:r>
          </a:p>
          <a:p>
            <a:pPr marL="0" indent="0">
              <a:buNone/>
            </a:pPr>
            <a:r>
              <a:rPr lang="tr-TR" b="1" dirty="0"/>
              <a:t>Belirti önleme boyutu</a:t>
            </a:r>
            <a:r>
              <a:rPr lang="tr-TR" dirty="0"/>
              <a:t>, reklamlarda öne çıkar. Reklamlarda sıkça, bilimsel metotlarla üretilen kırışık önleyici kremlere ve saç dökülmesini azaltan ürünlere yer verilir.  “Bilimdeki yeni teknolojiler muazzam ticarileştirme firmalarının da öznesi haline gelmektedir.” Tüm bunlar, “yaşlılığı insan ırkının üstünde istenmeyen bir yük olarak gören” yaklaşımların ürünüdür.</a:t>
            </a:r>
          </a:p>
        </p:txBody>
      </p:sp>
    </p:spTree>
    <p:extLst>
      <p:ext uri="{BB962C8B-B14F-4D97-AF65-F5344CB8AC3E}">
        <p14:creationId xmlns:p14="http://schemas.microsoft.com/office/powerpoint/2010/main" val="26197470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dirty="0"/>
              <a:t>Yaşlanmanın reklamlarda iki farklı sunumu vardır:</a:t>
            </a:r>
          </a:p>
          <a:p>
            <a:pPr marL="0" indent="0">
              <a:buNone/>
            </a:pPr>
            <a:r>
              <a:rPr lang="tr-TR" dirty="0"/>
              <a:t>1. Yaşlanmanın nedenlerinin sunumu</a:t>
            </a:r>
          </a:p>
          <a:p>
            <a:pPr marL="0" indent="0">
              <a:buNone/>
            </a:pPr>
            <a:r>
              <a:rPr lang="tr-TR" dirty="0"/>
              <a:t>2. Bu nedenlerin çözümlerinin sunumu.</a:t>
            </a:r>
          </a:p>
          <a:p>
            <a:pPr marL="0" indent="0">
              <a:buNone/>
            </a:pPr>
            <a:r>
              <a:rPr lang="tr-TR" dirty="0"/>
              <a:t>Yaşlanma karşıtı reklamlar,’</a:t>
            </a:r>
            <a:r>
              <a:rPr lang="tr-TR" dirty="0" err="1"/>
              <a:t>problem-solution</a:t>
            </a:r>
            <a:r>
              <a:rPr lang="tr-TR" dirty="0"/>
              <a:t> </a:t>
            </a:r>
            <a:r>
              <a:rPr lang="tr-TR" dirty="0" err="1"/>
              <a:t>adversiting</a:t>
            </a:r>
            <a:r>
              <a:rPr lang="tr-TR" dirty="0"/>
              <a:t>’ (sorun çözme reklamcılığı) türüne örnek oluşturur. </a:t>
            </a:r>
          </a:p>
          <a:p>
            <a:pPr marL="0" indent="0">
              <a:buNone/>
            </a:pPr>
            <a:r>
              <a:rPr lang="tr-TR" dirty="0"/>
              <a:t>Yaşlanma karşıtı ürün reklamlarında; </a:t>
            </a:r>
          </a:p>
          <a:p>
            <a:pPr marL="0" indent="0">
              <a:buNone/>
            </a:pPr>
            <a:r>
              <a:rPr lang="tr-TR" dirty="0"/>
              <a:t>1) Coğrafi, (cilt bölümlendirilir, ürün çeşitliliği)</a:t>
            </a:r>
          </a:p>
          <a:p>
            <a:pPr marL="0" indent="0">
              <a:buNone/>
            </a:pPr>
            <a:r>
              <a:rPr lang="tr-TR" dirty="0"/>
              <a:t>2) Askeri, (zamana, belirtilere karşı savaş)</a:t>
            </a:r>
          </a:p>
          <a:p>
            <a:pPr marL="0" indent="0">
              <a:buNone/>
            </a:pPr>
            <a:r>
              <a:rPr lang="tr-TR" dirty="0"/>
              <a:t>3) Tıbbi, (tıbbi uzmanlar, kavramlar)</a:t>
            </a:r>
          </a:p>
          <a:p>
            <a:pPr marL="0" indent="0">
              <a:buNone/>
            </a:pPr>
            <a:r>
              <a:rPr lang="tr-TR" dirty="0"/>
              <a:t>4) Bilimsel gelişmişlik (teknoloji)                 </a:t>
            </a:r>
          </a:p>
          <a:p>
            <a:pPr marL="0" indent="0">
              <a:buNone/>
            </a:pPr>
            <a:r>
              <a:rPr lang="tr-TR" dirty="0"/>
              <a:t>5) Metafizik söylemler kullanılır. (iyi-kötü karşıtlığı)</a:t>
            </a:r>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4289609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a:bodyPr>
          <a:lstStyle/>
          <a:p>
            <a:pPr marL="0" indent="0">
              <a:buNone/>
            </a:pPr>
            <a:r>
              <a:rPr lang="tr-TR" dirty="0"/>
              <a:t>«Cam tavan kavramı (</a:t>
            </a:r>
            <a:r>
              <a:rPr lang="tr-TR" dirty="0" err="1"/>
              <a:t>glass</a:t>
            </a:r>
            <a:r>
              <a:rPr lang="tr-TR" dirty="0"/>
              <a:t> </a:t>
            </a:r>
            <a:r>
              <a:rPr lang="tr-TR" dirty="0" err="1"/>
              <a:t>ceiling</a:t>
            </a:r>
            <a:r>
              <a:rPr lang="tr-TR" dirty="0"/>
              <a:t>); kadınların üst düzey işleri elde etmelerinin önüne geçen görünmez engelleri ifade etmektedir. Kadife getto kavramı ise (</a:t>
            </a:r>
            <a:r>
              <a:rPr lang="tr-TR" dirty="0" err="1"/>
              <a:t>velvet</a:t>
            </a:r>
            <a:r>
              <a:rPr lang="tr-TR" dirty="0"/>
              <a:t>  </a:t>
            </a:r>
            <a:r>
              <a:rPr lang="tr-TR" dirty="0" err="1"/>
              <a:t>ghetto</a:t>
            </a:r>
            <a:r>
              <a:rPr lang="tr-TR" dirty="0"/>
              <a:t>), meslekte kadın yöneticilerin ağırlıkta olduğunu ifade eden ancak bu durumun üst düzey isler için gerçekleştirilen rekabette erkeklere yönelik ciddi bir tehdit oluşturmadığı yönünde bir iddiada bulunan Halkla İlişkiler: Kadife Getto (PR: ‘</a:t>
            </a:r>
            <a:r>
              <a:rPr lang="tr-TR" dirty="0" err="1"/>
              <a:t>The</a:t>
            </a:r>
            <a:r>
              <a:rPr lang="tr-TR" dirty="0"/>
              <a:t> </a:t>
            </a:r>
            <a:r>
              <a:rPr lang="tr-TR" dirty="0" err="1"/>
              <a:t>Velvet</a:t>
            </a:r>
            <a:r>
              <a:rPr lang="tr-TR" dirty="0"/>
              <a:t> </a:t>
            </a:r>
            <a:r>
              <a:rPr lang="tr-TR" dirty="0" err="1"/>
              <a:t>Ghetto</a:t>
            </a:r>
            <a:r>
              <a:rPr lang="tr-TR" dirty="0"/>
              <a:t>’, Business </a:t>
            </a:r>
            <a:r>
              <a:rPr lang="tr-TR" dirty="0" err="1"/>
              <a:t>Week</a:t>
            </a:r>
            <a:r>
              <a:rPr lang="tr-TR" dirty="0"/>
              <a:t>, 1978) adlı bir çalışmadan sonra ve bu durumu ifade etmek için ortaya atılmıştır.» (Becerikli, 2008: 287)</a:t>
            </a:r>
          </a:p>
        </p:txBody>
      </p:sp>
    </p:spTree>
    <p:extLst>
      <p:ext uri="{BB962C8B-B14F-4D97-AF65-F5344CB8AC3E}">
        <p14:creationId xmlns:p14="http://schemas.microsoft.com/office/powerpoint/2010/main" val="180643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3776" y="188639"/>
            <a:ext cx="9094728" cy="6654945"/>
          </a:xfrm>
        </p:spPr>
        <p:txBody>
          <a:bodyPr>
            <a:normAutofit fontScale="85000" lnSpcReduction="10000"/>
          </a:bodyPr>
          <a:lstStyle/>
          <a:p>
            <a:r>
              <a:rPr lang="tr-TR" dirty="0"/>
              <a:t>«1970’lerde yürütülen bir araştırmaya göre  kadınların kariyer hedefleri erkeklere nazaran daha sınırlıdır ve kadınlar hedeflerine ulaşmak için daha  etkisiz stratejiler seçerler.»</a:t>
            </a:r>
          </a:p>
          <a:p>
            <a:r>
              <a:rPr lang="tr-TR" dirty="0"/>
              <a:t>«Kadınlar halkla ilişkiler alanındaki erkeklere nazaran daha az kazanmaktadırlar. Bu durum yaş,  deneyim ve çalışılan örgütün türü göz önüne  alınmaksızın yapılan bir saptamadır.»</a:t>
            </a:r>
          </a:p>
          <a:p>
            <a:r>
              <a:rPr lang="tr-TR" dirty="0"/>
              <a:t>«Kadınlar ağırlıklı olarak iletişim teknisyeni rolünde  faaliyet gösterirken, erkekler yönetsel </a:t>
            </a:r>
            <a:r>
              <a:rPr lang="tr-TR" dirty="0" err="1"/>
              <a:t>rollerde»dir</a:t>
            </a:r>
            <a:r>
              <a:rPr lang="tr-TR" dirty="0"/>
              <a:t>… Yönetsel rollerde bulunan kadınlar aynı zamanda teknik görevleri de yerine getirmeyi sürdürmektedirler.»</a:t>
            </a:r>
          </a:p>
          <a:p>
            <a:r>
              <a:rPr lang="tr-TR" dirty="0"/>
              <a:t>«Araştırmacılar erkeklerde toplumsal cinsiyete dayalı olarak aktif olma, rekabet, kendine güven, bağımsızlık, saldırganlık, tahakküm  kurma, övünmeyi seven, mücadeleci bir kişilik yapısı, kadınlarda ise empati, bağımlılık, pasiflik, sempati, duyarlılık, bakma/büyütmeyle ilgili islere yatkınlık, utangaçlık, uyum yeteneği olduğuna işaret ederler» (Becerikli, 2008: 294-304)</a:t>
            </a:r>
          </a:p>
        </p:txBody>
      </p:sp>
    </p:spTree>
    <p:extLst>
      <p:ext uri="{BB962C8B-B14F-4D97-AF65-F5344CB8AC3E}">
        <p14:creationId xmlns:p14="http://schemas.microsoft.com/office/powerpoint/2010/main" val="3077010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dirty="0"/>
              <a:t>«Eşitsizlik yapısaldır ve kurum/kuruluşların içinde inşa edilir. Toplumsal cinsiyete, ırk ve etnik kökene, yasa </a:t>
            </a:r>
            <a:r>
              <a:rPr lang="tr-TR" dirty="0" err="1"/>
              <a:t>baglı</a:t>
            </a:r>
            <a:r>
              <a:rPr lang="tr-TR" dirty="0"/>
              <a:t> olarak kurulabilir. Sonuç herhangi bir örgütteki egemen koalisyonun güç ve imtiyaza  dayalı olarak örneğin kadın halkla ilişkiler uzmanları  gibi daha az güce ve etkiye sahip grupları kontrol  etmesidir. Bu tahakküm ilişkisi ise doğuştan gelmez, toplumsal olarak inşa edilir, bu da yeniden ve farklı bir biçimde inşa edilmesinin mümkün olduğunu gösterir.» (Becerikli, 2008: 320)</a:t>
            </a:r>
          </a:p>
          <a:p>
            <a:pPr marL="0" indent="0">
              <a:buNone/>
            </a:pPr>
            <a:r>
              <a:rPr lang="tr-TR" b="1" dirty="0"/>
              <a:t>KAYNAKÇA</a:t>
            </a:r>
          </a:p>
          <a:p>
            <a:pPr marL="0" indent="0">
              <a:buNone/>
            </a:pPr>
            <a:r>
              <a:rPr lang="tr-TR" dirty="0"/>
              <a:t>Becerikli, Sema (2008). </a:t>
            </a:r>
            <a:r>
              <a:rPr lang="tr-TR" b="1" dirty="0"/>
              <a:t>...ve Halkla İlişkiler: Şeytanın Avukatlığından Arabuluculuğa; Bir Disiplinin Eleştirel Analizi</a:t>
            </a:r>
            <a:r>
              <a:rPr lang="tr-TR" dirty="0"/>
              <a:t>, Karınca Yayınları, Ankara,</a:t>
            </a:r>
          </a:p>
          <a:p>
            <a:pPr marL="0" indent="0">
              <a:buNone/>
            </a:pPr>
            <a:endParaRPr lang="tr-TR" dirty="0"/>
          </a:p>
        </p:txBody>
      </p:sp>
    </p:spTree>
    <p:extLst>
      <p:ext uri="{BB962C8B-B14F-4D97-AF65-F5344CB8AC3E}">
        <p14:creationId xmlns:p14="http://schemas.microsoft.com/office/powerpoint/2010/main" val="1571831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altLang="en-US" b="1" dirty="0"/>
              <a:t>Dergi Reklamlarında Modern Kadınlık İnşaları</a:t>
            </a:r>
          </a:p>
          <a:p>
            <a:pPr marL="0" indent="0">
              <a:buNone/>
            </a:pPr>
            <a:r>
              <a:rPr lang="tr-TR" altLang="en-US" b="1" dirty="0"/>
              <a:t>Yazar</a:t>
            </a:r>
            <a:r>
              <a:rPr lang="tr-TR" altLang="en-US" dirty="0"/>
              <a:t>: Sırma Oya </a:t>
            </a:r>
            <a:r>
              <a:rPr lang="tr-TR" altLang="en-US" dirty="0" err="1"/>
              <a:t>Tekvar</a:t>
            </a:r>
            <a:endParaRPr lang="tr-TR" altLang="en-US" dirty="0"/>
          </a:p>
          <a:p>
            <a:pPr marL="0" indent="0">
              <a:buNone/>
            </a:pPr>
            <a:r>
              <a:rPr lang="tr-TR" altLang="en-US" dirty="0"/>
              <a:t>İçinde: Becerikli, Sema (2011).  </a:t>
            </a:r>
            <a:r>
              <a:rPr lang="tr-TR" altLang="en-US" i="1" dirty="0"/>
              <a:t>Halkla İlişkiler ve Reklamın Anatomisi, Eleştirel Bir Kavrayış</a:t>
            </a:r>
            <a:r>
              <a:rPr lang="tr-TR" altLang="en-US" dirty="0"/>
              <a:t>, Ankara, Ütopya</a:t>
            </a:r>
          </a:p>
          <a:p>
            <a:pPr marL="0" indent="0">
              <a:buNone/>
            </a:pPr>
            <a:r>
              <a:rPr lang="tr-TR" dirty="0" err="1"/>
              <a:t>ss</a:t>
            </a:r>
            <a:r>
              <a:rPr lang="tr-TR" dirty="0"/>
              <a:t>. 394-421</a:t>
            </a:r>
          </a:p>
          <a:p>
            <a:pPr marL="0" indent="0">
              <a:buNone/>
            </a:pPr>
            <a:endParaRPr lang="tr-TR" dirty="0"/>
          </a:p>
        </p:txBody>
      </p:sp>
    </p:spTree>
    <p:extLst>
      <p:ext uri="{BB962C8B-B14F-4D97-AF65-F5344CB8AC3E}">
        <p14:creationId xmlns:p14="http://schemas.microsoft.com/office/powerpoint/2010/main" val="1565462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«Tüketim, mal ve/veya hizmetlerle doğal ihtiyaçların karşılanmasından öte, birtakım kod ve kurallarla düzenlenerek kitlelere yayılan, tam da </a:t>
            </a:r>
            <a:r>
              <a:rPr lang="tr-TR" dirty="0" err="1"/>
              <a:t>Baudrillard’ın</a:t>
            </a:r>
            <a:r>
              <a:rPr lang="tr-TR" dirty="0"/>
              <a:t> deyişiyle bir göstergeler sistemidir. Bu sistemde ihtiyaçlar doğal ve biyolojik düzeyden değil, toplumsal değerler ve sınıflandırmalardan geçerek giderilmektedir.» </a:t>
            </a:r>
          </a:p>
          <a:p>
            <a:pPr marL="0" indent="0">
              <a:buNone/>
            </a:pPr>
            <a:r>
              <a:rPr lang="tr-TR" dirty="0"/>
              <a:t>«Tüketime dair simgesel bir anlatımı topluma etkili bir şekilde sunmaya çalışan reklamlar, tüketicilere birtakım imgeleri gösterirken, ‘insanların temel davranış kalıplarına uygun olarak onların psikolojik özelliklerine seslenir’».</a:t>
            </a:r>
          </a:p>
        </p:txBody>
      </p:sp>
    </p:spTree>
    <p:extLst>
      <p:ext uri="{BB962C8B-B14F-4D97-AF65-F5344CB8AC3E}">
        <p14:creationId xmlns:p14="http://schemas.microsoft.com/office/powerpoint/2010/main" val="1323589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Metnin altında yatan anlamı anlamak için : GÖSTERGEBİLİM (metinde kullanılan, tek değil)</a:t>
            </a:r>
          </a:p>
          <a:p>
            <a:pPr marL="0" indent="0">
              <a:buNone/>
            </a:pPr>
            <a:endParaRPr lang="tr-TR" dirty="0"/>
          </a:p>
          <a:p>
            <a:pPr marL="0" indent="0">
              <a:buNone/>
            </a:pPr>
            <a:r>
              <a:rPr lang="tr-TR" dirty="0"/>
              <a:t>Çünkü «reklamlar nesnelere anlam yükler, bir tüketim toplumu yaratır. Buna ilaveten, tüketim sürecinde insan ilişkilerinin, dayanışmanın, karşılıklılığın, sıcaklığın, ilginin tüketimi de söz konusudur.»</a:t>
            </a:r>
          </a:p>
          <a:p>
            <a:pPr marL="0" indent="0">
              <a:buNone/>
            </a:pPr>
            <a:endParaRPr lang="tr-TR" dirty="0"/>
          </a:p>
          <a:p>
            <a:pPr marL="0" indent="0">
              <a:buNone/>
            </a:pPr>
            <a:r>
              <a:rPr lang="tr-TR" dirty="0"/>
              <a:t>Reklamlarda kadınlar nasıl yer alır?? (tartışma)</a:t>
            </a:r>
          </a:p>
        </p:txBody>
      </p:sp>
    </p:spTree>
    <p:extLst>
      <p:ext uri="{BB962C8B-B14F-4D97-AF65-F5344CB8AC3E}">
        <p14:creationId xmlns:p14="http://schemas.microsoft.com/office/powerpoint/2010/main" val="958402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Gençlik ve moda dergilerinde;</a:t>
            </a:r>
          </a:p>
          <a:p>
            <a:pPr marL="0" indent="0">
              <a:buNone/>
            </a:pPr>
            <a:r>
              <a:rPr lang="tr-TR" dirty="0"/>
              <a:t>«Zayıf, genç, çoğunlukla beyaz tenli kusursuz»</a:t>
            </a:r>
          </a:p>
          <a:p>
            <a:pPr marL="0" indent="0">
              <a:buNone/>
            </a:pPr>
            <a:r>
              <a:rPr lang="tr-TR" dirty="0"/>
              <a:t>2 kategori belirgin:</a:t>
            </a:r>
          </a:p>
          <a:p>
            <a:pPr marL="514350" indent="-514350">
              <a:buAutoNum type="arabicPeriod"/>
            </a:pPr>
            <a:r>
              <a:rPr lang="tr-TR" dirty="0"/>
              <a:t>«Kadınların anne, eş, ev kadını olarak temsil edildiği geleneksel imgeler. Kadın, bu </a:t>
            </a:r>
            <a:r>
              <a:rPr lang="tr-TR" dirty="0" err="1"/>
              <a:t>kalıpsal</a:t>
            </a:r>
            <a:r>
              <a:rPr lang="tr-TR" dirty="0"/>
              <a:t> imgelerle özel alana eşdeğerdir.»</a:t>
            </a:r>
          </a:p>
          <a:p>
            <a:pPr marL="514350" indent="-514350">
              <a:buAutoNum type="arabicPeriod"/>
            </a:pPr>
            <a:r>
              <a:rPr lang="tr-TR" dirty="0"/>
              <a:t>«Genellikle kamusal alanda yer alan; özgürleşen kadın göstergeleri.» </a:t>
            </a:r>
            <a:r>
              <a:rPr lang="tr-TR" dirty="0">
                <a:sym typeface="Wingdings" panose="05000000000000000000" pitchFamily="2" charset="2"/>
              </a:rPr>
              <a:t> 1980 sonrası artış var.</a:t>
            </a:r>
          </a:p>
          <a:p>
            <a:pPr marL="0" indent="0">
              <a:buNone/>
            </a:pPr>
            <a:r>
              <a:rPr lang="tr-TR" dirty="0">
                <a:sym typeface="Wingdings" panose="05000000000000000000" pitchFamily="2" charset="2"/>
              </a:rPr>
              <a:t> </a:t>
            </a:r>
          </a:p>
          <a:p>
            <a:pPr marL="0" indent="0">
              <a:buNone/>
            </a:pPr>
            <a:r>
              <a:rPr lang="tr-TR" dirty="0">
                <a:sym typeface="Wingdings" panose="05000000000000000000" pitchFamily="2" charset="2"/>
              </a:rPr>
              <a:t>«Yeni kadın» satın alma gücü arttı, modern kadınlık imgeleri arttı.</a:t>
            </a:r>
            <a:endParaRPr lang="tr-TR" dirty="0"/>
          </a:p>
        </p:txBody>
      </p:sp>
    </p:spTree>
    <p:extLst>
      <p:ext uri="{BB962C8B-B14F-4D97-AF65-F5344CB8AC3E}">
        <p14:creationId xmlns:p14="http://schemas.microsoft.com/office/powerpoint/2010/main" val="393836347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1647</Words>
  <Application>Microsoft Office PowerPoint</Application>
  <PresentationFormat>Ekran Gösterisi (4:3)</PresentationFormat>
  <Paragraphs>97</Paragraphs>
  <Slides>21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21</vt:i4>
      </vt:variant>
    </vt:vector>
  </HeadingPairs>
  <TitlesOfParts>
    <vt:vector size="24" baseType="lpstr">
      <vt:lpstr>Arial</vt:lpstr>
      <vt:lpstr>Calibri</vt:lpstr>
      <vt:lpstr>Ofis Teması</vt:lpstr>
      <vt:lpstr>KONU 12 Toplumsal Cinsiyet ve Halkla İlişkiler: Kadife Bir Getto  Reklamlarda Kadın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9 Halkla İlişkiler Okuryazarı Olabilmek Mükemmellik Teorisine Eleştirel Bakış</dc:title>
  <dc:creator>Nilüfer Pınar KILIÇ</dc:creator>
  <cp:lastModifiedBy>Author</cp:lastModifiedBy>
  <cp:revision>17</cp:revision>
  <dcterms:created xsi:type="dcterms:W3CDTF">2019-10-01T09:54:08Z</dcterms:created>
  <dcterms:modified xsi:type="dcterms:W3CDTF">2019-10-03T09:06:42Z</dcterms:modified>
</cp:coreProperties>
</file>