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2E28-6035-41B6-8096-26E01632B13D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592A479-E1F5-44D2-8406-9553624A9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686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2E28-6035-41B6-8096-26E01632B13D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592A479-E1F5-44D2-8406-9553624A9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436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2E28-6035-41B6-8096-26E01632B13D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592A479-E1F5-44D2-8406-9553624A99E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294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2E28-6035-41B6-8096-26E01632B13D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92A479-E1F5-44D2-8406-9553624A9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15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2E28-6035-41B6-8096-26E01632B13D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92A479-E1F5-44D2-8406-9553624A99EA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5267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2E28-6035-41B6-8096-26E01632B13D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92A479-E1F5-44D2-8406-9553624A9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19674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2E28-6035-41B6-8096-26E01632B13D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A479-E1F5-44D2-8406-9553624A9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3786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2E28-6035-41B6-8096-26E01632B13D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A479-E1F5-44D2-8406-9553624A9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9137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2E28-6035-41B6-8096-26E01632B13D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A479-E1F5-44D2-8406-9553624A9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564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2E28-6035-41B6-8096-26E01632B13D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592A479-E1F5-44D2-8406-9553624A9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8630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2E28-6035-41B6-8096-26E01632B13D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592A479-E1F5-44D2-8406-9553624A9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04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2E28-6035-41B6-8096-26E01632B13D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592A479-E1F5-44D2-8406-9553624A9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3494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2E28-6035-41B6-8096-26E01632B13D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A479-E1F5-44D2-8406-9553624A9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996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2E28-6035-41B6-8096-26E01632B13D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A479-E1F5-44D2-8406-9553624A9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7071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2E28-6035-41B6-8096-26E01632B13D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2A479-E1F5-44D2-8406-9553624A9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440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2E28-6035-41B6-8096-26E01632B13D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92A479-E1F5-44D2-8406-9553624A9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888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22E28-6035-41B6-8096-26E01632B13D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592A479-E1F5-44D2-8406-9553624A9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912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HAK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Hak kavramını açıklayan görüşler:</a:t>
            </a:r>
          </a:p>
          <a:p>
            <a:pPr algn="just"/>
            <a:r>
              <a:rPr lang="tr-TR" dirty="0" smtClean="0"/>
              <a:t>1- İrade teorisi</a:t>
            </a:r>
          </a:p>
          <a:p>
            <a:pPr algn="just"/>
            <a:r>
              <a:rPr lang="tr-TR" dirty="0" smtClean="0"/>
              <a:t>2- Menfaat teorisi</a:t>
            </a:r>
          </a:p>
          <a:p>
            <a:pPr algn="just"/>
            <a:r>
              <a:rPr lang="tr-TR" dirty="0" smtClean="0"/>
              <a:t>3- Karma teori</a:t>
            </a: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337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Sorumluluğa Hakim Olan İlkeler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Bireysel sorumluluk ilkesi</a:t>
            </a:r>
          </a:p>
          <a:p>
            <a:r>
              <a:rPr lang="tr-TR" dirty="0" smtClean="0"/>
              <a:t>2. Ayni sorumluluk ilkesi</a:t>
            </a:r>
          </a:p>
          <a:p>
            <a:r>
              <a:rPr lang="tr-TR" dirty="0" smtClean="0"/>
              <a:t>3. Tam sorumluluk ilkesi</a:t>
            </a:r>
          </a:p>
          <a:p>
            <a:r>
              <a:rPr lang="tr-TR" dirty="0" smtClean="0"/>
              <a:t>4. Kıymet itibariyle sorumluluk ilkesi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9069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            Haklar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tr-TR" dirty="0">
              <a:solidFill>
                <a:prstClr val="black"/>
              </a:solidFill>
            </a:endParaRPr>
          </a:p>
          <a:p>
            <a:pPr lvl="0"/>
            <a:endParaRPr lang="tr-TR" dirty="0">
              <a:solidFill>
                <a:prstClr val="black"/>
              </a:solidFill>
            </a:endParaRPr>
          </a:p>
          <a:p>
            <a:pPr lvl="0"/>
            <a:endParaRPr lang="tr-TR" dirty="0">
              <a:solidFill>
                <a:prstClr val="black"/>
              </a:solidFill>
            </a:endParaRPr>
          </a:p>
          <a:p>
            <a:pPr lvl="0"/>
            <a:r>
              <a:rPr lang="tr-TR" dirty="0">
                <a:solidFill>
                  <a:prstClr val="black"/>
                </a:solidFill>
              </a:rPr>
              <a:t>Yararlanma Hakları			</a:t>
            </a:r>
            <a:r>
              <a:rPr lang="tr-TR" dirty="0" smtClean="0">
                <a:solidFill>
                  <a:prstClr val="black"/>
                </a:solidFill>
              </a:rPr>
              <a:t>       Düzenleme </a:t>
            </a:r>
            <a:r>
              <a:rPr lang="tr-TR" dirty="0">
                <a:solidFill>
                  <a:prstClr val="black"/>
                </a:solidFill>
              </a:rPr>
              <a:t>Hakları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1- Alacak Hakları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2- Hakimiyet Hakları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3-Kişilik Hakları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4- Topluluk veya grup hakları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Aşağı Ok 3"/>
          <p:cNvSpPr/>
          <p:nvPr/>
        </p:nvSpPr>
        <p:spPr>
          <a:xfrm>
            <a:off x="3507475" y="2053987"/>
            <a:ext cx="818866" cy="11327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Aşağı Ok 4"/>
          <p:cNvSpPr/>
          <p:nvPr/>
        </p:nvSpPr>
        <p:spPr>
          <a:xfrm>
            <a:off x="7369791" y="1978925"/>
            <a:ext cx="791570" cy="12828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522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Alacak Hakkının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Alacak hakkı bir yararlanma hakkıdır.</a:t>
            </a:r>
          </a:p>
          <a:p>
            <a:r>
              <a:rPr lang="tr-TR" dirty="0" smtClean="0"/>
              <a:t>2. Alacak hakkı bir malvarlığı hakkıdır.</a:t>
            </a:r>
          </a:p>
          <a:p>
            <a:r>
              <a:rPr lang="tr-TR" dirty="0" smtClean="0"/>
              <a:t>3. Alacak hakkı nispi bir haktır.</a:t>
            </a:r>
          </a:p>
          <a:p>
            <a:r>
              <a:rPr lang="tr-TR" dirty="0" smtClean="0"/>
              <a:t>4. Alacak hakkının sayısı, içeriği sınırlı değildir.</a:t>
            </a:r>
          </a:p>
          <a:p>
            <a:r>
              <a:rPr lang="tr-TR" dirty="0" smtClean="0"/>
              <a:t>5. Alacak hakkı geçici bir haktır.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4423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 err="1" smtClean="0"/>
              <a:t>Nispilik</a:t>
            </a:r>
            <a:r>
              <a:rPr lang="tr-TR" u="sng" dirty="0" smtClean="0"/>
              <a:t> İlkesinin İstisnaları</a:t>
            </a:r>
          </a:p>
          <a:p>
            <a:r>
              <a:rPr lang="tr-TR" dirty="0" smtClean="0"/>
              <a:t>1- Üçüncü kişileri koruyucu etkili sözleşme</a:t>
            </a:r>
          </a:p>
          <a:p>
            <a:r>
              <a:rPr lang="tr-TR" dirty="0" smtClean="0"/>
              <a:t>2- Tam üçüncü kişi yararına sözleşme</a:t>
            </a:r>
          </a:p>
          <a:p>
            <a:r>
              <a:rPr lang="tr-TR" dirty="0" smtClean="0"/>
              <a:t>3. TMK m. 1009/II</a:t>
            </a:r>
          </a:p>
          <a:p>
            <a:r>
              <a:rPr lang="tr-TR" dirty="0" smtClean="0"/>
              <a:t>4. TBK m. 509/I</a:t>
            </a:r>
          </a:p>
          <a:p>
            <a:r>
              <a:rPr lang="tr-TR" dirty="0" smtClean="0"/>
              <a:t>5. TBK m. 322/III</a:t>
            </a:r>
          </a:p>
          <a:p>
            <a:r>
              <a:rPr lang="tr-TR" dirty="0" smtClean="0"/>
              <a:t>6. TBK m. 507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1332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Yenilik Doğuran Haklar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K</a:t>
            </a:r>
            <a:r>
              <a:rPr lang="tr-TR" dirty="0" smtClean="0"/>
              <a:t>urucu </a:t>
            </a:r>
            <a:r>
              <a:rPr lang="tr-TR" dirty="0" smtClean="0"/>
              <a:t>yenilik doğuran </a:t>
            </a:r>
            <a:r>
              <a:rPr lang="tr-TR" dirty="0" smtClean="0"/>
              <a:t>haklar (</a:t>
            </a:r>
            <a:r>
              <a:rPr lang="tr-TR" dirty="0" err="1" smtClean="0"/>
              <a:t>Örn</a:t>
            </a:r>
            <a:r>
              <a:rPr lang="tr-TR" dirty="0" smtClean="0"/>
              <a:t>: Kabul </a:t>
            </a:r>
            <a:r>
              <a:rPr lang="tr-TR" dirty="0" smtClean="0"/>
              <a:t>beyanı, alım, önalım, gerialım, tanıma, ihraz, işgal)</a:t>
            </a:r>
          </a:p>
          <a:p>
            <a:pPr algn="just"/>
            <a:r>
              <a:rPr lang="tr-TR" dirty="0"/>
              <a:t>D</a:t>
            </a:r>
            <a:r>
              <a:rPr lang="tr-TR" dirty="0" smtClean="0"/>
              <a:t>eğiştirici </a:t>
            </a:r>
            <a:r>
              <a:rPr lang="tr-TR" dirty="0" smtClean="0"/>
              <a:t>yenilik doğuran </a:t>
            </a:r>
            <a:r>
              <a:rPr lang="tr-TR" dirty="0" smtClean="0"/>
              <a:t>haklar (</a:t>
            </a:r>
            <a:r>
              <a:rPr lang="tr-TR" dirty="0" err="1" smtClean="0"/>
              <a:t>Örn</a:t>
            </a:r>
            <a:r>
              <a:rPr lang="tr-TR" dirty="0" smtClean="0"/>
              <a:t>: Seçimlik </a:t>
            </a:r>
            <a:r>
              <a:rPr lang="tr-TR" dirty="0" smtClean="0"/>
              <a:t>borçlarda seçim hakkının kullanılması)</a:t>
            </a:r>
          </a:p>
          <a:p>
            <a:pPr algn="just"/>
            <a:r>
              <a:rPr lang="tr-TR" dirty="0"/>
              <a:t>B</a:t>
            </a:r>
            <a:r>
              <a:rPr lang="tr-TR" dirty="0" smtClean="0"/>
              <a:t>ozucu </a:t>
            </a:r>
            <a:r>
              <a:rPr lang="tr-TR" dirty="0" smtClean="0"/>
              <a:t>yenilik doğuran </a:t>
            </a:r>
            <a:r>
              <a:rPr lang="tr-TR" dirty="0" smtClean="0"/>
              <a:t>haklar (</a:t>
            </a:r>
            <a:r>
              <a:rPr lang="tr-TR" dirty="0" err="1" smtClean="0"/>
              <a:t>Örn</a:t>
            </a:r>
            <a:r>
              <a:rPr lang="tr-TR" dirty="0" smtClean="0"/>
              <a:t>: Sözleşmenin </a:t>
            </a:r>
            <a:r>
              <a:rPr lang="tr-TR" dirty="0" smtClean="0"/>
              <a:t>iptali, fesih, öneri ve kabulün geri alınması, bir dernek veya sendika üyesinin üyelikten çıkartılması, dönme, mirasın reddi, takas)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0264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Yenilik Doğuran Hakların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Yenilik doğuran haklar, bir kez kullanılmakla sona erer.</a:t>
            </a:r>
          </a:p>
          <a:p>
            <a:pPr algn="just"/>
            <a:r>
              <a:rPr lang="tr-TR" dirty="0" smtClean="0"/>
              <a:t>Yenilik doğuran haklar, ilke olarak zamanaşımına bağlı olmayıp hak düşürücü süreye tabidirler.</a:t>
            </a:r>
          </a:p>
          <a:p>
            <a:pPr algn="just"/>
            <a:r>
              <a:rPr lang="tr-TR" dirty="0" smtClean="0"/>
              <a:t>Yenilik doğuran haklardan, kullanıldıktan sonra dönmek mümkün değildir.</a:t>
            </a:r>
          </a:p>
          <a:p>
            <a:pPr algn="just"/>
            <a:r>
              <a:rPr lang="tr-TR" dirty="0" smtClean="0"/>
              <a:t>Yenilik doğuran haklar şarta bağlanamaz.</a:t>
            </a:r>
          </a:p>
          <a:p>
            <a:pPr algn="just"/>
            <a:r>
              <a:rPr lang="tr-TR" dirty="0" smtClean="0"/>
              <a:t>Yenilik doğuran haklar dürüstlük kuralına uygun olarak kullanılmalıdır.</a:t>
            </a:r>
          </a:p>
          <a:p>
            <a:pPr algn="just"/>
            <a:r>
              <a:rPr lang="tr-TR" dirty="0" smtClean="0"/>
              <a:t>Yenilik doğuran haklar devredilebilen haklardandır.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1771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Def’i ile İtiraz </a:t>
            </a:r>
            <a:r>
              <a:rPr lang="tr-TR" dirty="0" smtClean="0"/>
              <a:t>Kavramı ve Arasındaki </a:t>
            </a:r>
            <a:r>
              <a:rPr lang="tr-TR" dirty="0" smtClean="0"/>
              <a:t>Farklar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Def’i Kavramı</a:t>
            </a:r>
          </a:p>
          <a:p>
            <a:r>
              <a:rPr lang="tr-TR" dirty="0" smtClean="0"/>
              <a:t>İtiraz Kavramı</a:t>
            </a:r>
          </a:p>
          <a:p>
            <a:pPr marL="0" indent="0">
              <a:buNone/>
            </a:pPr>
            <a:r>
              <a:rPr lang="tr-TR" b="1" dirty="0" smtClean="0"/>
              <a:t>	Farkları:</a:t>
            </a:r>
          </a:p>
          <a:p>
            <a:r>
              <a:rPr lang="tr-TR" dirty="0" smtClean="0"/>
              <a:t>1- </a:t>
            </a:r>
            <a:r>
              <a:rPr lang="tr-TR" dirty="0" smtClean="0"/>
              <a:t>Def’i bir haktır, itiraz ise bir olaydır.</a:t>
            </a:r>
          </a:p>
          <a:p>
            <a:r>
              <a:rPr lang="tr-TR" dirty="0" smtClean="0"/>
              <a:t>2- İtiraz, hakim tarafından </a:t>
            </a:r>
            <a:r>
              <a:rPr lang="tr-TR" dirty="0" err="1" smtClean="0"/>
              <a:t>re’sen</a:t>
            </a:r>
            <a:r>
              <a:rPr lang="tr-TR" dirty="0" smtClean="0"/>
              <a:t> göz önünde tutulur.</a:t>
            </a:r>
          </a:p>
          <a:p>
            <a:pPr algn="just"/>
            <a:r>
              <a:rPr lang="tr-TR" dirty="0" smtClean="0"/>
              <a:t>3-Def’i </a:t>
            </a:r>
            <a:r>
              <a:rPr lang="tr-TR" dirty="0" smtClean="0"/>
              <a:t>sadece </a:t>
            </a:r>
            <a:r>
              <a:rPr lang="tr-TR" dirty="0" smtClean="0"/>
              <a:t>hak sahibi tarafından ileri sürülebilir. İtirazı ise menfaati olan herkes ileri sürebilir.</a:t>
            </a:r>
          </a:p>
          <a:p>
            <a:pPr algn="just"/>
            <a:r>
              <a:rPr lang="tr-TR" dirty="0" smtClean="0"/>
              <a:t>4- İtiraz, hakkın doğmadığını veya sona erdiğini ifade eder. </a:t>
            </a:r>
          </a:p>
        </p:txBody>
      </p:sp>
    </p:spTree>
    <p:extLst>
      <p:ext uri="{BB962C8B-B14F-4D97-AF65-F5344CB8AC3E}">
        <p14:creationId xmlns:p14="http://schemas.microsoft.com/office/powerpoint/2010/main" val="3933017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Alacak ve Talep Kavramları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Konuları yönünden farklılıklar</a:t>
            </a:r>
          </a:p>
          <a:p>
            <a:r>
              <a:rPr lang="tr-TR" dirty="0" smtClean="0"/>
              <a:t>Doğuş anları yönünden farklılıklar</a:t>
            </a:r>
          </a:p>
          <a:p>
            <a:r>
              <a:rPr lang="tr-TR" dirty="0" smtClean="0"/>
              <a:t>Kapsadıkları yetkiler yönünden farklılıklar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521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Borç ve Sorumluluk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Borç kavramı</a:t>
            </a:r>
          </a:p>
          <a:p>
            <a:r>
              <a:rPr lang="tr-TR" dirty="0" smtClean="0"/>
              <a:t>Sorumluluk kavramı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101148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425</TotalTime>
  <Words>291</Words>
  <Application>Microsoft Office PowerPoint</Application>
  <PresentationFormat>Geniş ekran</PresentationFormat>
  <Paragraphs>58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Duman</vt:lpstr>
      <vt:lpstr>HAK</vt:lpstr>
      <vt:lpstr>                             Haklar</vt:lpstr>
      <vt:lpstr>Alacak Hakkının Özellikleri</vt:lpstr>
      <vt:lpstr>PowerPoint Sunusu</vt:lpstr>
      <vt:lpstr>Yenilik Doğuran Haklar</vt:lpstr>
      <vt:lpstr>Yenilik Doğuran Hakların Özellikleri</vt:lpstr>
      <vt:lpstr>Def’i ile İtiraz Kavramı ve Arasındaki Farklar</vt:lpstr>
      <vt:lpstr>Alacak ve Talep Kavramları</vt:lpstr>
      <vt:lpstr>Borç ve Sorumluluk</vt:lpstr>
      <vt:lpstr>Sorumluluğa Hakim Olan İlkeler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TOSHIBA</dc:creator>
  <cp:lastModifiedBy>TOSHIBA</cp:lastModifiedBy>
  <cp:revision>11</cp:revision>
  <dcterms:created xsi:type="dcterms:W3CDTF">2020-04-23T10:43:36Z</dcterms:created>
  <dcterms:modified xsi:type="dcterms:W3CDTF">2020-05-04T11:21:01Z</dcterms:modified>
</cp:coreProperties>
</file>