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43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564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50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51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684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81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7473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679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46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6977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845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716DF-28BE-4004-A55B-A79F7C2CC14F}" type="datetimeFigureOut">
              <a:rPr lang="tr-TR" smtClean="0"/>
              <a:t>6.2.2020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6506D-6B57-4EA4-95ED-0E6EF3AAE1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07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alblad.be/zoeken/code/w_a_v_0_oh" TargetMode="External"/><Relationship Id="rId2" Type="http://schemas.openxmlformats.org/officeDocument/2006/relationships/hyperlink" Target="https://www.taalblad.be/woordleer/de-of-het-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taalblad.be/vorm-van-het-adjectief/" TargetMode="External"/><Relationship Id="rId7" Type="http://schemas.openxmlformats.org/officeDocument/2006/relationships/hyperlink" Target="https://nl.wikibooks.org/wiki/Nederlands/Grammatica/Bijvoeglijke_naamwoorden" TargetMode="External"/><Relationship Id="rId2" Type="http://schemas.openxmlformats.org/officeDocument/2006/relationships/hyperlink" Target="https://sites.uclouvain.be/gramlink/Gramlink-NL/morfologie/pdf/m_nl_03_adj_01_alg_ken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vlb.ict.teno.be/haasrode/neandertaal/NedLer10.html" TargetMode="External"/><Relationship Id="rId5" Type="http://schemas.openxmlformats.org/officeDocument/2006/relationships/hyperlink" Target="https://www.taalwinkel.nl/wel-of-geen-adjectief-met-e/" TargetMode="External"/><Relationship Id="rId4" Type="http://schemas.openxmlformats.org/officeDocument/2006/relationships/hyperlink" Target="https://www.taalwinkel.nl/het-bijvoeglijk-naamwoord-of-adjectief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alwinkel.nl/taalhulp/het-gezegde/" TargetMode="External"/><Relationship Id="rId2" Type="http://schemas.openxmlformats.org/officeDocument/2006/relationships/hyperlink" Target="https://www.taalwinkel.nl/tekstsoorten/zelfstandig-naamwoorden-of-substantieve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ambiumned.nl/grammaticawoordsoorten.htm#werkwoorden" TargetMode="External"/><Relationship Id="rId4" Type="http://schemas.openxmlformats.org/officeDocument/2006/relationships/hyperlink" Target="https://www.taalwinkel.nl/tekstsoorten/comparatief-en-superlatief-2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alwinkel.nl/wel-of-geen-adjectief-met-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vlb.ict.teno.be/haasrode/neandertaal/NedLer10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</a:rPr>
              <a:t>Adjectief</a:t>
            </a:r>
            <a:r>
              <a:rPr lang="tr-TR" b="1" dirty="0" smtClean="0">
                <a:solidFill>
                  <a:srgbClr val="C00000"/>
                </a:solidFill>
              </a:rPr>
              <a:t> (</a:t>
            </a:r>
            <a:r>
              <a:rPr lang="tr-TR" b="1" dirty="0" err="1" smtClean="0">
                <a:solidFill>
                  <a:srgbClr val="C00000"/>
                </a:solidFill>
              </a:rPr>
              <a:t>bijvoeglijk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naamwoord</a:t>
            </a:r>
            <a:r>
              <a:rPr lang="tr-TR" b="1" dirty="0" smtClean="0">
                <a:solidFill>
                  <a:srgbClr val="C00000"/>
                </a:solidFill>
              </a:rPr>
              <a:t>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3291" y="1413164"/>
            <a:ext cx="11596254" cy="5257800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nl-NL" b="1" i="1" dirty="0"/>
              <a:t>adjectief + -e</a:t>
            </a:r>
            <a:br>
              <a:rPr lang="nl-NL" b="1" i="1" dirty="0"/>
            </a:br>
            <a:r>
              <a:rPr lang="nl-NL" b="1" i="1" dirty="0"/>
              <a:t>voor substantief met </a:t>
            </a:r>
            <a:r>
              <a:rPr lang="nl-NL" i="1" dirty="0"/>
              <a:t>bepaald</a:t>
            </a:r>
            <a:r>
              <a:rPr lang="nl-NL" b="1" i="1" dirty="0"/>
              <a:t> artikel (DE of HET)</a:t>
            </a:r>
            <a:r>
              <a:rPr lang="nl-NL" dirty="0"/>
              <a:t/>
            </a:r>
            <a:br>
              <a:rPr lang="nl-NL" dirty="0"/>
            </a:br>
            <a:r>
              <a:rPr lang="nl-NL" b="1" dirty="0"/>
              <a:t>de</a:t>
            </a:r>
            <a:r>
              <a:rPr lang="nl-NL" dirty="0"/>
              <a:t> telefoon -&gt; </a:t>
            </a:r>
            <a:r>
              <a:rPr lang="nl-NL" b="1" dirty="0"/>
              <a:t>de</a:t>
            </a:r>
            <a:r>
              <a:rPr lang="nl-NL" dirty="0"/>
              <a:t> zwart</a:t>
            </a:r>
            <a:r>
              <a:rPr lang="nl-NL" b="1" dirty="0"/>
              <a:t>e</a:t>
            </a:r>
            <a:r>
              <a:rPr lang="nl-NL" dirty="0"/>
              <a:t> telefoon</a:t>
            </a:r>
            <a:br>
              <a:rPr lang="nl-NL" dirty="0"/>
            </a:br>
            <a:r>
              <a:rPr lang="nl-NL" b="1" dirty="0"/>
              <a:t>het</a:t>
            </a:r>
            <a:r>
              <a:rPr lang="nl-NL" dirty="0"/>
              <a:t> gebouw -&gt; </a:t>
            </a:r>
            <a:r>
              <a:rPr lang="nl-NL" b="1" dirty="0"/>
              <a:t>het </a:t>
            </a:r>
            <a:r>
              <a:rPr lang="nl-NL" dirty="0"/>
              <a:t>groen</a:t>
            </a:r>
            <a:r>
              <a:rPr lang="nl-NL" b="1" dirty="0"/>
              <a:t>e</a:t>
            </a:r>
            <a:r>
              <a:rPr lang="nl-NL" dirty="0"/>
              <a:t> gebouw</a:t>
            </a:r>
            <a:br>
              <a:rPr lang="nl-NL" dirty="0"/>
            </a:br>
            <a:endParaRPr lang="nl-NL" dirty="0"/>
          </a:p>
          <a:p>
            <a:pPr fontAlgn="base"/>
            <a:r>
              <a:rPr lang="nl-NL" b="1" i="1" dirty="0"/>
              <a:t>voor substantief zonder artikel, met onbepaald artikel (een), met possessief pronomen (zijn, mijn,…) als het een </a:t>
            </a:r>
            <a:r>
              <a:rPr lang="nl-NL" b="1" i="1" u="sng" dirty="0">
                <a:hlinkClick r:id="rId2"/>
              </a:rPr>
              <a:t>DE-woord</a:t>
            </a:r>
            <a:r>
              <a:rPr lang="nl-NL" b="1" i="1" dirty="0"/>
              <a:t> is</a:t>
            </a:r>
            <a:endParaRPr lang="nl-NL" dirty="0"/>
          </a:p>
          <a:p>
            <a:pPr fontAlgn="base"/>
            <a:r>
              <a:rPr lang="nl-NL" b="1" dirty="0"/>
              <a:t>DE</a:t>
            </a:r>
            <a:r>
              <a:rPr lang="nl-NL" dirty="0"/>
              <a:t> auto-&gt;</a:t>
            </a:r>
            <a:r>
              <a:rPr lang="nl-NL" b="1" dirty="0"/>
              <a:t>een</a:t>
            </a:r>
            <a:r>
              <a:rPr lang="nl-NL" dirty="0"/>
              <a:t> rod</a:t>
            </a:r>
            <a:r>
              <a:rPr lang="nl-NL" b="1" dirty="0"/>
              <a:t>e</a:t>
            </a:r>
            <a:r>
              <a:rPr lang="nl-NL" dirty="0"/>
              <a:t> auto</a:t>
            </a:r>
            <a:br>
              <a:rPr lang="nl-NL" dirty="0"/>
            </a:br>
            <a:r>
              <a:rPr lang="nl-NL" b="1" dirty="0"/>
              <a:t>DE</a:t>
            </a:r>
            <a:r>
              <a:rPr lang="nl-NL" dirty="0"/>
              <a:t> bal -&gt; </a:t>
            </a:r>
            <a:r>
              <a:rPr lang="nl-NL" b="1" dirty="0"/>
              <a:t>zijn</a:t>
            </a:r>
            <a:r>
              <a:rPr lang="nl-NL" dirty="0"/>
              <a:t> rode bal</a:t>
            </a:r>
            <a:br>
              <a:rPr lang="nl-NL" dirty="0"/>
            </a:br>
            <a:endParaRPr lang="nl-NL" dirty="0"/>
          </a:p>
          <a:p>
            <a:pPr fontAlgn="base"/>
            <a:r>
              <a:rPr lang="nl-NL" b="1" i="1" dirty="0"/>
              <a:t>voor een substantief in het meervoud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de zwart</a:t>
            </a:r>
            <a:r>
              <a:rPr lang="nl-NL" b="1" dirty="0"/>
              <a:t>e</a:t>
            </a:r>
            <a:r>
              <a:rPr lang="nl-NL" dirty="0"/>
              <a:t> telefoons.</a:t>
            </a:r>
            <a:br>
              <a:rPr lang="nl-NL" dirty="0"/>
            </a:br>
            <a:r>
              <a:rPr lang="nl-NL" dirty="0"/>
              <a:t>de rod</a:t>
            </a:r>
            <a:r>
              <a:rPr lang="nl-NL" b="1" dirty="0"/>
              <a:t>e</a:t>
            </a:r>
            <a:r>
              <a:rPr lang="nl-NL" dirty="0"/>
              <a:t> auto’s.</a:t>
            </a:r>
            <a:br>
              <a:rPr lang="nl-NL" dirty="0"/>
            </a:br>
            <a:endParaRPr lang="nl-NL" dirty="0"/>
          </a:p>
          <a:p>
            <a:pPr fontAlgn="base"/>
            <a:r>
              <a:rPr lang="nl-NL" b="1" i="1" dirty="0"/>
              <a:t>opm: -f wordt -ve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schee</a:t>
            </a:r>
            <a:r>
              <a:rPr lang="nl-NL" b="1" dirty="0"/>
              <a:t>f</a:t>
            </a:r>
            <a:r>
              <a:rPr lang="nl-NL" dirty="0"/>
              <a:t> -&gt; de sche</a:t>
            </a:r>
            <a:r>
              <a:rPr lang="nl-NL" b="1" dirty="0"/>
              <a:t>ve</a:t>
            </a:r>
            <a:r>
              <a:rPr lang="nl-NL" dirty="0"/>
              <a:t> toren</a:t>
            </a:r>
            <a:br>
              <a:rPr lang="nl-NL" dirty="0"/>
            </a:br>
            <a:endParaRPr lang="nl-NL" dirty="0"/>
          </a:p>
          <a:p>
            <a:pPr fontAlgn="base"/>
            <a:r>
              <a:rPr lang="nl-NL" b="1" i="1" dirty="0"/>
              <a:t>opm: -s wordt –ze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boo</a:t>
            </a:r>
            <a:r>
              <a:rPr lang="nl-NL" b="1" dirty="0"/>
              <a:t>s</a:t>
            </a:r>
            <a:r>
              <a:rPr lang="nl-NL" dirty="0"/>
              <a:t> -&gt; de bo</a:t>
            </a:r>
            <a:r>
              <a:rPr lang="nl-NL" b="1" dirty="0"/>
              <a:t>ze</a:t>
            </a:r>
            <a:r>
              <a:rPr lang="nl-NL" dirty="0"/>
              <a:t> juffrouw</a:t>
            </a:r>
            <a:br>
              <a:rPr lang="nl-NL" dirty="0"/>
            </a:br>
            <a:endParaRPr lang="nl-NL" dirty="0"/>
          </a:p>
          <a:p>
            <a:pPr fontAlgn="base"/>
            <a:r>
              <a:rPr lang="nl-NL" b="1" cap="all" dirty="0"/>
              <a:t>ADJECTIEF ZONDER -E</a:t>
            </a:r>
          </a:p>
          <a:p>
            <a:pPr fontAlgn="base"/>
            <a:r>
              <a:rPr lang="nl-NL" i="1" dirty="0"/>
              <a:t>voor </a:t>
            </a:r>
            <a:r>
              <a:rPr lang="nl-NL" i="1" u="sng" dirty="0">
                <a:hlinkClick r:id="rId2"/>
              </a:rPr>
              <a:t>HET-woord</a:t>
            </a:r>
            <a:r>
              <a:rPr lang="nl-NL" i="1" dirty="0"/>
              <a:t> met een onbepaald artikel</a:t>
            </a:r>
            <a:r>
              <a:rPr lang="nl-NL" dirty="0"/>
              <a:t/>
            </a:r>
            <a:br>
              <a:rPr lang="nl-NL" dirty="0"/>
            </a:br>
            <a:r>
              <a:rPr lang="nl-NL" b="1" dirty="0"/>
              <a:t>Het</a:t>
            </a:r>
            <a:r>
              <a:rPr lang="nl-NL" dirty="0"/>
              <a:t> huis -&gt; </a:t>
            </a:r>
            <a:r>
              <a:rPr lang="nl-NL" b="1" dirty="0"/>
              <a:t>een</a:t>
            </a:r>
            <a:r>
              <a:rPr lang="nl-NL" dirty="0"/>
              <a:t> mooi huis</a:t>
            </a:r>
            <a:br>
              <a:rPr lang="nl-NL" dirty="0"/>
            </a:br>
            <a:r>
              <a:rPr lang="nl-NL" u="sng" dirty="0">
                <a:hlinkClick r:id="rId3"/>
              </a:rPr>
              <a:t>t</a:t>
            </a:r>
            <a:endParaRPr lang="nl-NL" dirty="0"/>
          </a:p>
          <a:p>
            <a:pPr fontAlgn="base"/>
            <a:r>
              <a:rPr lang="nl-NL" b="1" i="1" dirty="0"/>
              <a:t>als het adjectief als adverbium wordt gebruikt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Die prijs lijkt me </a:t>
            </a:r>
            <a:r>
              <a:rPr lang="nl-NL" b="1" dirty="0"/>
              <a:t>redelijk</a:t>
            </a:r>
            <a:r>
              <a:rPr lang="nl-NL" dirty="0"/>
              <a:t>. (redelijk als adverbium</a:t>
            </a:r>
            <a:r>
              <a:rPr lang="nl-NL" dirty="0" smtClean="0"/>
              <a:t>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311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1200" dirty="0" err="1" smtClean="0"/>
              <a:t>Extra</a:t>
            </a:r>
            <a:r>
              <a:rPr lang="tr-TR" sz="1200" dirty="0" smtClean="0"/>
              <a:t> </a:t>
            </a:r>
            <a:r>
              <a:rPr lang="tr-TR" sz="1200" dirty="0" err="1" smtClean="0"/>
              <a:t>spellingsregels</a:t>
            </a:r>
            <a:r>
              <a:rPr lang="tr-TR" sz="1200" dirty="0" smtClean="0"/>
              <a:t>. </a:t>
            </a:r>
            <a:r>
              <a:rPr lang="tr-TR" sz="1200" dirty="0" err="1" smtClean="0"/>
              <a:t>Regel</a:t>
            </a:r>
            <a:r>
              <a:rPr lang="tr-TR" sz="1200" dirty="0" smtClean="0"/>
              <a:t> 1: </a:t>
            </a:r>
            <a:r>
              <a:rPr lang="nl-NL" sz="1200" dirty="0" smtClean="0"/>
              <a:t>De </a:t>
            </a:r>
            <a:r>
              <a:rPr lang="nl-NL" sz="1200" dirty="0"/>
              <a:t>rode fiets.</a:t>
            </a:r>
          </a:p>
          <a:p>
            <a:pPr marL="0" indent="0">
              <a:buNone/>
            </a:pPr>
            <a:r>
              <a:rPr lang="nl-NL" sz="1200" dirty="0"/>
              <a:t>Zoals je ziet, kunnen we niet enkel een -e achter "rood" zetten. Dan zouden we "de roode fiets" bekomen, en dat is incorrect. Omdat de uitspraak niet verandert als één -o- verdwijnt, moeten we er eentje weglaten</a:t>
            </a:r>
            <a:r>
              <a:rPr lang="nl-NL" sz="1200" dirty="0" smtClean="0"/>
              <a:t>.</a:t>
            </a:r>
            <a:endParaRPr lang="nl-NL" sz="1200" dirty="0"/>
          </a:p>
          <a:p>
            <a:pPr marL="0" indent="0">
              <a:buNone/>
            </a:pPr>
            <a:r>
              <a:rPr lang="nl-NL" sz="1200" dirty="0"/>
              <a:t>Algemeen: ook bij adjectieven schrijven we lange klinkers (/oo/, /aa/, /ee/, /uu/ [/ii/ komt niet voor]) in een gesloten lettergreep dubbel en in een open lettergreep enkel. Voorbeelden</a:t>
            </a:r>
            <a:r>
              <a:rPr lang="nl-NL" sz="1200" dirty="0" smtClean="0"/>
              <a:t>:</a:t>
            </a:r>
            <a:endParaRPr lang="nl-NL" sz="1200" dirty="0"/>
          </a:p>
          <a:p>
            <a:pPr marL="0" indent="0">
              <a:buNone/>
            </a:pPr>
            <a:r>
              <a:rPr lang="nl-NL" sz="1200" dirty="0"/>
              <a:t>Rood -&gt; de rode </a:t>
            </a:r>
            <a:r>
              <a:rPr lang="nl-NL" sz="1200" dirty="0" smtClean="0"/>
              <a:t>fiets;</a:t>
            </a:r>
            <a:r>
              <a:rPr lang="tr-TR" sz="1200" dirty="0" smtClean="0"/>
              <a:t> </a:t>
            </a:r>
            <a:r>
              <a:rPr lang="nl-NL" sz="1200" dirty="0" smtClean="0"/>
              <a:t>Grijs </a:t>
            </a:r>
            <a:r>
              <a:rPr lang="nl-NL" sz="1200" dirty="0"/>
              <a:t>-&gt; de grijze daken</a:t>
            </a:r>
            <a:r>
              <a:rPr lang="nl-NL" sz="1200" dirty="0" smtClean="0"/>
              <a:t>.</a:t>
            </a:r>
            <a:endParaRPr lang="tr-TR" sz="1200" dirty="0" smtClean="0"/>
          </a:p>
          <a:p>
            <a:pPr marL="0" indent="0">
              <a:buNone/>
            </a:pPr>
            <a:r>
              <a:rPr lang="tr-TR" sz="1200" dirty="0" err="1" smtClean="0"/>
              <a:t>Regel</a:t>
            </a:r>
            <a:r>
              <a:rPr lang="tr-TR" sz="1200" dirty="0" smtClean="0"/>
              <a:t> 2: </a:t>
            </a:r>
            <a:r>
              <a:rPr lang="nl-NL" sz="1200" dirty="0"/>
              <a:t>Het grijze </a:t>
            </a:r>
            <a:r>
              <a:rPr lang="nl-NL" sz="1200" dirty="0" smtClean="0"/>
              <a:t>dak.</a:t>
            </a:r>
            <a:r>
              <a:rPr lang="tr-TR" sz="1200" dirty="0" smtClean="0"/>
              <a:t> </a:t>
            </a:r>
            <a:r>
              <a:rPr lang="nl-NL" sz="1200" dirty="0" smtClean="0"/>
              <a:t>Als </a:t>
            </a:r>
            <a:r>
              <a:rPr lang="nl-NL" sz="1200" dirty="0"/>
              <a:t>het adjectief op een -s eindigt en je zet een -e achter het adjectief, dan verandert de -s in een -z. Voorbeelden</a:t>
            </a:r>
            <a:r>
              <a:rPr lang="nl-NL" sz="1200" dirty="0" smtClean="0"/>
              <a:t>:</a:t>
            </a:r>
            <a:endParaRPr lang="nl-NL" sz="1200" dirty="0"/>
          </a:p>
          <a:p>
            <a:pPr marL="0" indent="0">
              <a:buNone/>
            </a:pPr>
            <a:r>
              <a:rPr lang="nl-NL" sz="1200" dirty="0"/>
              <a:t>Ambitieus -&gt; het ambitieuze </a:t>
            </a:r>
            <a:r>
              <a:rPr lang="nl-NL" sz="1200" dirty="0" smtClean="0"/>
              <a:t>plan;</a:t>
            </a:r>
            <a:r>
              <a:rPr lang="tr-TR" sz="1200" dirty="0" smtClean="0"/>
              <a:t> </a:t>
            </a:r>
            <a:r>
              <a:rPr lang="nl-NL" sz="1200" dirty="0" smtClean="0"/>
              <a:t>Mysterieus </a:t>
            </a:r>
            <a:r>
              <a:rPr lang="nl-NL" sz="1200" dirty="0"/>
              <a:t>-&gt; mysterieuze verhalen</a:t>
            </a:r>
            <a:r>
              <a:rPr lang="nl-NL" sz="1200" dirty="0" smtClean="0"/>
              <a:t>.</a:t>
            </a:r>
            <a:endParaRPr lang="tr-TR" sz="1200" dirty="0" smtClean="0"/>
          </a:p>
          <a:p>
            <a:pPr marL="0" indent="0">
              <a:buNone/>
            </a:pPr>
            <a:r>
              <a:rPr lang="tr-TR" sz="1200" dirty="0" err="1" smtClean="0"/>
              <a:t>Regel</a:t>
            </a:r>
            <a:r>
              <a:rPr lang="tr-TR" sz="1200" dirty="0" smtClean="0"/>
              <a:t> 3: </a:t>
            </a:r>
            <a:r>
              <a:rPr lang="nl-NL" sz="1200" dirty="0"/>
              <a:t>De creatieve </a:t>
            </a:r>
            <a:r>
              <a:rPr lang="nl-NL" sz="1200" dirty="0" smtClean="0"/>
              <a:t>mannen.</a:t>
            </a:r>
            <a:r>
              <a:rPr lang="tr-TR" sz="1200" dirty="0" smtClean="0"/>
              <a:t> </a:t>
            </a:r>
            <a:r>
              <a:rPr lang="nl-NL" sz="1200" dirty="0" smtClean="0"/>
              <a:t>Als </a:t>
            </a:r>
            <a:r>
              <a:rPr lang="nl-NL" sz="1200" dirty="0"/>
              <a:t>het adjectief op een -f eindigt en je zet een -e achter het adjectief, dan verandert de -f in een -v. Voorbeelden</a:t>
            </a:r>
            <a:r>
              <a:rPr lang="nl-NL" sz="1200" dirty="0" smtClean="0"/>
              <a:t>:</a:t>
            </a:r>
            <a:endParaRPr lang="nl-NL" sz="1200" dirty="0"/>
          </a:p>
          <a:p>
            <a:pPr marL="0" indent="0">
              <a:buNone/>
            </a:pPr>
            <a:r>
              <a:rPr lang="nl-NL" sz="1200" dirty="0"/>
              <a:t>Foutief -&gt; het foutieve </a:t>
            </a:r>
            <a:r>
              <a:rPr lang="nl-NL" sz="1200" dirty="0" smtClean="0"/>
              <a:t>antwoord;</a:t>
            </a:r>
            <a:r>
              <a:rPr lang="tr-TR" sz="1200" dirty="0" smtClean="0"/>
              <a:t> </a:t>
            </a:r>
            <a:r>
              <a:rPr lang="nl-NL" sz="1200" dirty="0" smtClean="0"/>
              <a:t>Lief </a:t>
            </a:r>
            <a:r>
              <a:rPr lang="nl-NL" sz="1200" dirty="0"/>
              <a:t>-&gt; een lieve jongen</a:t>
            </a:r>
            <a:r>
              <a:rPr lang="nl-NL" sz="1200" dirty="0" smtClean="0"/>
              <a:t>.</a:t>
            </a:r>
            <a:endParaRPr lang="tr-TR" sz="1200" dirty="0" smtClean="0"/>
          </a:p>
          <a:p>
            <a:pPr marL="0" indent="0">
              <a:buNone/>
            </a:pPr>
            <a:r>
              <a:rPr lang="tr-TR" sz="1200" dirty="0" err="1" smtClean="0"/>
              <a:t>Regel</a:t>
            </a:r>
            <a:r>
              <a:rPr lang="tr-TR" sz="1200" dirty="0" smtClean="0"/>
              <a:t> 4: </a:t>
            </a:r>
            <a:r>
              <a:rPr lang="nl-NL" sz="1200" dirty="0" smtClean="0"/>
              <a:t>De </a:t>
            </a:r>
            <a:r>
              <a:rPr lang="nl-NL" sz="1200" dirty="0"/>
              <a:t>lamme man.</a:t>
            </a:r>
          </a:p>
          <a:p>
            <a:pPr marL="0" indent="0">
              <a:buNone/>
            </a:pPr>
            <a:r>
              <a:rPr lang="nl-NL" sz="1200" dirty="0"/>
              <a:t>Als de laatste klinker van een adjectief een a, e, i, o of u is en je zet een -e achter het adjectief, dan verdubbelt de laatste medeklinker van het adjectief. Als de '-m' in het vorig voorbeeld niet verdubbeld zou zijn, dan kwam de '-a' in een open lettergreep terecht ("de lame man"). Dit is incorrect. </a:t>
            </a:r>
            <a:r>
              <a:rPr lang="nl-NL" sz="1200" dirty="0" smtClean="0"/>
              <a:t>Voorbeelden:</a:t>
            </a:r>
            <a:r>
              <a:rPr lang="tr-TR" sz="1200" dirty="0" smtClean="0"/>
              <a:t> </a:t>
            </a:r>
            <a:r>
              <a:rPr lang="nl-NL" sz="1200" dirty="0" smtClean="0"/>
              <a:t>Mak </a:t>
            </a:r>
            <a:r>
              <a:rPr lang="nl-NL" sz="1200" dirty="0"/>
              <a:t>-&gt; het makke paard (ipv. het make paard</a:t>
            </a:r>
            <a:r>
              <a:rPr lang="nl-NL" sz="1200" dirty="0" smtClean="0"/>
              <a:t>);</a:t>
            </a:r>
            <a:r>
              <a:rPr lang="tr-TR" sz="1200" dirty="0" smtClean="0"/>
              <a:t> </a:t>
            </a:r>
            <a:r>
              <a:rPr lang="nl-NL" sz="1200" dirty="0" smtClean="0"/>
              <a:t>Dom </a:t>
            </a:r>
            <a:r>
              <a:rPr lang="nl-NL" sz="1200" dirty="0"/>
              <a:t>-&gt; de domme leerling (ipv. de dome leerling).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229767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772" y="1496291"/>
            <a:ext cx="11533910" cy="49876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1600" dirty="0"/>
              <a:t>Als het adjectief stoffen of materialen (zoals papier, lood, katoen, ...) uitdrukt, krijgt het adjectief een </a:t>
            </a:r>
            <a:r>
              <a:rPr lang="nl-NL" sz="1600" b="1" dirty="0"/>
              <a:t>-en</a:t>
            </a:r>
            <a:r>
              <a:rPr lang="nl-NL" sz="1600" dirty="0"/>
              <a:t> achteraan. Zet er in geen geval een </a:t>
            </a:r>
            <a:r>
              <a:rPr lang="nl-NL" sz="1600" b="1" dirty="0"/>
              <a:t>-e</a:t>
            </a:r>
            <a:r>
              <a:rPr lang="nl-NL" sz="1600" dirty="0"/>
              <a:t> bij. </a:t>
            </a:r>
            <a:r>
              <a:rPr lang="nl-NL" sz="1600" dirty="0" smtClean="0"/>
              <a:t>Voorbeelden:</a:t>
            </a:r>
            <a:r>
              <a:rPr lang="tr-TR" sz="1600" dirty="0" smtClean="0"/>
              <a:t> </a:t>
            </a:r>
            <a:r>
              <a:rPr lang="nl-NL" sz="1600" dirty="0" smtClean="0"/>
              <a:t>Het</a:t>
            </a:r>
            <a:r>
              <a:rPr lang="nl-NL" sz="1600" dirty="0"/>
              <a:t> </a:t>
            </a:r>
            <a:r>
              <a:rPr lang="nl-NL" sz="1600" i="1" dirty="0"/>
              <a:t>papieren</a:t>
            </a:r>
            <a:r>
              <a:rPr lang="nl-NL" sz="1600" dirty="0"/>
              <a:t> </a:t>
            </a:r>
            <a:r>
              <a:rPr lang="nl-NL" sz="1600" dirty="0" smtClean="0"/>
              <a:t>bootje;</a:t>
            </a:r>
            <a:r>
              <a:rPr lang="tr-TR" sz="1600" dirty="0" smtClean="0"/>
              <a:t> </a:t>
            </a:r>
            <a:r>
              <a:rPr lang="nl-NL" sz="1600" i="1" dirty="0" smtClean="0"/>
              <a:t>Loden</a:t>
            </a:r>
            <a:r>
              <a:rPr lang="nl-NL" sz="1600" dirty="0"/>
              <a:t> </a:t>
            </a:r>
            <a:r>
              <a:rPr lang="nl-NL" sz="1600" dirty="0" smtClean="0"/>
              <a:t>kogels;</a:t>
            </a:r>
            <a:r>
              <a:rPr lang="tr-TR" sz="1600" dirty="0" smtClean="0"/>
              <a:t> </a:t>
            </a:r>
            <a:r>
              <a:rPr lang="nl-NL" sz="1600" i="1" dirty="0" smtClean="0"/>
              <a:t>Katoenen</a:t>
            </a:r>
            <a:r>
              <a:rPr lang="nl-NL" sz="1600" dirty="0"/>
              <a:t> doeken.</a:t>
            </a:r>
          </a:p>
          <a:p>
            <a:pPr marL="0" indent="0">
              <a:buNone/>
            </a:pPr>
            <a:r>
              <a:rPr lang="nl-NL" sz="1600" dirty="0"/>
              <a:t>Sommige adjectieven die stoffen of materialen uitdrukken krijgen helemaal </a:t>
            </a:r>
            <a:r>
              <a:rPr lang="nl-NL" sz="1600" b="1" dirty="0"/>
              <a:t>géén achtervoegsel</a:t>
            </a:r>
            <a:r>
              <a:rPr lang="nl-NL" sz="1600" dirty="0"/>
              <a:t>. </a:t>
            </a:r>
            <a:r>
              <a:rPr lang="nl-NL" sz="1600" dirty="0" smtClean="0"/>
              <a:t>Voorbeelden:</a:t>
            </a:r>
            <a:r>
              <a:rPr lang="tr-TR" sz="1600" dirty="0" smtClean="0"/>
              <a:t> </a:t>
            </a:r>
            <a:r>
              <a:rPr lang="nl-NL" sz="1600" dirty="0" smtClean="0"/>
              <a:t>De</a:t>
            </a:r>
            <a:r>
              <a:rPr lang="nl-NL" sz="1600" dirty="0"/>
              <a:t> </a:t>
            </a:r>
            <a:r>
              <a:rPr lang="nl-NL" sz="1600" i="1" dirty="0"/>
              <a:t>plastic</a:t>
            </a:r>
            <a:r>
              <a:rPr lang="nl-NL" sz="1600" dirty="0"/>
              <a:t> </a:t>
            </a:r>
            <a:r>
              <a:rPr lang="nl-NL" sz="1600" dirty="0" smtClean="0"/>
              <a:t>zak;</a:t>
            </a:r>
            <a:r>
              <a:rPr lang="tr-TR" sz="1600" dirty="0" smtClean="0"/>
              <a:t> </a:t>
            </a:r>
            <a:r>
              <a:rPr lang="nl-NL" sz="1600" dirty="0" smtClean="0"/>
              <a:t>De</a:t>
            </a:r>
            <a:r>
              <a:rPr lang="nl-NL" sz="1600" dirty="0"/>
              <a:t> </a:t>
            </a:r>
            <a:r>
              <a:rPr lang="nl-NL" sz="1600" i="1" dirty="0"/>
              <a:t>nylon</a:t>
            </a:r>
            <a:r>
              <a:rPr lang="nl-NL" sz="1600" dirty="0"/>
              <a:t> kousen.</a:t>
            </a:r>
          </a:p>
          <a:p>
            <a:pPr marL="0" indent="0">
              <a:buNone/>
            </a:pPr>
            <a:r>
              <a:rPr lang="nl-NL" sz="1600" dirty="0"/>
              <a:t>Als duidelijk is waarnaar het bijvoeglijk naamwoord verwijst, kan je het zelfstandig naamwoord weglaten. Voorbeelden:</a:t>
            </a:r>
          </a:p>
          <a:p>
            <a:pPr marL="0" indent="0">
              <a:buNone/>
            </a:pPr>
            <a:endParaRPr lang="nl-NL" sz="1600" dirty="0"/>
          </a:p>
          <a:p>
            <a:pPr marL="0" indent="0">
              <a:buNone/>
            </a:pPr>
            <a:r>
              <a:rPr lang="nl-NL" sz="1600" dirty="0"/>
              <a:t>Welk boek ben je verloren?</a:t>
            </a:r>
          </a:p>
          <a:p>
            <a:pPr marL="0" indent="0">
              <a:buNone/>
            </a:pPr>
            <a:r>
              <a:rPr lang="nl-NL" sz="1600" dirty="0"/>
              <a:t>-Ik ben het groene verloren.</a:t>
            </a:r>
          </a:p>
          <a:p>
            <a:pPr marL="0" indent="0">
              <a:buNone/>
            </a:pPr>
            <a:r>
              <a:rPr lang="nl-NL" sz="1600" dirty="0"/>
              <a:t>Is het een plastic of papieren zak?</a:t>
            </a:r>
          </a:p>
          <a:p>
            <a:pPr marL="0" indent="0">
              <a:buNone/>
            </a:pPr>
            <a:r>
              <a:rPr lang="nl-NL" sz="1600" dirty="0"/>
              <a:t>In zo'n geval spel je het adjectief alsof het zelfst. nmw. nog steeds in de zin zou staan.</a:t>
            </a:r>
          </a:p>
          <a:p>
            <a:pPr marL="0" indent="0">
              <a:buNone/>
            </a:pPr>
            <a:endParaRPr lang="nl-NL" sz="1600" dirty="0"/>
          </a:p>
          <a:p>
            <a:pPr marL="0" indent="0">
              <a:buNone/>
            </a:pPr>
            <a:r>
              <a:rPr lang="nl-NL" sz="1600" dirty="0"/>
              <a:t>Het boek -&gt; het groene boek -&gt; het groene;</a:t>
            </a:r>
          </a:p>
          <a:p>
            <a:pPr marL="0" indent="0">
              <a:buNone/>
            </a:pPr>
            <a:r>
              <a:rPr lang="nl-NL" sz="1600" dirty="0"/>
              <a:t>Een zak -&gt; Een plastic zak -&gt; een plastic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22786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sites.uclouvain.be/gramlink/Gramlink-NL/morfologie/pdf/m_nl_03_adj_01_alg_ken.pdf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https://taalblad.be/vorm-van-het-adjectief</a:t>
            </a:r>
            <a:r>
              <a:rPr lang="tr-TR" dirty="0" smtClean="0">
                <a:hlinkClick r:id="rId3"/>
              </a:rPr>
              <a:t>/</a:t>
            </a:r>
            <a:endParaRPr lang="tr-TR" dirty="0" smtClean="0"/>
          </a:p>
          <a:p>
            <a:r>
              <a:rPr lang="tr-TR" dirty="0">
                <a:hlinkClick r:id="rId4"/>
              </a:rPr>
              <a:t>https://www.taalwinkel.nl/het-bijvoeglijk-naamwoord-of-adjectief</a:t>
            </a:r>
            <a:r>
              <a:rPr lang="tr-TR" dirty="0" smtClean="0">
                <a:hlinkClick r:id="rId4"/>
              </a:rPr>
              <a:t>/</a:t>
            </a:r>
            <a:endParaRPr lang="tr-TR" dirty="0" smtClean="0"/>
          </a:p>
          <a:p>
            <a:r>
              <a:rPr lang="tr-TR" dirty="0">
                <a:hlinkClick r:id="rId5"/>
              </a:rPr>
              <a:t>https://www.taalwinkel.nl/wel-of-geen-adjectief-met-e</a:t>
            </a:r>
            <a:r>
              <a:rPr lang="tr-TR" dirty="0" smtClean="0">
                <a:hlinkClick r:id="rId5"/>
              </a:rPr>
              <a:t>/</a:t>
            </a:r>
            <a:endParaRPr lang="tr-TR" dirty="0" smtClean="0"/>
          </a:p>
          <a:p>
            <a:r>
              <a:rPr lang="tr-TR" dirty="0">
                <a:hlinkClick r:id="rId6"/>
              </a:rPr>
              <a:t>http://</a:t>
            </a:r>
            <a:r>
              <a:rPr lang="tr-TR" dirty="0" smtClean="0">
                <a:hlinkClick r:id="rId6"/>
              </a:rPr>
              <a:t>vlb.ict.teno.be/haasrode/neandertaal/NedLer10.html</a:t>
            </a:r>
            <a:endParaRPr lang="tr-TR" dirty="0" smtClean="0"/>
          </a:p>
          <a:p>
            <a:r>
              <a:rPr lang="tr-TR" dirty="0">
                <a:hlinkClick r:id="rId7"/>
              </a:rPr>
              <a:t>https://nl.wikibooks.org/wiki/Nederlands/Grammatica/Bijvoeglijke_naamwoorden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348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6027" y="1371600"/>
            <a:ext cx="11565082" cy="5216236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nl-NL" dirty="0"/>
              <a:t>Voorbeelden van adjectieven zijn: </a:t>
            </a:r>
            <a:r>
              <a:rPr lang="nl-NL" i="1" dirty="0"/>
              <a:t>mooi, interessant, </a:t>
            </a:r>
            <a:r>
              <a:rPr lang="nl-NL" i="1" dirty="0" smtClean="0"/>
              <a:t>rood</a:t>
            </a:r>
            <a:r>
              <a:rPr lang="nl-NL" dirty="0" smtClean="0"/>
              <a:t>.</a:t>
            </a:r>
            <a:r>
              <a:rPr lang="tr-TR" dirty="0" smtClean="0"/>
              <a:t>  </a:t>
            </a:r>
            <a:r>
              <a:rPr lang="nl-NL" dirty="0" smtClean="0"/>
              <a:t>Adjectieven </a:t>
            </a:r>
            <a:r>
              <a:rPr lang="nl-NL" dirty="0"/>
              <a:t>staan heel vaak voor een </a:t>
            </a:r>
            <a:r>
              <a:rPr lang="nl-NL" b="1" dirty="0">
                <a:hlinkClick r:id="rId2" tooltip="Zelfstandig naamwoorden of substantieven"/>
              </a:rPr>
              <a:t>substantief </a:t>
            </a:r>
            <a:r>
              <a:rPr lang="nl-NL" dirty="0" smtClean="0"/>
              <a:t>:</a:t>
            </a:r>
            <a:r>
              <a:rPr lang="nl-NL" dirty="0"/>
              <a:t> </a:t>
            </a:r>
          </a:p>
          <a:p>
            <a:pPr fontAlgn="base"/>
            <a:r>
              <a:rPr lang="nl-NL" dirty="0"/>
              <a:t>een </a:t>
            </a:r>
            <a:r>
              <a:rPr lang="nl-NL" i="1" dirty="0"/>
              <a:t>rode</a:t>
            </a:r>
            <a:r>
              <a:rPr lang="nl-NL" dirty="0"/>
              <a:t> jas</a:t>
            </a:r>
          </a:p>
          <a:p>
            <a:pPr fontAlgn="base"/>
            <a:r>
              <a:rPr lang="nl-NL" dirty="0"/>
              <a:t>een </a:t>
            </a:r>
            <a:r>
              <a:rPr lang="nl-NL" i="1" dirty="0"/>
              <a:t>groot</a:t>
            </a:r>
            <a:r>
              <a:rPr lang="nl-NL" dirty="0"/>
              <a:t> </a:t>
            </a:r>
            <a:r>
              <a:rPr lang="nl-NL" dirty="0" smtClean="0"/>
              <a:t>huis</a:t>
            </a:r>
            <a:r>
              <a:rPr lang="nl-NL" dirty="0"/>
              <a:t> </a:t>
            </a:r>
          </a:p>
          <a:p>
            <a:pPr fontAlgn="base"/>
            <a:r>
              <a:rPr lang="nl-NL" dirty="0"/>
              <a:t>Dit heet attributief gebruik van het adjectief</a:t>
            </a:r>
            <a:r>
              <a:rPr lang="nl-NL" dirty="0" smtClean="0"/>
              <a:t>.</a:t>
            </a:r>
            <a:r>
              <a:rPr lang="nl-NL" dirty="0"/>
              <a:t> </a:t>
            </a:r>
          </a:p>
          <a:p>
            <a:pPr fontAlgn="base"/>
            <a:r>
              <a:rPr lang="nl-NL" dirty="0"/>
              <a:t>Adjectieven kunnen ook predicatief gebruikt worden in het </a:t>
            </a:r>
            <a:r>
              <a:rPr lang="nl-NL" b="1" dirty="0">
                <a:hlinkClick r:id="rId3" tooltip="Het gezegde"/>
              </a:rPr>
              <a:t>naamwoordelijk deel van het gezegde</a:t>
            </a:r>
            <a:r>
              <a:rPr lang="nl-NL" dirty="0"/>
              <a:t>:</a:t>
            </a:r>
          </a:p>
          <a:p>
            <a:pPr fontAlgn="base"/>
            <a:r>
              <a:rPr lang="nl-NL" dirty="0"/>
              <a:t>De jas is </a:t>
            </a:r>
            <a:r>
              <a:rPr lang="nl-NL" i="1" dirty="0"/>
              <a:t>rood</a:t>
            </a:r>
            <a:r>
              <a:rPr lang="nl-NL" dirty="0"/>
              <a:t>.</a:t>
            </a:r>
          </a:p>
          <a:p>
            <a:pPr fontAlgn="base"/>
            <a:r>
              <a:rPr lang="nl-NL" dirty="0"/>
              <a:t>Dit heet predicatief gebruik van het adjectief</a:t>
            </a:r>
            <a:r>
              <a:rPr lang="nl-NL" dirty="0" smtClean="0"/>
              <a:t>.</a:t>
            </a:r>
            <a:r>
              <a:rPr lang="nl-NL" dirty="0"/>
              <a:t> </a:t>
            </a:r>
          </a:p>
          <a:p>
            <a:pPr fontAlgn="base"/>
            <a:r>
              <a:rPr lang="nl-NL" dirty="0"/>
              <a:t>Adjectieven kunnen ook adverbiaal gebruikt worden</a:t>
            </a:r>
            <a:r>
              <a:rPr lang="nl-NL" dirty="0" smtClean="0"/>
              <a:t>.</a:t>
            </a:r>
            <a:r>
              <a:rPr lang="nl-NL" dirty="0"/>
              <a:t> </a:t>
            </a:r>
          </a:p>
          <a:p>
            <a:pPr fontAlgn="base"/>
            <a:r>
              <a:rPr lang="nl-NL" dirty="0"/>
              <a:t>Hij loopt </a:t>
            </a:r>
            <a:r>
              <a:rPr lang="nl-NL" i="1" dirty="0"/>
              <a:t>snel</a:t>
            </a:r>
            <a:r>
              <a:rPr lang="nl-NL" dirty="0"/>
              <a:t>.</a:t>
            </a:r>
          </a:p>
          <a:p>
            <a:pPr fontAlgn="base"/>
            <a:r>
              <a:rPr lang="nl-NL" dirty="0"/>
              <a:t>Dat heb je </a:t>
            </a:r>
            <a:r>
              <a:rPr lang="nl-NL" i="1" dirty="0"/>
              <a:t>fantastisch</a:t>
            </a:r>
            <a:r>
              <a:rPr lang="nl-NL" dirty="0"/>
              <a:t> gedaan</a:t>
            </a:r>
            <a:r>
              <a:rPr lang="nl-NL" dirty="0" smtClean="0"/>
              <a:t>.</a:t>
            </a:r>
            <a:endParaRPr lang="nl-NL" dirty="0"/>
          </a:p>
          <a:p>
            <a:pPr fontAlgn="base"/>
            <a:r>
              <a:rPr lang="nl-NL" dirty="0"/>
              <a:t>Adjectieven veranderen van vorm in de </a:t>
            </a:r>
            <a:r>
              <a:rPr lang="nl-NL" b="1" dirty="0">
                <a:hlinkClick r:id="rId4" tooltip="Comparatief en superlatief"/>
              </a:rPr>
              <a:t>comparatief en superlatief</a:t>
            </a:r>
            <a:r>
              <a:rPr lang="nl-NL" dirty="0" smtClean="0"/>
              <a:t>:</a:t>
            </a:r>
            <a:endParaRPr lang="nl-NL" dirty="0"/>
          </a:p>
          <a:p>
            <a:pPr fontAlgn="base"/>
            <a:r>
              <a:rPr lang="nl-NL" dirty="0"/>
              <a:t>De wedstrijd duurde gisteren </a:t>
            </a:r>
            <a:r>
              <a:rPr lang="nl-NL" i="1" dirty="0"/>
              <a:t>langer</a:t>
            </a:r>
            <a:r>
              <a:rPr lang="nl-NL" dirty="0"/>
              <a:t> dan vanavond.</a:t>
            </a:r>
          </a:p>
          <a:p>
            <a:pPr fontAlgn="base"/>
            <a:r>
              <a:rPr lang="nl-NL" dirty="0"/>
              <a:t>Dit is het </a:t>
            </a:r>
            <a:r>
              <a:rPr lang="nl-NL" i="1" dirty="0"/>
              <a:t>mooiste</a:t>
            </a:r>
            <a:r>
              <a:rPr lang="nl-NL" dirty="0"/>
              <a:t> schilderij dat ik ooit heb gezien</a:t>
            </a:r>
            <a:r>
              <a:rPr lang="nl-NL" dirty="0" smtClean="0"/>
              <a:t>.</a:t>
            </a:r>
            <a:endParaRPr lang="nl-NL" dirty="0"/>
          </a:p>
          <a:p>
            <a:pPr fontAlgn="base"/>
            <a:r>
              <a:rPr lang="nl-NL" dirty="0"/>
              <a:t>Als adjectieven attributief worden gebruikt, krijgen ze een -e (behalve als ze voor een onbepaald ‘het’-woord in het enkelvoud staan</a:t>
            </a:r>
            <a:r>
              <a:rPr lang="nl-NL" dirty="0" smtClean="0"/>
              <a:t>).</a:t>
            </a:r>
            <a:endParaRPr lang="nl-NL" dirty="0"/>
          </a:p>
          <a:p>
            <a:pPr fontAlgn="base"/>
            <a:r>
              <a:rPr lang="nl-NL" i="1" dirty="0"/>
              <a:t>lekkere</a:t>
            </a:r>
            <a:r>
              <a:rPr lang="nl-NL" dirty="0"/>
              <a:t> koffie      maar:                               </a:t>
            </a:r>
            <a:r>
              <a:rPr lang="nl-NL" i="1" dirty="0"/>
              <a:t>lekker</a:t>
            </a:r>
            <a:r>
              <a:rPr lang="nl-NL" dirty="0"/>
              <a:t> bier, een </a:t>
            </a:r>
            <a:r>
              <a:rPr lang="nl-NL" i="1" dirty="0"/>
              <a:t>leuk</a:t>
            </a:r>
            <a:r>
              <a:rPr lang="nl-NL" dirty="0"/>
              <a:t> verhaal</a:t>
            </a:r>
          </a:p>
          <a:p>
            <a:pPr fontAlgn="base"/>
            <a:r>
              <a:rPr lang="nl-NL" dirty="0"/>
              <a:t>(de koffie)                                                         (het bier, het verhaal</a:t>
            </a:r>
            <a:r>
              <a:rPr lang="nl-NL" dirty="0" smtClean="0"/>
              <a:t>)</a:t>
            </a:r>
            <a:r>
              <a:rPr lang="nl-NL" dirty="0"/>
              <a:t> </a:t>
            </a:r>
          </a:p>
          <a:p>
            <a:pPr fontAlgn="base"/>
            <a:r>
              <a:rPr lang="nl-NL" dirty="0"/>
              <a:t>Ga voor meer informatie over adjectieven naar </a:t>
            </a:r>
            <a:r>
              <a:rPr lang="nl-NL" b="1" dirty="0">
                <a:hlinkClick r:id="rId5"/>
              </a:rPr>
              <a:t>Cambiumned </a:t>
            </a:r>
            <a:r>
              <a:rPr lang="nl-NL" dirty="0"/>
              <a:t>voor uitleg en oefeningen.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435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4073" y="1309255"/>
            <a:ext cx="10979727" cy="4867708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nl-NL" b="1" dirty="0">
                <a:hlinkClick r:id="rId2" tooltip="Wel of geen adjectief met -e?"/>
              </a:rPr>
              <a:t>Wel of geen adjectief met -e?</a:t>
            </a:r>
            <a:endParaRPr lang="nl-NL" b="1" dirty="0"/>
          </a:p>
          <a:p>
            <a:pPr marL="0" indent="0" fontAlgn="base">
              <a:buNone/>
            </a:pPr>
            <a:r>
              <a:rPr lang="nl-NL" dirty="0" smtClean="0"/>
              <a:t>Het </a:t>
            </a:r>
            <a:r>
              <a:rPr lang="nl-NL" dirty="0"/>
              <a:t>adjectief heeft vaak een </a:t>
            </a:r>
            <a:r>
              <a:rPr lang="nl-NL" b="1" dirty="0"/>
              <a:t>-e</a:t>
            </a:r>
            <a:r>
              <a:rPr lang="nl-NL" dirty="0"/>
              <a:t> als </a:t>
            </a:r>
            <a:r>
              <a:rPr lang="nl-NL" i="1" dirty="0"/>
              <a:t>het</a:t>
            </a:r>
            <a:r>
              <a:rPr lang="nl-NL" dirty="0"/>
              <a:t> voor een substantief staat</a:t>
            </a:r>
            <a:r>
              <a:rPr lang="nl-NL" b="1" dirty="0"/>
              <a:t>, </a:t>
            </a:r>
            <a:r>
              <a:rPr lang="nl-NL" dirty="0"/>
              <a:t> bijvoorbeeld:</a:t>
            </a:r>
          </a:p>
          <a:p>
            <a:pPr fontAlgn="base"/>
            <a:r>
              <a:rPr lang="nl-NL" i="1" dirty="0"/>
              <a:t>een oud</a:t>
            </a:r>
            <a:r>
              <a:rPr lang="nl-NL" b="1" i="1" dirty="0"/>
              <a:t>e</a:t>
            </a:r>
            <a:r>
              <a:rPr lang="nl-NL" i="1" dirty="0"/>
              <a:t> stad</a:t>
            </a:r>
          </a:p>
          <a:p>
            <a:pPr fontAlgn="base"/>
            <a:r>
              <a:rPr lang="nl-NL" i="1" dirty="0"/>
              <a:t>nieuw</a:t>
            </a:r>
            <a:r>
              <a:rPr lang="nl-NL" b="1" i="1" dirty="0"/>
              <a:t>e</a:t>
            </a:r>
            <a:r>
              <a:rPr lang="nl-NL" i="1" dirty="0"/>
              <a:t> wetten</a:t>
            </a:r>
          </a:p>
          <a:p>
            <a:pPr fontAlgn="base"/>
            <a:r>
              <a:rPr lang="nl-NL" i="1" dirty="0"/>
              <a:t>het interessant</a:t>
            </a:r>
            <a:r>
              <a:rPr lang="nl-NL" b="1" i="1" dirty="0"/>
              <a:t>e</a:t>
            </a:r>
            <a:r>
              <a:rPr lang="nl-NL" i="1" dirty="0"/>
              <a:t> artikel.</a:t>
            </a:r>
          </a:p>
          <a:p>
            <a:pPr fontAlgn="base"/>
            <a:r>
              <a:rPr lang="nl-NL" dirty="0"/>
              <a:t>Maar bij de enkelvoudsvorm van een het-woord dat onbepaald gebruikt wordt, komt er geen –</a:t>
            </a:r>
            <a:r>
              <a:rPr lang="nl-NL" b="1" dirty="0"/>
              <a:t>e</a:t>
            </a:r>
            <a:r>
              <a:rPr lang="nl-NL" dirty="0"/>
              <a:t>, bijvoorbeeld:</a:t>
            </a:r>
          </a:p>
          <a:p>
            <a:pPr fontAlgn="base"/>
            <a:r>
              <a:rPr lang="nl-NL" i="1" dirty="0"/>
              <a:t>een interessant tijdschrift (het tijdschrift)</a:t>
            </a:r>
          </a:p>
          <a:p>
            <a:pPr fontAlgn="base"/>
            <a:r>
              <a:rPr lang="nl-NL" i="1" dirty="0"/>
              <a:t>een groot plein, (het plein)</a:t>
            </a:r>
          </a:p>
          <a:p>
            <a:pPr fontAlgn="base"/>
            <a:r>
              <a:rPr lang="nl-NL" i="1" dirty="0"/>
              <a:t>een donker bos (het bos)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43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135967"/>
              </p:ext>
            </p:extLst>
          </p:nvPr>
        </p:nvGraphicFramePr>
        <p:xfrm>
          <a:off x="1932709" y="2389908"/>
          <a:ext cx="8084127" cy="3314700"/>
        </p:xfrm>
        <a:graphic>
          <a:graphicData uri="http://schemas.openxmlformats.org/drawingml/2006/table">
            <a:tbl>
              <a:tblPr/>
              <a:tblGrid>
                <a:gridCol w="2694709"/>
                <a:gridCol w="2694709"/>
                <a:gridCol w="2694709"/>
              </a:tblGrid>
              <a:tr h="1104900">
                <a:tc>
                  <a:txBody>
                    <a:bodyPr/>
                    <a:lstStyle/>
                    <a:p>
                      <a:pPr fontAlgn="base"/>
                      <a:r>
                        <a:rPr lang="tr-TR" b="1" dirty="0">
                          <a:effectLst/>
                        </a:rPr>
                        <a:t/>
                      </a:r>
                      <a:br>
                        <a:rPr lang="tr-TR" b="1" dirty="0">
                          <a:effectLst/>
                        </a:rPr>
                      </a:br>
                      <a:r>
                        <a:rPr lang="tr-TR" b="1" dirty="0">
                          <a:effectLst/>
                        </a:rPr>
                        <a:t> </a:t>
                      </a:r>
                      <a:endParaRPr lang="tr-TR" dirty="0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r>
                        <a:rPr lang="tr-TR" b="1" dirty="0" smtClean="0">
                          <a:solidFill>
                            <a:srgbClr val="C00000"/>
                          </a:solidFill>
                          <a:effectLst/>
                        </a:rPr>
                        <a:t>de-</a:t>
                      </a:r>
                      <a:r>
                        <a:rPr lang="tr-TR" b="1" dirty="0" err="1" smtClean="0">
                          <a:solidFill>
                            <a:srgbClr val="C00000"/>
                          </a:solidFill>
                          <a:effectLst/>
                        </a:rPr>
                        <a:t>woord</a:t>
                      </a:r>
                      <a:endParaRPr lang="tr-TR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fontAlgn="base"/>
                      <a:endParaRPr lang="tr-TR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err="1" smtClean="0">
                          <a:solidFill>
                            <a:srgbClr val="C00000"/>
                          </a:solidFill>
                          <a:effectLst/>
                        </a:rPr>
                        <a:t>het-woord</a:t>
                      </a:r>
                      <a:endParaRPr lang="tr-TR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endParaRPr lang="tr-TR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fontAlgn="base"/>
                      <a:r>
                        <a:rPr lang="tr-TR" b="1" dirty="0" err="1">
                          <a:solidFill>
                            <a:srgbClr val="C00000"/>
                          </a:solidFill>
                          <a:effectLst/>
                        </a:rPr>
                        <a:t>onbepaald</a:t>
                      </a:r>
                      <a:endParaRPr lang="tr-TR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l-NL" i="1" dirty="0">
                          <a:effectLst/>
                        </a:rPr>
                        <a:t>een </a:t>
                      </a:r>
                      <a:r>
                        <a:rPr lang="nl-NL" b="1" i="1" dirty="0">
                          <a:effectLst/>
                        </a:rPr>
                        <a:t>nieuw</a:t>
                      </a:r>
                      <a:r>
                        <a:rPr lang="nl-NL" b="1" i="1" dirty="0">
                          <a:solidFill>
                            <a:srgbClr val="993300"/>
                          </a:solidFill>
                          <a:effectLst/>
                        </a:rPr>
                        <a:t>e</a:t>
                      </a:r>
                      <a:r>
                        <a:rPr lang="nl-NL" i="1" dirty="0">
                          <a:effectLst/>
                        </a:rPr>
                        <a:t> regering</a:t>
                      </a:r>
                      <a:endParaRPr lang="nl-NL" dirty="0">
                        <a:effectLst/>
                      </a:endParaRPr>
                    </a:p>
                    <a:p>
                      <a:pPr fontAlgn="base"/>
                      <a:r>
                        <a:rPr lang="nl-NL" b="1" i="1" dirty="0">
                          <a:effectLst/>
                        </a:rPr>
                        <a:t>sterk</a:t>
                      </a:r>
                      <a:r>
                        <a:rPr lang="nl-NL" b="1" i="1" dirty="0">
                          <a:solidFill>
                            <a:srgbClr val="993300"/>
                          </a:solidFill>
                          <a:effectLst/>
                        </a:rPr>
                        <a:t>e</a:t>
                      </a:r>
                      <a:r>
                        <a:rPr lang="nl-NL" i="1" dirty="0">
                          <a:solidFill>
                            <a:srgbClr val="993300"/>
                          </a:solidFill>
                          <a:effectLst/>
                        </a:rPr>
                        <a:t> </a:t>
                      </a:r>
                      <a:r>
                        <a:rPr lang="nl-NL" i="1" dirty="0">
                          <a:effectLst/>
                        </a:rPr>
                        <a:t>koffie</a:t>
                      </a:r>
                      <a:endParaRPr lang="nl-NL" dirty="0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l-NL" i="1">
                          <a:effectLst/>
                        </a:rPr>
                        <a:t>een </a:t>
                      </a:r>
                      <a:r>
                        <a:rPr lang="nl-NL" b="1" i="1">
                          <a:effectLst/>
                        </a:rPr>
                        <a:t>vreemd</a:t>
                      </a:r>
                      <a:r>
                        <a:rPr lang="nl-NL" i="1">
                          <a:effectLst/>
                        </a:rPr>
                        <a:t> artikel</a:t>
                      </a:r>
                      <a:endParaRPr lang="nl-NL">
                        <a:effectLst/>
                      </a:endParaRPr>
                    </a:p>
                    <a:p>
                      <a:pPr fontAlgn="base"/>
                      <a:r>
                        <a:rPr lang="nl-NL" b="1" i="1">
                          <a:effectLst/>
                        </a:rPr>
                        <a:t>vers</a:t>
                      </a:r>
                      <a:r>
                        <a:rPr lang="nl-NL" i="1">
                          <a:effectLst/>
                        </a:rPr>
                        <a:t> brood</a:t>
                      </a:r>
                      <a:endParaRPr lang="nl-NL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fontAlgn="base"/>
                      <a:r>
                        <a:rPr lang="tr-TR" b="1" dirty="0" err="1">
                          <a:solidFill>
                            <a:srgbClr val="C00000"/>
                          </a:solidFill>
                          <a:effectLst/>
                        </a:rPr>
                        <a:t>bepaald</a:t>
                      </a:r>
                      <a:endParaRPr lang="tr-TR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l-NL" i="1">
                          <a:effectLst/>
                        </a:rPr>
                        <a:t>de </a:t>
                      </a:r>
                      <a:r>
                        <a:rPr lang="nl-NL" b="1" i="1">
                          <a:effectLst/>
                        </a:rPr>
                        <a:t>nieuw</a:t>
                      </a:r>
                      <a:r>
                        <a:rPr lang="nl-NL" b="1" i="1">
                          <a:solidFill>
                            <a:srgbClr val="993300"/>
                          </a:solidFill>
                          <a:effectLst/>
                        </a:rPr>
                        <a:t>e</a:t>
                      </a:r>
                      <a:r>
                        <a:rPr lang="nl-NL" i="1">
                          <a:effectLst/>
                        </a:rPr>
                        <a:t> regering</a:t>
                      </a:r>
                      <a:endParaRPr lang="nl-NL">
                        <a:effectLst/>
                      </a:endParaRPr>
                    </a:p>
                    <a:p>
                      <a:pPr fontAlgn="base"/>
                      <a:r>
                        <a:rPr lang="nl-NL" i="1">
                          <a:effectLst/>
                        </a:rPr>
                        <a:t>de </a:t>
                      </a:r>
                      <a:r>
                        <a:rPr lang="nl-NL" b="1" i="1">
                          <a:effectLst/>
                        </a:rPr>
                        <a:t>sterk</a:t>
                      </a:r>
                      <a:r>
                        <a:rPr lang="nl-NL" b="1" i="1">
                          <a:solidFill>
                            <a:srgbClr val="993300"/>
                          </a:solidFill>
                          <a:effectLst/>
                        </a:rPr>
                        <a:t>e</a:t>
                      </a:r>
                      <a:r>
                        <a:rPr lang="nl-NL" i="1">
                          <a:solidFill>
                            <a:srgbClr val="FFCC00"/>
                          </a:solidFill>
                          <a:effectLst/>
                        </a:rPr>
                        <a:t> </a:t>
                      </a:r>
                      <a:r>
                        <a:rPr lang="nl-NL" i="1">
                          <a:effectLst/>
                        </a:rPr>
                        <a:t>koffie</a:t>
                      </a:r>
                      <a:endParaRPr lang="nl-NL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l-NL" i="1" dirty="0">
                          <a:effectLst/>
                        </a:rPr>
                        <a:t>het </a:t>
                      </a:r>
                      <a:r>
                        <a:rPr lang="nl-NL" b="1" i="1" dirty="0">
                          <a:effectLst/>
                        </a:rPr>
                        <a:t>vreemd</a:t>
                      </a:r>
                      <a:r>
                        <a:rPr lang="nl-NL" b="1" i="1" dirty="0">
                          <a:solidFill>
                            <a:srgbClr val="993300"/>
                          </a:solidFill>
                          <a:effectLst/>
                        </a:rPr>
                        <a:t>e</a:t>
                      </a:r>
                      <a:r>
                        <a:rPr lang="nl-NL" i="1" dirty="0">
                          <a:effectLst/>
                        </a:rPr>
                        <a:t> artikel</a:t>
                      </a:r>
                      <a:endParaRPr lang="nl-NL" dirty="0">
                        <a:effectLst/>
                      </a:endParaRPr>
                    </a:p>
                    <a:p>
                      <a:pPr fontAlgn="base"/>
                      <a:r>
                        <a:rPr lang="nl-NL" i="1" dirty="0">
                          <a:effectLst/>
                        </a:rPr>
                        <a:t>het </a:t>
                      </a:r>
                      <a:r>
                        <a:rPr lang="nl-NL" b="1" i="1" dirty="0">
                          <a:effectLst/>
                        </a:rPr>
                        <a:t>vers</a:t>
                      </a:r>
                      <a:r>
                        <a:rPr lang="nl-NL" b="1" i="1" dirty="0">
                          <a:solidFill>
                            <a:srgbClr val="993300"/>
                          </a:solidFill>
                          <a:effectLst/>
                        </a:rPr>
                        <a:t>e</a:t>
                      </a:r>
                      <a:r>
                        <a:rPr lang="nl-NL" i="1" dirty="0">
                          <a:solidFill>
                            <a:srgbClr val="FFCC00"/>
                          </a:solidFill>
                          <a:effectLst/>
                        </a:rPr>
                        <a:t> </a:t>
                      </a:r>
                      <a:r>
                        <a:rPr lang="nl-NL" i="1" dirty="0">
                          <a:effectLst/>
                        </a:rPr>
                        <a:t>brood</a:t>
                      </a:r>
                      <a:endParaRPr lang="nl-NL" dirty="0">
                        <a:effectLst/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29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1558636"/>
            <a:ext cx="11021291" cy="4998028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nl-NL" dirty="0"/>
              <a:t>De regel van de vorm van het adjectief is lastig te leren. Voor het gebruik van het adjectief zonder –</a:t>
            </a:r>
            <a:r>
              <a:rPr lang="nl-NL" b="1" dirty="0"/>
              <a:t>e </a:t>
            </a:r>
            <a:r>
              <a:rPr lang="nl-NL" dirty="0"/>
              <a:t>moet je twee stappen maken:</a:t>
            </a:r>
          </a:p>
          <a:p>
            <a:pPr fontAlgn="base"/>
            <a:r>
              <a:rPr lang="nl-NL" dirty="0"/>
              <a:t>het hoort bij een onbepaald gebruikt substantief, bijvoorbeeld: </a:t>
            </a:r>
            <a:r>
              <a:rPr lang="nl-NL" i="1" dirty="0"/>
              <a:t>een eiland</a:t>
            </a:r>
            <a:r>
              <a:rPr lang="nl-NL" dirty="0"/>
              <a:t>.</a:t>
            </a:r>
          </a:p>
          <a:p>
            <a:pPr fontAlgn="base"/>
            <a:r>
              <a:rPr lang="nl-NL" dirty="0"/>
              <a:t>het substantief is een het-woord, bijvoorbeeld </a:t>
            </a:r>
            <a:r>
              <a:rPr lang="nl-NL" i="1" dirty="0"/>
              <a:t>het eiland</a:t>
            </a:r>
            <a:r>
              <a:rPr lang="nl-NL" dirty="0"/>
              <a:t>.</a:t>
            </a:r>
          </a:p>
          <a:p>
            <a:pPr fontAlgn="base"/>
            <a:r>
              <a:rPr lang="nl-NL" dirty="0"/>
              <a:t>Leer een paar vaste combinaties van substantief en adjectief, bijvoorbeeld: een duur huis, een nieuwe computer, prachtig weer.</a:t>
            </a:r>
          </a:p>
          <a:p>
            <a:pPr marL="0" indent="0" fontAlgn="base">
              <a:buNone/>
            </a:pPr>
            <a:r>
              <a:rPr lang="nl-NL" b="1" dirty="0"/>
              <a:t>Oefening wel  of geen -e?</a:t>
            </a:r>
          </a:p>
          <a:p>
            <a:pPr fontAlgn="base"/>
            <a:r>
              <a:rPr lang="nl-NL" dirty="0"/>
              <a:t>Welke fouten staan er in de onderstaande zinnen?</a:t>
            </a:r>
          </a:p>
          <a:p>
            <a:pPr marL="0" indent="0" fontAlgn="base">
              <a:buNone/>
            </a:pPr>
            <a:endParaRPr lang="nl-NL" dirty="0"/>
          </a:p>
          <a:p>
            <a:pPr fontAlgn="base"/>
            <a:r>
              <a:rPr lang="nl-NL" dirty="0"/>
              <a:t>Mijn zus is een zeer slimme meisje. Op de basisschool heeft ze twee klassen overgeslagen.</a:t>
            </a:r>
          </a:p>
          <a:p>
            <a:pPr fontAlgn="base"/>
            <a:r>
              <a:rPr lang="nl-NL" dirty="0"/>
              <a:t>Het Muiderslot is een prachtige middeleeuwse kasteel. Heb je het wel eens bezocht?</a:t>
            </a:r>
          </a:p>
          <a:p>
            <a:pPr fontAlgn="base"/>
            <a:r>
              <a:rPr lang="nl-NL" dirty="0"/>
              <a:t>Alle medewerkers hadden een andere inzicht dan de directeur, maar de directeur besliste.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433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5920"/>
          </a:xfrm>
        </p:spPr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7427" y="1091046"/>
            <a:ext cx="11596255" cy="5621481"/>
          </a:xfrm>
        </p:spPr>
        <p:txBody>
          <a:bodyPr>
            <a:normAutofit fontScale="47500" lnSpcReduction="20000"/>
          </a:bodyPr>
          <a:lstStyle/>
          <a:p>
            <a:r>
              <a:rPr lang="nl-NL" dirty="0"/>
              <a:t>Groen, groot, dik, donker, … zijn allemaal adjectieven (bijvoeglijke naamwoorden). We kunnen ze op verschillende manieren in een zin gebruiken.</a:t>
            </a:r>
            <a:br>
              <a:rPr lang="nl-NL" dirty="0"/>
            </a:br>
            <a:r>
              <a:rPr lang="nl-NL" dirty="0"/>
              <a:t>Als we het adjectief direct voor een substantief zetten, komt er soms een [-e] bij het adjectief.</a:t>
            </a:r>
          </a:p>
          <a:p>
            <a:r>
              <a:rPr lang="nl-NL" dirty="0"/>
              <a:t>de </a:t>
            </a:r>
            <a:r>
              <a:rPr lang="nl-NL" i="1" dirty="0"/>
              <a:t>grote</a:t>
            </a:r>
            <a:r>
              <a:rPr lang="nl-NL" dirty="0"/>
              <a:t> man</a:t>
            </a:r>
          </a:p>
          <a:p>
            <a:r>
              <a:rPr lang="nl-NL" dirty="0"/>
              <a:t>het </a:t>
            </a:r>
            <a:r>
              <a:rPr lang="nl-NL" i="1" dirty="0"/>
              <a:t>witte</a:t>
            </a:r>
            <a:r>
              <a:rPr lang="nl-NL" dirty="0"/>
              <a:t> gebouw</a:t>
            </a:r>
          </a:p>
          <a:p>
            <a:r>
              <a:rPr lang="nl-NL" dirty="0"/>
              <a:t>de </a:t>
            </a:r>
            <a:r>
              <a:rPr lang="nl-NL" i="1" dirty="0"/>
              <a:t>droge</a:t>
            </a:r>
            <a:r>
              <a:rPr lang="nl-NL" dirty="0"/>
              <a:t> </a:t>
            </a:r>
            <a:r>
              <a:rPr lang="nl-NL" dirty="0" smtClean="0"/>
              <a:t>bladeren</a:t>
            </a:r>
            <a:endParaRPr lang="tr-TR" dirty="0" smtClean="0"/>
          </a:p>
          <a:p>
            <a:r>
              <a:rPr lang="nl-NL" dirty="0"/>
              <a:t/>
            </a:r>
            <a:br>
              <a:rPr lang="nl-NL" dirty="0"/>
            </a:br>
            <a:r>
              <a:rPr lang="nl-NL" b="1" dirty="0"/>
              <a:t>De belangrijke vraag is: Wanneer krijgt het adjectief een [-e]?</a:t>
            </a:r>
          </a:p>
          <a:p>
            <a:r>
              <a:rPr lang="nl-NL" dirty="0"/>
              <a:t>Hiervoor moet je twee dingen weten:</a:t>
            </a:r>
          </a:p>
          <a:p>
            <a:r>
              <a:rPr lang="nl-NL" dirty="0"/>
              <a:t>1. Is het substantief in de zin waar het adjectief bijstaat, </a:t>
            </a:r>
            <a:r>
              <a:rPr lang="nl-NL" i="1" dirty="0"/>
              <a:t>bepaald</a:t>
            </a:r>
            <a:r>
              <a:rPr lang="nl-NL" dirty="0"/>
              <a:t> of </a:t>
            </a:r>
            <a:r>
              <a:rPr lang="nl-NL" i="1" dirty="0"/>
              <a:t>onbepaald</a:t>
            </a:r>
            <a:r>
              <a:rPr lang="nl-NL" dirty="0"/>
              <a:t>?</a:t>
            </a:r>
          </a:p>
          <a:p>
            <a:r>
              <a:rPr lang="nl-NL" dirty="0"/>
              <a:t>2. Is het substantief een </a:t>
            </a:r>
            <a:r>
              <a:rPr lang="nl-NL" i="1" dirty="0"/>
              <a:t>de</a:t>
            </a:r>
            <a:r>
              <a:rPr lang="nl-NL" dirty="0"/>
              <a:t> of </a:t>
            </a:r>
            <a:r>
              <a:rPr lang="nl-NL" i="1" dirty="0"/>
              <a:t>het</a:t>
            </a:r>
            <a:r>
              <a:rPr lang="nl-NL" dirty="0"/>
              <a:t>-woord? (let op: elk substantief in het meervoud wordt een de-woord)</a:t>
            </a:r>
          </a:p>
          <a:p>
            <a:r>
              <a:rPr lang="nl-NL" dirty="0"/>
              <a:t/>
            </a:r>
            <a:br>
              <a:rPr lang="nl-NL" dirty="0"/>
            </a:br>
            <a:r>
              <a:rPr lang="nl-NL" b="1" dirty="0"/>
              <a:t>1. Hoe weet ik of het substantief in de zin </a:t>
            </a:r>
            <a:r>
              <a:rPr lang="nl-NL" b="1" i="1" dirty="0"/>
              <a:t>bepaald</a:t>
            </a:r>
            <a:r>
              <a:rPr lang="nl-NL" b="1" dirty="0"/>
              <a:t> is of </a:t>
            </a:r>
            <a:r>
              <a:rPr lang="nl-NL" b="1" i="1" dirty="0"/>
              <a:t>onbepaald</a:t>
            </a:r>
            <a:r>
              <a:rPr lang="nl-NL" b="1" dirty="0"/>
              <a:t>?</a:t>
            </a:r>
          </a:p>
          <a:p>
            <a:r>
              <a:rPr lang="nl-NL" dirty="0"/>
              <a:t>Kijk wat er vóór het adjectief staat.</a:t>
            </a:r>
          </a:p>
          <a:p>
            <a:r>
              <a:rPr lang="nl-NL" dirty="0"/>
              <a:t>BEPAALD (definite):</a:t>
            </a:r>
          </a:p>
          <a:p>
            <a:r>
              <a:rPr lang="nl-NL" dirty="0"/>
              <a:t>de, het (bepaald lidwoord)</a:t>
            </a:r>
          </a:p>
          <a:p>
            <a:r>
              <a:rPr lang="nl-NL" dirty="0"/>
              <a:t>mijn, jouw, ons, onze, hun, ... (bezittelijk voornaamwoord)</a:t>
            </a:r>
          </a:p>
          <a:p>
            <a:r>
              <a:rPr lang="nl-NL" dirty="0"/>
              <a:t>dit, dat, deze, die (aanwijzend voornaamwoord)</a:t>
            </a:r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>ONBEPAALD (indefinite):</a:t>
            </a:r>
          </a:p>
          <a:p>
            <a:r>
              <a:rPr lang="nl-NL" dirty="0"/>
              <a:t>een, geen, Ø (onbepaald lidwoord)</a:t>
            </a:r>
          </a:p>
          <a:p>
            <a:r>
              <a:rPr lang="nl-NL" dirty="0"/>
              <a:t>elk, welk, zulk, ...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140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1101436"/>
            <a:ext cx="11523518" cy="551757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nl-NL" dirty="0"/>
              <a:t>Belangrijk :</a:t>
            </a:r>
          </a:p>
          <a:p>
            <a:pPr marL="0" indent="0">
              <a:buNone/>
            </a:pPr>
            <a:r>
              <a:rPr lang="nl-NL" dirty="0"/>
              <a:t>- Een adjectief heeft geen meeervoudsvorm !</a:t>
            </a:r>
            <a:br>
              <a:rPr lang="nl-NL" dirty="0"/>
            </a:br>
            <a:r>
              <a:rPr lang="nl-NL" dirty="0"/>
              <a:t>de </a:t>
            </a:r>
            <a:r>
              <a:rPr lang="nl-NL" i="1" dirty="0"/>
              <a:t>dure</a:t>
            </a:r>
            <a:r>
              <a:rPr lang="nl-NL" dirty="0"/>
              <a:t> auto’s, </a:t>
            </a:r>
            <a:r>
              <a:rPr lang="nl-NL" i="1" dirty="0"/>
              <a:t>lege</a:t>
            </a:r>
            <a:r>
              <a:rPr lang="nl-NL" dirty="0"/>
              <a:t> flessen</a:t>
            </a:r>
          </a:p>
          <a:p>
            <a:pPr marL="0" indent="0">
              <a:buNone/>
            </a:pPr>
            <a:r>
              <a:rPr lang="nl-NL" dirty="0"/>
              <a:t>- Een adjectief bij een ander adjectief (bijwoord) krijgt nooit een –e.</a:t>
            </a:r>
            <a:br>
              <a:rPr lang="nl-NL" dirty="0"/>
            </a:br>
            <a:r>
              <a:rPr lang="nl-NL" dirty="0"/>
              <a:t>Het is </a:t>
            </a:r>
            <a:r>
              <a:rPr lang="nl-NL" i="1" dirty="0"/>
              <a:t>heel</a:t>
            </a:r>
            <a:r>
              <a:rPr lang="nl-NL" dirty="0"/>
              <a:t> stil op straat. Er zit een </a:t>
            </a:r>
            <a:r>
              <a:rPr lang="nl-NL" i="1" dirty="0"/>
              <a:t>heel</a:t>
            </a:r>
            <a:r>
              <a:rPr lang="nl-NL" dirty="0"/>
              <a:t> </a:t>
            </a:r>
            <a:r>
              <a:rPr lang="nl-NL" i="1" dirty="0"/>
              <a:t>grote</a:t>
            </a:r>
            <a:r>
              <a:rPr lang="nl-NL" dirty="0"/>
              <a:t> spin in de kamer.</a:t>
            </a:r>
          </a:p>
          <a:p>
            <a:pPr marL="0" indent="0">
              <a:buNone/>
            </a:pPr>
            <a:r>
              <a:rPr lang="nl-NL" b="1" dirty="0" smtClean="0"/>
              <a:t>- </a:t>
            </a:r>
            <a:r>
              <a:rPr lang="nl-NL" b="1" dirty="0"/>
              <a:t>Let op de spelling bij [-e</a:t>
            </a:r>
            <a:r>
              <a:rPr lang="nl-NL" b="1" dirty="0" smtClean="0"/>
              <a:t>]</a:t>
            </a:r>
            <a:r>
              <a:rPr lang="tr-TR" b="1" dirty="0" smtClean="0"/>
              <a:t> </a:t>
            </a:r>
            <a:r>
              <a:rPr lang="nl-NL" dirty="0" smtClean="0"/>
              <a:t>- </a:t>
            </a:r>
            <a:r>
              <a:rPr lang="nl-NL" dirty="0"/>
              <a:t>Een adjectief met een </a:t>
            </a:r>
            <a:r>
              <a:rPr lang="nl-NL" i="1" dirty="0"/>
              <a:t>lange</a:t>
            </a:r>
            <a:r>
              <a:rPr lang="nl-NL" dirty="0"/>
              <a:t> klank achteraan:</a:t>
            </a:r>
          </a:p>
          <a:p>
            <a:pPr marL="0" indent="0">
              <a:buNone/>
            </a:pPr>
            <a:r>
              <a:rPr lang="nl-NL" dirty="0"/>
              <a:t>groot: de groot + </a:t>
            </a:r>
            <a:r>
              <a:rPr lang="nl-NL" b="1" dirty="0"/>
              <a:t>e</a:t>
            </a:r>
            <a:r>
              <a:rPr lang="nl-NL" dirty="0"/>
              <a:t>man : de </a:t>
            </a:r>
            <a:r>
              <a:rPr lang="nl-NL" i="1" dirty="0"/>
              <a:t>grote</a:t>
            </a:r>
            <a:r>
              <a:rPr lang="nl-NL" dirty="0"/>
              <a:t> man</a:t>
            </a:r>
          </a:p>
          <a:p>
            <a:pPr marL="0" indent="0">
              <a:buNone/>
            </a:pPr>
            <a:r>
              <a:rPr lang="nl-NL" dirty="0"/>
              <a:t>traag: de traag + </a:t>
            </a:r>
            <a:r>
              <a:rPr lang="nl-NL" b="1" dirty="0"/>
              <a:t>e</a:t>
            </a:r>
            <a:r>
              <a:rPr lang="nl-NL" dirty="0"/>
              <a:t>boot : de </a:t>
            </a:r>
            <a:r>
              <a:rPr lang="nl-NL" i="1" dirty="0"/>
              <a:t>trage</a:t>
            </a:r>
            <a:r>
              <a:rPr lang="nl-NL" dirty="0"/>
              <a:t> boot</a:t>
            </a:r>
          </a:p>
          <a:p>
            <a:pPr marL="0" indent="0">
              <a:buNone/>
            </a:pPr>
            <a:r>
              <a:rPr lang="nl-NL" dirty="0"/>
              <a:t>brutaal: de brutaal + </a:t>
            </a:r>
            <a:r>
              <a:rPr lang="nl-NL" b="1" dirty="0"/>
              <a:t>e</a:t>
            </a:r>
            <a:r>
              <a:rPr lang="nl-NL" dirty="0"/>
              <a:t> jongen : de </a:t>
            </a:r>
            <a:r>
              <a:rPr lang="nl-NL" i="1" dirty="0"/>
              <a:t>brutale</a:t>
            </a:r>
            <a:r>
              <a:rPr lang="nl-NL" dirty="0"/>
              <a:t> jongen</a:t>
            </a:r>
          </a:p>
          <a:p>
            <a:pPr marL="0" indent="0">
              <a:buNone/>
            </a:pPr>
            <a:r>
              <a:rPr lang="nl-NL" dirty="0"/>
              <a:t>[-s] wordt [-z] en [-f] wordt [-v]</a:t>
            </a:r>
          </a:p>
          <a:p>
            <a:pPr marL="0" indent="0">
              <a:buNone/>
            </a:pPr>
            <a:r>
              <a:rPr lang="nl-NL" dirty="0"/>
              <a:t>(!) boos: de boos + </a:t>
            </a:r>
            <a:r>
              <a:rPr lang="nl-NL" b="1" dirty="0"/>
              <a:t>e</a:t>
            </a:r>
            <a:r>
              <a:rPr lang="nl-NL" dirty="0"/>
              <a:t> baas : de </a:t>
            </a:r>
            <a:r>
              <a:rPr lang="nl-NL" i="1" dirty="0"/>
              <a:t>boze</a:t>
            </a:r>
            <a:r>
              <a:rPr lang="nl-NL" dirty="0"/>
              <a:t> baas</a:t>
            </a:r>
          </a:p>
          <a:p>
            <a:pPr marL="0" indent="0">
              <a:buNone/>
            </a:pPr>
            <a:r>
              <a:rPr lang="nl-NL" dirty="0"/>
              <a:t>(!) lief: het lief + </a:t>
            </a:r>
            <a:r>
              <a:rPr lang="nl-NL" b="1" dirty="0"/>
              <a:t>e</a:t>
            </a:r>
            <a:r>
              <a:rPr lang="nl-NL" dirty="0"/>
              <a:t> meisje : het </a:t>
            </a:r>
            <a:r>
              <a:rPr lang="nl-NL" i="1" dirty="0"/>
              <a:t>lieve</a:t>
            </a:r>
            <a:r>
              <a:rPr lang="nl-NL" dirty="0"/>
              <a:t> </a:t>
            </a:r>
            <a:r>
              <a:rPr lang="nl-NL" dirty="0" smtClean="0"/>
              <a:t>meisje</a:t>
            </a:r>
            <a:endParaRPr lang="tr-TR" dirty="0" smtClean="0"/>
          </a:p>
          <a:p>
            <a:pPr marL="0" indent="0">
              <a:buNone/>
            </a:pPr>
            <a:r>
              <a:rPr lang="nl-NL" dirty="0" smtClean="0"/>
              <a:t>Bij </a:t>
            </a:r>
            <a:r>
              <a:rPr lang="nl-NL" dirty="0"/>
              <a:t>tweeklanken blijft de spelling dezelfde.</a:t>
            </a:r>
          </a:p>
          <a:p>
            <a:pPr marL="0" indent="0">
              <a:buNone/>
            </a:pPr>
            <a:r>
              <a:rPr lang="nl-NL" dirty="0"/>
              <a:t>blauw: de blauw + </a:t>
            </a:r>
            <a:r>
              <a:rPr lang="nl-NL" i="1" dirty="0"/>
              <a:t>e</a:t>
            </a:r>
            <a:r>
              <a:rPr lang="nl-NL" dirty="0"/>
              <a:t> broek : de </a:t>
            </a:r>
            <a:r>
              <a:rPr lang="nl-NL" i="1" dirty="0"/>
              <a:t>blauwe</a:t>
            </a:r>
            <a:r>
              <a:rPr lang="nl-NL" dirty="0"/>
              <a:t> broek</a:t>
            </a:r>
          </a:p>
          <a:p>
            <a:pPr marL="0" indent="0">
              <a:buNone/>
            </a:pPr>
            <a:r>
              <a:rPr lang="nl-NL" dirty="0"/>
              <a:t>nieuw: de nieuwe + </a:t>
            </a:r>
            <a:r>
              <a:rPr lang="nl-NL" i="1" dirty="0"/>
              <a:t>e</a:t>
            </a:r>
            <a:r>
              <a:rPr lang="nl-NL" dirty="0"/>
              <a:t> fiets: de </a:t>
            </a:r>
            <a:r>
              <a:rPr lang="nl-NL" i="1" dirty="0"/>
              <a:t>nieuwe</a:t>
            </a:r>
            <a:r>
              <a:rPr lang="nl-NL" dirty="0"/>
              <a:t> </a:t>
            </a:r>
            <a:r>
              <a:rPr lang="nl-NL" dirty="0" smtClean="0"/>
              <a:t>fiets</a:t>
            </a:r>
            <a:r>
              <a:rPr lang="tr-TR" dirty="0"/>
              <a:t> </a:t>
            </a:r>
            <a:r>
              <a:rPr lang="tr-TR" dirty="0" smtClean="0"/>
              <a:t> </a:t>
            </a:r>
            <a:r>
              <a:rPr lang="nl-NL" dirty="0" smtClean="0"/>
              <a:t>- </a:t>
            </a:r>
            <a:r>
              <a:rPr lang="nl-NL" dirty="0"/>
              <a:t>Een adjectief met een </a:t>
            </a:r>
            <a:r>
              <a:rPr lang="nl-NL" i="1" dirty="0"/>
              <a:t>korte</a:t>
            </a:r>
            <a:r>
              <a:rPr lang="nl-NL" dirty="0"/>
              <a:t> klinker achteraan:</a:t>
            </a:r>
            <a:br>
              <a:rPr lang="nl-NL" dirty="0"/>
            </a:br>
            <a:r>
              <a:rPr lang="nl-NL" dirty="0"/>
              <a:t>VERDUBBEL DE MEDEKLINKER</a:t>
            </a:r>
          </a:p>
          <a:p>
            <a:pPr marL="0" indent="0">
              <a:buNone/>
            </a:pPr>
            <a:r>
              <a:rPr lang="nl-NL" dirty="0"/>
              <a:t>‘dik: de dik + </a:t>
            </a:r>
            <a:r>
              <a:rPr lang="nl-NL" b="1" dirty="0"/>
              <a:t>e</a:t>
            </a:r>
            <a:r>
              <a:rPr lang="nl-NL" dirty="0"/>
              <a:t> baby : de </a:t>
            </a:r>
            <a:r>
              <a:rPr lang="nl-NL" i="1" dirty="0"/>
              <a:t>dikke</a:t>
            </a:r>
            <a:r>
              <a:rPr lang="nl-NL" dirty="0"/>
              <a:t> baby</a:t>
            </a:r>
          </a:p>
          <a:p>
            <a:pPr marL="0" indent="0">
              <a:buNone/>
            </a:pPr>
            <a:r>
              <a:rPr lang="nl-NL" dirty="0"/>
              <a:t>'slim: de slim + </a:t>
            </a:r>
            <a:r>
              <a:rPr lang="nl-NL" b="1" dirty="0"/>
              <a:t>e</a:t>
            </a:r>
            <a:r>
              <a:rPr lang="nl-NL" dirty="0"/>
              <a:t> dokter : de </a:t>
            </a:r>
            <a:r>
              <a:rPr lang="nl-NL" i="1" dirty="0"/>
              <a:t>slimme</a:t>
            </a:r>
            <a:r>
              <a:rPr lang="nl-NL" dirty="0"/>
              <a:t> dokter</a:t>
            </a:r>
          </a:p>
          <a:p>
            <a:pPr marL="0" indent="0">
              <a:buNone/>
            </a:pPr>
            <a:r>
              <a:rPr lang="nl-NL" dirty="0"/>
              <a:t>(!) ka’pot: een kapot + </a:t>
            </a:r>
            <a:r>
              <a:rPr lang="nl-NL" b="1" dirty="0"/>
              <a:t>e</a:t>
            </a:r>
            <a:r>
              <a:rPr lang="nl-NL" dirty="0"/>
              <a:t> broek : een </a:t>
            </a:r>
            <a:r>
              <a:rPr lang="nl-NL" i="1" dirty="0"/>
              <a:t>kapotte</a:t>
            </a:r>
            <a:r>
              <a:rPr lang="nl-NL" dirty="0"/>
              <a:t> </a:t>
            </a:r>
            <a:r>
              <a:rPr lang="nl-NL" dirty="0" smtClean="0"/>
              <a:t>broek</a:t>
            </a:r>
            <a:r>
              <a:rPr lang="tr-TR" dirty="0" smtClean="0"/>
              <a:t>  </a:t>
            </a:r>
            <a:r>
              <a:rPr lang="nl-NL" dirty="0" smtClean="0"/>
              <a:t>NIET </a:t>
            </a:r>
            <a:r>
              <a:rPr lang="nl-NL" dirty="0"/>
              <a:t>VERDUBBELEN als het adjectief eindigt op [-er], [-ig], [-lijk], [-el] (doffe /e/)</a:t>
            </a:r>
          </a:p>
          <a:p>
            <a:pPr marL="0" indent="0">
              <a:buNone/>
            </a:pPr>
            <a:r>
              <a:rPr lang="nl-NL" dirty="0"/>
              <a:t>‘lekker: de lekker + </a:t>
            </a:r>
            <a:r>
              <a:rPr lang="nl-NL" b="1" dirty="0"/>
              <a:t>e</a:t>
            </a:r>
            <a:r>
              <a:rPr lang="nl-NL" dirty="0"/>
              <a:t> soep : de </a:t>
            </a:r>
            <a:r>
              <a:rPr lang="nl-NL" i="1" dirty="0"/>
              <a:t>lekkere</a:t>
            </a:r>
            <a:r>
              <a:rPr lang="nl-NL" dirty="0"/>
              <a:t> soep</a:t>
            </a:r>
          </a:p>
          <a:p>
            <a:pPr marL="0" indent="0">
              <a:buNone/>
            </a:pPr>
            <a:r>
              <a:rPr lang="nl-NL" dirty="0"/>
              <a:t>ge’lukkig: het gelukkig + </a:t>
            </a:r>
            <a:r>
              <a:rPr lang="nl-NL" b="1" dirty="0"/>
              <a:t>e</a:t>
            </a:r>
            <a:r>
              <a:rPr lang="nl-NL" dirty="0"/>
              <a:t> paar : het </a:t>
            </a:r>
            <a:r>
              <a:rPr lang="nl-NL" i="1" dirty="0"/>
              <a:t>gelukkige</a:t>
            </a:r>
            <a:r>
              <a:rPr lang="nl-NL" dirty="0"/>
              <a:t> paar</a:t>
            </a:r>
          </a:p>
          <a:p>
            <a:pPr marL="0" indent="0">
              <a:buNone/>
            </a:pPr>
            <a:r>
              <a:rPr lang="nl-NL" dirty="0"/>
              <a:t>‘moeilijk: het moeilijk + </a:t>
            </a:r>
            <a:r>
              <a:rPr lang="nl-NL" b="1" dirty="0"/>
              <a:t>e</a:t>
            </a:r>
            <a:r>
              <a:rPr lang="nl-NL" dirty="0"/>
              <a:t> examen : het </a:t>
            </a:r>
            <a:r>
              <a:rPr lang="nl-NL" i="1" dirty="0"/>
              <a:t>moeilijke</a:t>
            </a:r>
            <a:r>
              <a:rPr lang="nl-NL" dirty="0"/>
              <a:t> examen</a:t>
            </a:r>
          </a:p>
          <a:p>
            <a:pPr marL="0" indent="0">
              <a:buNone/>
            </a:pPr>
            <a:r>
              <a:rPr lang="nl-NL" dirty="0"/>
              <a:t>comfor’tabel: een comfortabel + </a:t>
            </a:r>
            <a:r>
              <a:rPr lang="nl-NL" b="1" dirty="0"/>
              <a:t>e</a:t>
            </a:r>
            <a:r>
              <a:rPr lang="nl-NL" dirty="0"/>
              <a:t> zetel : een </a:t>
            </a:r>
            <a:r>
              <a:rPr lang="nl-NL" i="1" dirty="0"/>
              <a:t>comfortabele</a:t>
            </a:r>
            <a:r>
              <a:rPr lang="nl-NL" dirty="0"/>
              <a:t> zetel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03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3681" y="1413164"/>
            <a:ext cx="11440391" cy="5216236"/>
          </a:xfrm>
        </p:spPr>
        <p:txBody>
          <a:bodyPr>
            <a:normAutofit fontScale="55000" lnSpcReduction="20000"/>
          </a:bodyPr>
          <a:lstStyle/>
          <a:p>
            <a:r>
              <a:rPr lang="nl-NL" dirty="0"/>
              <a:t>Een adjectief op [-</a:t>
            </a:r>
            <a:r>
              <a:rPr lang="nl-NL" i="1" dirty="0"/>
              <a:t>en</a:t>
            </a:r>
            <a:r>
              <a:rPr lang="nl-NL" dirty="0"/>
              <a:t>] krijgt nooit een uitgang.</a:t>
            </a:r>
          </a:p>
          <a:p>
            <a:r>
              <a:rPr lang="nl-NL" dirty="0"/>
              <a:t>mijn </a:t>
            </a:r>
            <a:r>
              <a:rPr lang="nl-NL" i="1" dirty="0"/>
              <a:t>eigen</a:t>
            </a:r>
            <a:r>
              <a:rPr lang="nl-NL" dirty="0"/>
              <a:t> auto</a:t>
            </a:r>
          </a:p>
          <a:p>
            <a:r>
              <a:rPr lang="nl-NL" dirty="0"/>
              <a:t>die </a:t>
            </a:r>
            <a:r>
              <a:rPr lang="nl-NL" i="1" dirty="0"/>
              <a:t>ervaren</a:t>
            </a:r>
            <a:r>
              <a:rPr lang="nl-NL" dirty="0"/>
              <a:t> chauffeur</a:t>
            </a:r>
          </a:p>
          <a:p>
            <a:r>
              <a:rPr lang="nl-NL" dirty="0"/>
              <a:t>het </a:t>
            </a:r>
            <a:r>
              <a:rPr lang="nl-NL" i="1" dirty="0"/>
              <a:t>verlegen</a:t>
            </a:r>
            <a:r>
              <a:rPr lang="nl-NL" dirty="0"/>
              <a:t> meisje</a:t>
            </a:r>
          </a:p>
          <a:p>
            <a:r>
              <a:rPr lang="nl-NL" dirty="0"/>
              <a:t>de </a:t>
            </a:r>
            <a:r>
              <a:rPr lang="nl-NL" i="1" dirty="0"/>
              <a:t>gebroken</a:t>
            </a:r>
            <a:r>
              <a:rPr lang="nl-NL" dirty="0"/>
              <a:t> vaas</a:t>
            </a:r>
          </a:p>
          <a:p>
            <a:r>
              <a:rPr lang="nl-NL" dirty="0"/>
              <a:t>Uitzondering: verscheidene talen</a:t>
            </a:r>
          </a:p>
          <a:p>
            <a:r>
              <a:rPr lang="nl-NL" dirty="0"/>
              <a:t>- Een adjectief van materialen krijgt altijd + [-</a:t>
            </a:r>
            <a:r>
              <a:rPr lang="nl-NL" i="1" dirty="0"/>
              <a:t>en</a:t>
            </a:r>
            <a:r>
              <a:rPr lang="nl-NL" dirty="0"/>
              <a:t>]</a:t>
            </a:r>
            <a:br>
              <a:rPr lang="nl-NL" dirty="0"/>
            </a:br>
            <a:endParaRPr lang="nl-NL" dirty="0"/>
          </a:p>
          <a:p>
            <a:r>
              <a:rPr lang="nl-NL" dirty="0"/>
              <a:t>de </a:t>
            </a:r>
            <a:r>
              <a:rPr lang="nl-NL" i="1" dirty="0"/>
              <a:t>houten</a:t>
            </a:r>
            <a:r>
              <a:rPr lang="nl-NL" dirty="0"/>
              <a:t> deur</a:t>
            </a:r>
          </a:p>
          <a:p>
            <a:r>
              <a:rPr lang="nl-NL" dirty="0"/>
              <a:t>de </a:t>
            </a:r>
            <a:r>
              <a:rPr lang="nl-NL" i="1" dirty="0"/>
              <a:t>eiken</a:t>
            </a:r>
            <a:r>
              <a:rPr lang="nl-NL" dirty="0"/>
              <a:t> kast</a:t>
            </a:r>
          </a:p>
          <a:p>
            <a:r>
              <a:rPr lang="nl-NL" dirty="0"/>
              <a:t>(!) een </a:t>
            </a:r>
            <a:r>
              <a:rPr lang="nl-NL" i="1" dirty="0"/>
              <a:t>stenen</a:t>
            </a:r>
            <a:r>
              <a:rPr lang="nl-NL" dirty="0"/>
              <a:t> huis</a:t>
            </a:r>
          </a:p>
          <a:p>
            <a:r>
              <a:rPr lang="nl-NL" dirty="0"/>
              <a:t>een </a:t>
            </a:r>
            <a:r>
              <a:rPr lang="nl-NL" i="1" dirty="0"/>
              <a:t>wollen</a:t>
            </a:r>
            <a:r>
              <a:rPr lang="nl-NL" dirty="0"/>
              <a:t> trui</a:t>
            </a:r>
          </a:p>
          <a:p>
            <a:r>
              <a:rPr lang="nl-NL" dirty="0"/>
              <a:t>(</a:t>
            </a:r>
            <a:r>
              <a:rPr lang="nl-NL" dirty="0">
                <a:hlinkClick r:id="rId2"/>
              </a:rPr>
              <a:t>Uitzonderingen</a:t>
            </a:r>
            <a:r>
              <a:rPr lang="nl-NL" dirty="0"/>
              <a:t>)</a:t>
            </a:r>
          </a:p>
          <a:p>
            <a:r>
              <a:rPr lang="nl-NL" dirty="0"/>
              <a:t>- Telwoorden blijven onveranderd:</a:t>
            </a:r>
          </a:p>
          <a:p>
            <a:r>
              <a:rPr lang="nl-NL" dirty="0"/>
              <a:t>drie: de drie musketiers: de drie musketiers</a:t>
            </a:r>
          </a:p>
          <a:p>
            <a:r>
              <a:rPr lang="nl-NL" dirty="0"/>
              <a:t>honderd: de honderd soldaten: de honderd soldaten</a:t>
            </a:r>
          </a:p>
          <a:p>
            <a:r>
              <a:rPr lang="nl-NL" dirty="0"/>
              <a:t>MAAR : honderden soldaten, tientallen muzikanten, duizenden </a:t>
            </a:r>
            <a:r>
              <a:rPr lang="nl-NL" dirty="0" smtClean="0"/>
              <a:t>euro’s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258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Adjectief</a:t>
            </a:r>
            <a:r>
              <a:rPr lang="tr-TR" b="1" dirty="0">
                <a:solidFill>
                  <a:srgbClr val="C00000"/>
                </a:solidFill>
              </a:rPr>
              <a:t> (</a:t>
            </a:r>
            <a:r>
              <a:rPr lang="tr-TR" b="1" dirty="0" err="1">
                <a:solidFill>
                  <a:srgbClr val="C00000"/>
                </a:solidFill>
              </a:rPr>
              <a:t>bijvoeglijk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err="1">
                <a:solidFill>
                  <a:srgbClr val="C00000"/>
                </a:solidFill>
              </a:rPr>
              <a:t>naamwoord</a:t>
            </a:r>
            <a:r>
              <a:rPr lang="tr-TR" b="1" dirty="0">
                <a:solidFill>
                  <a:srgbClr val="C00000"/>
                </a:solidFill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6809" y="1413164"/>
            <a:ext cx="10906991" cy="5257800"/>
          </a:xfrm>
        </p:spPr>
        <p:txBody>
          <a:bodyPr/>
          <a:lstStyle/>
          <a:p>
            <a:pPr marL="0" indent="0">
              <a:buNone/>
            </a:pPr>
            <a:r>
              <a:rPr lang="tr-TR" sz="1400" dirty="0" err="1" smtClean="0"/>
              <a:t>Vorming</a:t>
            </a:r>
            <a:r>
              <a:rPr lang="tr-TR" sz="1400" dirty="0" smtClean="0"/>
              <a:t> De/</a:t>
            </a:r>
            <a:r>
              <a:rPr lang="tr-TR" sz="1400" dirty="0" err="1" smtClean="0"/>
              <a:t>het</a:t>
            </a:r>
            <a:endParaRPr lang="tr-TR" sz="1400" dirty="0" smtClean="0"/>
          </a:p>
          <a:p>
            <a:pPr marL="0" indent="0">
              <a:buNone/>
            </a:pPr>
            <a:r>
              <a:rPr lang="tr-TR" sz="1400" dirty="0" smtClean="0"/>
              <a:t> </a:t>
            </a:r>
            <a:r>
              <a:rPr lang="nl-NL" sz="1400" dirty="0" smtClean="0"/>
              <a:t>Als </a:t>
            </a:r>
            <a:r>
              <a:rPr lang="nl-NL" sz="1400" dirty="0"/>
              <a:t>er een "de" of "het" voor het zelfst. nmw. staat, zetten we altijd een -e aan het adjectief. Voorbeelden:</a:t>
            </a:r>
          </a:p>
          <a:p>
            <a:pPr marL="0" indent="0">
              <a:buNone/>
            </a:pPr>
            <a:r>
              <a:rPr lang="nl-NL" sz="1400" dirty="0"/>
              <a:t>De </a:t>
            </a:r>
            <a:r>
              <a:rPr lang="nl-NL" sz="1400" i="1" dirty="0"/>
              <a:t>blauwe</a:t>
            </a:r>
            <a:r>
              <a:rPr lang="nl-NL" sz="1400" dirty="0"/>
              <a:t> </a:t>
            </a:r>
            <a:r>
              <a:rPr lang="nl-NL" sz="1400" dirty="0" smtClean="0"/>
              <a:t>fiets;</a:t>
            </a:r>
            <a:r>
              <a:rPr lang="tr-TR" sz="1400" dirty="0" smtClean="0"/>
              <a:t> </a:t>
            </a:r>
            <a:r>
              <a:rPr lang="nl-NL" sz="1400" dirty="0" smtClean="0"/>
              <a:t>De</a:t>
            </a:r>
            <a:r>
              <a:rPr lang="nl-NL" sz="1400" dirty="0"/>
              <a:t> </a:t>
            </a:r>
            <a:r>
              <a:rPr lang="nl-NL" sz="1400" i="1" dirty="0"/>
              <a:t>mooie</a:t>
            </a:r>
            <a:r>
              <a:rPr lang="nl-NL" sz="1400" dirty="0"/>
              <a:t> </a:t>
            </a:r>
            <a:r>
              <a:rPr lang="nl-NL" sz="1400" dirty="0" smtClean="0"/>
              <a:t>gsm;</a:t>
            </a:r>
            <a:r>
              <a:rPr lang="tr-TR" sz="1400" dirty="0" smtClean="0"/>
              <a:t> </a:t>
            </a:r>
            <a:r>
              <a:rPr lang="nl-NL" sz="1400" dirty="0" smtClean="0"/>
              <a:t>Het</a:t>
            </a:r>
            <a:r>
              <a:rPr lang="nl-NL" sz="1400" dirty="0"/>
              <a:t> </a:t>
            </a:r>
            <a:r>
              <a:rPr lang="nl-NL" sz="1400" i="1" dirty="0"/>
              <a:t>platte</a:t>
            </a:r>
            <a:r>
              <a:rPr lang="nl-NL" sz="1400" dirty="0"/>
              <a:t> </a:t>
            </a:r>
            <a:r>
              <a:rPr lang="nl-NL" sz="1400" dirty="0" smtClean="0"/>
              <a:t>boek;Het</a:t>
            </a:r>
            <a:r>
              <a:rPr lang="nl-NL" sz="1400" dirty="0"/>
              <a:t> </a:t>
            </a:r>
            <a:r>
              <a:rPr lang="nl-NL" sz="1400" i="1" dirty="0"/>
              <a:t>zieke</a:t>
            </a:r>
            <a:r>
              <a:rPr lang="nl-NL" sz="1400" dirty="0"/>
              <a:t> meisje</a:t>
            </a:r>
            <a:r>
              <a:rPr lang="nl-NL" sz="1400" dirty="0" smtClean="0"/>
              <a:t>.</a:t>
            </a:r>
            <a:endParaRPr lang="tr-TR" sz="1400" dirty="0" smtClean="0"/>
          </a:p>
          <a:p>
            <a:pPr marL="0" indent="0">
              <a:buNone/>
            </a:pPr>
            <a:r>
              <a:rPr lang="tr-TR" sz="1400" dirty="0" err="1" smtClean="0"/>
              <a:t>Een</a:t>
            </a:r>
            <a:endParaRPr lang="tr-TR" sz="1400" dirty="0" smtClean="0"/>
          </a:p>
          <a:p>
            <a:pPr marL="0" indent="0">
              <a:buNone/>
            </a:pPr>
            <a:r>
              <a:rPr lang="nl-NL" sz="1400" dirty="0" smtClean="0"/>
              <a:t>Als </a:t>
            </a:r>
            <a:r>
              <a:rPr lang="nl-NL" sz="1400" dirty="0"/>
              <a:t>er een "een" voor het zelfst. nmw. staat en het zelfst. nmw. heeft "de" als lidwoord, dan komt er een eveneens een -e bij het adjectief. Voorbeelden:</a:t>
            </a:r>
          </a:p>
          <a:p>
            <a:pPr marL="0" indent="0">
              <a:buNone/>
            </a:pPr>
            <a:r>
              <a:rPr lang="nl-NL" sz="1400" dirty="0"/>
              <a:t>Een kleine jongen. (De jongen -&gt; + -e);</a:t>
            </a:r>
          </a:p>
          <a:p>
            <a:pPr marL="0" indent="0">
              <a:buNone/>
            </a:pPr>
            <a:r>
              <a:rPr lang="nl-NL" sz="1400" dirty="0"/>
              <a:t>Een zwarte bladzijde. (De bladzijde -&gt; + -e).</a:t>
            </a:r>
          </a:p>
          <a:p>
            <a:pPr marL="0" indent="0">
              <a:buNone/>
            </a:pPr>
            <a:r>
              <a:rPr lang="nl-NL" sz="1400" dirty="0"/>
              <a:t>Als er een "een" voor het zelfst. nmw. staat en het zelfst. nmw. heeft "het" als lidwoord, dan verandert er niets aan het adjectief. Voorbeelden:</a:t>
            </a:r>
          </a:p>
          <a:p>
            <a:pPr marL="0" indent="0">
              <a:buNone/>
            </a:pPr>
            <a:r>
              <a:rPr lang="nl-NL" sz="1400" dirty="0"/>
              <a:t>Een lelijk eendje. (Het eendje -&gt; niets verandert);</a:t>
            </a:r>
          </a:p>
          <a:p>
            <a:pPr marL="0" indent="0">
              <a:buNone/>
            </a:pPr>
            <a:r>
              <a:rPr lang="nl-NL" sz="1400" dirty="0"/>
              <a:t>Een lang woord. (Het woord -&gt; niets verandert</a:t>
            </a:r>
            <a:r>
              <a:rPr lang="nl-NL" sz="1400" dirty="0" smtClean="0"/>
              <a:t>)</a:t>
            </a:r>
            <a:endParaRPr lang="tr-TR" sz="1400" dirty="0" smtClean="0"/>
          </a:p>
          <a:p>
            <a:pPr marL="0" indent="0">
              <a:buNone/>
            </a:pPr>
            <a:r>
              <a:rPr lang="tr-TR" sz="1400" dirty="0" err="1" smtClean="0"/>
              <a:t>Meervoud</a:t>
            </a:r>
            <a:endParaRPr lang="tr-TR" sz="1400" dirty="0" smtClean="0"/>
          </a:p>
          <a:p>
            <a:pPr marL="0" indent="0">
              <a:buNone/>
            </a:pPr>
            <a:r>
              <a:rPr lang="nl-NL" sz="1400" dirty="0"/>
              <a:t>Als het zelfst. nmw. in het meervoud staat, krijgt het adjectief altijd een -e. Voorbeelden:</a:t>
            </a:r>
          </a:p>
          <a:p>
            <a:pPr marL="0" indent="0">
              <a:buNone/>
            </a:pPr>
            <a:r>
              <a:rPr lang="nl-NL" sz="1400" dirty="0" smtClean="0"/>
              <a:t>Groene </a:t>
            </a:r>
            <a:r>
              <a:rPr lang="nl-NL" sz="1400" dirty="0"/>
              <a:t>blaadjes. (Het blad);</a:t>
            </a:r>
          </a:p>
          <a:p>
            <a:pPr marL="0" indent="0">
              <a:buNone/>
            </a:pPr>
            <a:r>
              <a:rPr lang="nl-NL" sz="1400" dirty="0"/>
              <a:t>Sterke mannen. (De man).</a:t>
            </a:r>
          </a:p>
          <a:p>
            <a:pPr marL="0" indent="0">
              <a:buNone/>
            </a:pPr>
            <a:r>
              <a:rPr lang="nl-NL" sz="1400" dirty="0"/>
              <a:t>-&gt; Sowieso geen verandering.</a:t>
            </a:r>
            <a:endParaRPr lang="tr-TR" sz="1400" dirty="0"/>
          </a:p>
          <a:p>
            <a:pPr marL="0" indent="0">
              <a:buNone/>
            </a:pPr>
            <a:endParaRPr lang="nl-NL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93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545</Words>
  <Application>Microsoft Office PowerPoint</Application>
  <PresentationFormat>Geniş ekran</PresentationFormat>
  <Paragraphs>166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Adjectief (bijvoeglijk naamwoord)</vt:lpstr>
      <vt:lpstr>Adjectief (bijvoeglijk naamwoord)</vt:lpstr>
      <vt:lpstr>Adjectief (bijvoeglijk naamwoord)</vt:lpstr>
      <vt:lpstr>Adjectief (bijvoeglijk naamwoord)</vt:lpstr>
      <vt:lpstr>Adjectief (bijvoeglijk naamwoord)</vt:lpstr>
      <vt:lpstr>Adjectief (bijvoeglijk naamwoord)</vt:lpstr>
      <vt:lpstr>Adjectief (bijvoeglijk naamwoord)</vt:lpstr>
      <vt:lpstr>Adjectief (bijvoeglijk naamwoord)</vt:lpstr>
      <vt:lpstr>Adjectief (bijvoeglijk naamwoord)</vt:lpstr>
      <vt:lpstr>Adjectief (bijvoeglijk naamwoord)</vt:lpstr>
      <vt:lpstr>Adjectief (bijvoeglijk naamwoord)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Hafta7</dc:title>
  <dc:creator>MUSTAFA GÜLEÇ</dc:creator>
  <cp:lastModifiedBy>Mustafa Güleç</cp:lastModifiedBy>
  <cp:revision>21</cp:revision>
  <dcterms:created xsi:type="dcterms:W3CDTF">2018-02-22T10:32:43Z</dcterms:created>
  <dcterms:modified xsi:type="dcterms:W3CDTF">2020-02-06T10:23:30Z</dcterms:modified>
</cp:coreProperties>
</file>