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8" r:id="rId4"/>
    <p:sldId id="269" r:id="rId5"/>
    <p:sldId id="270" r:id="rId6"/>
    <p:sldId id="261" r:id="rId7"/>
    <p:sldId id="263"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064313"/>
            <a:ext cx="9121254" cy="2361275"/>
          </a:xfrm>
        </p:spPr>
        <p:txBody>
          <a:bodyPr>
            <a:normAutofit fontScale="90000"/>
          </a:bodyPr>
          <a:lstStyle/>
          <a:p>
            <a:r>
              <a:rPr lang="tr-TR" dirty="0"/>
              <a:t>Üst düzey zihinsel </a:t>
            </a:r>
            <a:r>
              <a:rPr lang="tr-TR" dirty="0" smtClean="0"/>
              <a:t>özellikler: Değerlendirme</a:t>
            </a:r>
            <a:br>
              <a:rPr lang="tr-TR" dirty="0" smtClean="0"/>
            </a:b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Değerlendirme</a:t>
            </a:r>
            <a:endParaRPr lang="tr-TR" dirty="0"/>
          </a:p>
        </p:txBody>
      </p:sp>
      <p:sp>
        <p:nvSpPr>
          <p:cNvPr id="3" name="İçerik Yer Tutucusu 2"/>
          <p:cNvSpPr>
            <a:spLocks noGrp="1"/>
          </p:cNvSpPr>
          <p:nvPr>
            <p:ph idx="1"/>
          </p:nvPr>
        </p:nvSpPr>
        <p:spPr/>
        <p:txBody>
          <a:bodyPr/>
          <a:lstStyle/>
          <a:p>
            <a:pPr marL="0" indent="0" algn="just">
              <a:buNone/>
            </a:pPr>
            <a:r>
              <a:rPr lang="tr-TR" dirty="0" smtClean="0"/>
              <a:t>Değerlendirme sürecinin </a:t>
            </a:r>
            <a:r>
              <a:rPr lang="tr-TR" dirty="0" err="1" smtClean="0"/>
              <a:t>Haladyna</a:t>
            </a:r>
            <a:r>
              <a:rPr lang="tr-TR" dirty="0" smtClean="0"/>
              <a:t> (1997) bireyin karar vermesini ve seçmesini barındırdığını söylemektedir.</a:t>
            </a:r>
          </a:p>
          <a:p>
            <a:pPr marL="0" indent="0" algn="just">
              <a:buNone/>
            </a:pPr>
            <a:endParaRPr lang="tr-TR" dirty="0"/>
          </a:p>
          <a:p>
            <a:pPr marL="0" indent="0" algn="just">
              <a:buNone/>
            </a:pPr>
            <a:r>
              <a:rPr lang="tr-TR" dirty="0" smtClean="0"/>
              <a:t>Öğrencilerin değerlendirme becerilerine sahip olduğunun belirlenmesinde öğretmenler öğrencilerden üç farklı performans beklerler. </a:t>
            </a:r>
            <a:endParaRPr lang="tr-TR" dirty="0"/>
          </a:p>
        </p:txBody>
      </p:sp>
    </p:spTree>
    <p:extLst>
      <p:ext uri="{BB962C8B-B14F-4D97-AF65-F5344CB8AC3E}">
        <p14:creationId xmlns:p14="http://schemas.microsoft.com/office/powerpoint/2010/main" val="2504539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smtClean="0"/>
              <a:t>1- ölçütün belirlenmesi</a:t>
            </a:r>
          </a:p>
          <a:p>
            <a:pPr marL="0" indent="0" algn="just">
              <a:buNone/>
            </a:pPr>
            <a:r>
              <a:rPr lang="tr-TR" dirty="0" smtClean="0"/>
              <a:t>Gözlenmesi beklenen ilk performans ölçütün belirlenmesidir.</a:t>
            </a:r>
            <a:endParaRPr lang="tr-TR" dirty="0"/>
          </a:p>
          <a:p>
            <a:pPr marL="0" indent="0" algn="just">
              <a:buNone/>
            </a:pPr>
            <a:r>
              <a:rPr lang="tr-TR" dirty="0" smtClean="0"/>
              <a:t>Öğrenci, değerlendirme yapacağı olay ya da durumla ilgili değerlendirmesine esas olan ölçütleri belirlemelidir. </a:t>
            </a:r>
          </a:p>
          <a:p>
            <a:pPr marL="0" indent="0" algn="just">
              <a:buNone/>
            </a:pPr>
            <a:r>
              <a:rPr lang="tr-TR" dirty="0" smtClean="0"/>
              <a:t>Yani, öğrenci kendi değerlendirme sürecinin sınırlarını çizmelidir.</a:t>
            </a:r>
          </a:p>
          <a:p>
            <a:pPr marL="0" indent="0" algn="just">
              <a:buNone/>
            </a:pPr>
            <a:r>
              <a:rPr lang="tr-TR" dirty="0" smtClean="0"/>
              <a:t>Örneğin, arkadaşının ödevini değerlendirdiği bir durumda, ödevi değerlendirirken yazı güzelliğine, defter düzenine, ödevin planlanmasına gibi ölçütler seçebilir.</a:t>
            </a:r>
            <a:endParaRPr lang="tr-TR" dirty="0"/>
          </a:p>
        </p:txBody>
      </p:sp>
    </p:spTree>
    <p:extLst>
      <p:ext uri="{BB962C8B-B14F-4D97-AF65-F5344CB8AC3E}">
        <p14:creationId xmlns:p14="http://schemas.microsoft.com/office/powerpoint/2010/main" val="32220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smtClean="0"/>
              <a:t>2- ölçütün kullanılması</a:t>
            </a:r>
          </a:p>
          <a:p>
            <a:pPr marL="0" indent="0" algn="just">
              <a:buNone/>
            </a:pPr>
            <a:r>
              <a:rPr lang="tr-TR" dirty="0" smtClean="0"/>
              <a:t>Öğrenciden beklenen bir diğer performans değerlendirmeye esas belirlenen ölçüt ya da ölçütlerin değerlendirme sürecinde etkili ve nesnel olarak kullanılmasıdır.</a:t>
            </a:r>
          </a:p>
          <a:p>
            <a:pPr marL="0" indent="0" algn="just">
              <a:buNone/>
            </a:pPr>
            <a:r>
              <a:rPr lang="tr-TR" dirty="0" smtClean="0"/>
              <a:t>Bu süreçte, öğretmen öğrenciye bir takım ölçütler verir ve bir durumu/olayı/metni öğrenciye verdiği ölçütler çerçevesinde öğrenciden değerlendirmesini bekler.</a:t>
            </a:r>
          </a:p>
          <a:p>
            <a:pPr marL="0" indent="0" algn="just">
              <a:buNone/>
            </a:pPr>
            <a:r>
              <a:rPr lang="tr-TR" dirty="0" smtClean="0"/>
              <a:t>Örneğin, öğretmen bir metin verir ve öğrencilerden ilgili metni yazım ve noktalama, kelime seçimi ve ilgi çekicilik bakımından değerlendirmesini ve karar vermesini isteyebilir.</a:t>
            </a:r>
            <a:endParaRPr lang="tr-TR" dirty="0"/>
          </a:p>
        </p:txBody>
      </p:sp>
    </p:spTree>
    <p:extLst>
      <p:ext uri="{BB962C8B-B14F-4D97-AF65-F5344CB8AC3E}">
        <p14:creationId xmlns:p14="http://schemas.microsoft.com/office/powerpoint/2010/main" val="2301195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smtClean="0"/>
              <a:t>3- ölçütün hem belirlenmesi hem de kullanılması</a:t>
            </a:r>
          </a:p>
          <a:p>
            <a:pPr marL="0" indent="0" algn="just">
              <a:buNone/>
            </a:pPr>
            <a:r>
              <a:rPr lang="tr-TR" dirty="0" smtClean="0"/>
              <a:t>Değerlendirme becerisinin bir diğer göstergesi de değerlendirme süreci için gerekli olan ölçütlerin öğrenci tarafından seçilmesi ve seçilen ölçütlere sadık kalınarak kullanılmasını içerir. Yani ilk iki göstergenin beraber kullanımıdır. </a:t>
            </a:r>
            <a:endParaRPr lang="tr-TR" dirty="0"/>
          </a:p>
        </p:txBody>
      </p:sp>
    </p:spTree>
    <p:extLst>
      <p:ext uri="{BB962C8B-B14F-4D97-AF65-F5344CB8AC3E}">
        <p14:creationId xmlns:p14="http://schemas.microsoft.com/office/powerpoint/2010/main" val="3723738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Yaratıcı</a:t>
            </a:r>
            <a:r>
              <a:rPr lang="en-US" dirty="0" smtClean="0"/>
              <a:t> </a:t>
            </a:r>
            <a:r>
              <a:rPr lang="en-US" dirty="0" err="1" smtClean="0"/>
              <a:t>Düşünme</a:t>
            </a:r>
            <a:r>
              <a:rPr lang="en-US" dirty="0" smtClean="0"/>
              <a:t>	</a:t>
            </a:r>
            <a:endParaRPr lang="tr-TR" dirty="0"/>
          </a:p>
        </p:txBody>
      </p:sp>
      <p:sp>
        <p:nvSpPr>
          <p:cNvPr id="3" name="İçerik Yer Tutucusu 2"/>
          <p:cNvSpPr>
            <a:spLocks noGrp="1"/>
          </p:cNvSpPr>
          <p:nvPr>
            <p:ph idx="1"/>
          </p:nvPr>
        </p:nvSpPr>
        <p:spPr/>
        <p:txBody>
          <a:bodyPr/>
          <a:lstStyle/>
          <a:p>
            <a:pPr marL="0" indent="0" algn="just">
              <a:buNone/>
            </a:pPr>
            <a:r>
              <a:rPr lang="tr-TR" dirty="0" smtClean="0"/>
              <a:t>Yaratıcı düşünme yeni veya özgün bir şeyin ortaya çıkarılmasını içerir. Yaratıcı düşünme esneklik, özgünlük, olayları farklı yönleriyle algılama farklı olayların farkına varma, çoklu seçenekler üretme gibi becerileri içerisinde barındıran üst düzey zihinsel bir süreçtir.</a:t>
            </a:r>
          </a:p>
          <a:p>
            <a:pPr marL="0" indent="0" algn="just">
              <a:buNone/>
            </a:pPr>
            <a:endParaRPr lang="tr-TR" dirty="0"/>
          </a:p>
          <a:p>
            <a:pPr marL="0" indent="0" algn="just">
              <a:buNone/>
            </a:pPr>
            <a:r>
              <a:rPr lang="tr-TR" dirty="0" smtClean="0"/>
              <a:t>Yaratıcı düşünme bilimsel yaratıcı düşünme ve estetik yaratıcı düşünme olarak ikiye ayrılmaktadır (</a:t>
            </a:r>
            <a:r>
              <a:rPr lang="tr-TR" dirty="0" err="1" smtClean="0"/>
              <a:t>Haladyna</a:t>
            </a:r>
            <a:r>
              <a:rPr lang="tr-TR" dirty="0" smtClean="0"/>
              <a:t>, 1997).</a:t>
            </a:r>
            <a:endParaRPr lang="tr-TR" dirty="0"/>
          </a:p>
        </p:txBody>
      </p:sp>
    </p:spTree>
    <p:extLst>
      <p:ext uri="{BB962C8B-B14F-4D97-AF65-F5344CB8AC3E}">
        <p14:creationId xmlns:p14="http://schemas.microsoft.com/office/powerpoint/2010/main" val="1681263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Bilimsel Yaratıcı Düşünme</a:t>
            </a:r>
            <a:endParaRPr lang="tr-TR" dirty="0"/>
          </a:p>
          <a:p>
            <a:pPr marL="0" indent="0" algn="just">
              <a:buNone/>
            </a:pPr>
            <a:r>
              <a:rPr lang="tr-TR" dirty="0" smtClean="0"/>
              <a:t>Bilimsel yaratıcı düşünme süreci bireyin özgün bir ürün(fikir) ortaya koymasını gerektirir ancak ürünün ve izlenen yolun bilimsel doğrularla çelişmemesi, nesnel ve tartışılabilir ve savunulabilir olması gerekmektedir.</a:t>
            </a:r>
          </a:p>
          <a:p>
            <a:pPr marL="0" indent="0" algn="just">
              <a:buNone/>
            </a:pPr>
            <a:endParaRPr lang="tr-TR" dirty="0"/>
          </a:p>
          <a:p>
            <a:pPr marL="0" indent="0" algn="just">
              <a:buNone/>
            </a:pPr>
            <a:r>
              <a:rPr lang="tr-TR" dirty="0" smtClean="0"/>
              <a:t>Örneğin; yerçekimi kanunu, başarılı olacağı bilimsel verilerle desteklenen yeni bir öğretim modeli</a:t>
            </a:r>
            <a:endParaRPr lang="tr-TR" dirty="0"/>
          </a:p>
        </p:txBody>
      </p:sp>
    </p:spTree>
    <p:extLst>
      <p:ext uri="{BB962C8B-B14F-4D97-AF65-F5344CB8AC3E}">
        <p14:creationId xmlns:p14="http://schemas.microsoft.com/office/powerpoint/2010/main" val="3378668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Estetik Yaratıcı Düşünme</a:t>
            </a:r>
          </a:p>
          <a:p>
            <a:pPr marL="0" indent="0" algn="just">
              <a:buNone/>
            </a:pPr>
            <a:r>
              <a:rPr lang="tr-TR" dirty="0" smtClean="0"/>
              <a:t>Estetik yaratıcı düşünme sürecinde de bireyden özgün bir eser beklenir; ancak bu sefer referans noktası eserin bilimsel doğrularla çelişip çelişmemesinden çok ortaya konan eserin çekici olması, ilgi uyandırması, insanlarda hoş duygular uyandırması beklenir. </a:t>
            </a:r>
          </a:p>
          <a:p>
            <a:pPr marL="0" indent="0" algn="just">
              <a:buNone/>
            </a:pPr>
            <a:r>
              <a:rPr lang="tr-TR" dirty="0" smtClean="0"/>
              <a:t>Sanat eserlerinin bir çoğu estetik yaratıcı düşünme süreçlerinin ürünüdür.</a:t>
            </a:r>
          </a:p>
          <a:p>
            <a:pPr marL="0" indent="0" algn="just">
              <a:buNone/>
            </a:pPr>
            <a:endParaRPr lang="tr-TR" dirty="0"/>
          </a:p>
        </p:txBody>
      </p:sp>
    </p:spTree>
    <p:extLst>
      <p:ext uri="{BB962C8B-B14F-4D97-AF65-F5344CB8AC3E}">
        <p14:creationId xmlns:p14="http://schemas.microsoft.com/office/powerpoint/2010/main" val="1451475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err="1"/>
              <a:t>Haladyna</a:t>
            </a:r>
            <a:r>
              <a:rPr lang="tr-TR" sz="2200" dirty="0"/>
              <a:t>, T. M. (1997). </a:t>
            </a:r>
            <a:r>
              <a:rPr lang="tr-TR" sz="2200" i="1" dirty="0" err="1"/>
              <a:t>Writing</a:t>
            </a:r>
            <a:r>
              <a:rPr lang="tr-TR" sz="2200" i="1" dirty="0"/>
              <a:t> test </a:t>
            </a:r>
            <a:r>
              <a:rPr lang="tr-TR" sz="2200" i="1" dirty="0" err="1"/>
              <a:t>items</a:t>
            </a:r>
            <a:r>
              <a:rPr lang="tr-TR" sz="2200" i="1" dirty="0"/>
              <a:t> </a:t>
            </a:r>
            <a:r>
              <a:rPr lang="tr-TR" sz="2200" i="1" dirty="0" err="1"/>
              <a:t>to</a:t>
            </a:r>
            <a:r>
              <a:rPr lang="tr-TR" sz="2200" i="1" dirty="0"/>
              <a:t> </a:t>
            </a:r>
            <a:r>
              <a:rPr lang="tr-TR" sz="2200" i="1" dirty="0" err="1"/>
              <a:t>evaluate</a:t>
            </a:r>
            <a:r>
              <a:rPr lang="tr-TR" sz="2200" i="1" dirty="0"/>
              <a:t> </a:t>
            </a:r>
            <a:r>
              <a:rPr lang="tr-TR" sz="2200" i="1" dirty="0" err="1"/>
              <a:t>higher</a:t>
            </a:r>
            <a:r>
              <a:rPr lang="tr-TR" sz="2200" i="1" dirty="0"/>
              <a:t> </a:t>
            </a:r>
            <a:r>
              <a:rPr lang="tr-TR" sz="2200" i="1" dirty="0" err="1"/>
              <a:t>order</a:t>
            </a:r>
            <a:r>
              <a:rPr lang="tr-TR" sz="2200" i="1" dirty="0"/>
              <a:t> </a:t>
            </a:r>
            <a:r>
              <a:rPr lang="tr-TR" sz="2200" i="1" dirty="0" err="1"/>
              <a:t>thinking</a:t>
            </a:r>
            <a:r>
              <a:rPr lang="tr-TR" sz="2200" dirty="0"/>
              <a:t>. USA: </a:t>
            </a:r>
            <a:r>
              <a:rPr lang="tr-TR" sz="2200" dirty="0" err="1"/>
              <a:t>Viacom</a:t>
            </a:r>
            <a:r>
              <a:rPr lang="tr-TR" sz="2200" dirty="0"/>
              <a:t>		 </a:t>
            </a:r>
            <a:r>
              <a:rPr lang="tr-TR" sz="2200" dirty="0" err="1"/>
              <a:t>Company</a:t>
            </a:r>
            <a:endParaRPr lang="tr-TR" sz="2200" dirty="0"/>
          </a:p>
          <a:p>
            <a:pPr marL="0" indent="0">
              <a:buNone/>
            </a:pPr>
            <a:endParaRPr lang="tr-TR" dirty="0"/>
          </a:p>
        </p:txBody>
      </p:sp>
    </p:spTree>
    <p:extLst>
      <p:ext uri="{BB962C8B-B14F-4D97-AF65-F5344CB8AC3E}">
        <p14:creationId xmlns:p14="http://schemas.microsoft.com/office/powerpoint/2010/main" val="237062808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380</Words>
  <Application>Microsoft Office PowerPoint</Application>
  <PresentationFormat>Geniş ekran</PresentationFormat>
  <Paragraphs>30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Üst düzey zihinsel özellikler: Değerlendirme </vt:lpstr>
      <vt:lpstr>Değerlendirme</vt:lpstr>
      <vt:lpstr>PowerPoint Sunusu</vt:lpstr>
      <vt:lpstr>PowerPoint Sunusu</vt:lpstr>
      <vt:lpstr>PowerPoint Sunusu</vt:lpstr>
      <vt:lpstr>Yaratıcı Düşünme </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14</cp:revision>
  <dcterms:created xsi:type="dcterms:W3CDTF">2017-05-16T13:19:38Z</dcterms:created>
  <dcterms:modified xsi:type="dcterms:W3CDTF">2018-01-30T17:23:54Z</dcterms:modified>
</cp:coreProperties>
</file>