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4" r:id="rId3"/>
    <p:sldId id="257" r:id="rId4"/>
    <p:sldId id="259" r:id="rId5"/>
    <p:sldId id="260" r:id="rId6"/>
    <p:sldId id="288" r:id="rId7"/>
    <p:sldId id="270" r:id="rId8"/>
    <p:sldId id="274" r:id="rId9"/>
    <p:sldId id="275" r:id="rId10"/>
    <p:sldId id="258" r:id="rId11"/>
    <p:sldId id="261" r:id="rId12"/>
    <p:sldId id="262" r:id="rId13"/>
    <p:sldId id="276" r:id="rId14"/>
    <p:sldId id="277" r:id="rId15"/>
    <p:sldId id="279" r:id="rId16"/>
    <p:sldId id="281" r:id="rId17"/>
    <p:sldId id="283" r:id="rId18"/>
    <p:sldId id="289"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C4226-C97B-47CF-A0B3-23345F367FD1}" type="datetimeFigureOut">
              <a:rPr lang="tr-TR" smtClean="0"/>
              <a:t>24.2.2020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ACDD6-0271-42A3-BD91-2D95145709E3}" type="slidenum">
              <a:rPr lang="tr-TR" smtClean="0"/>
              <a:t>‹#›</a:t>
            </a:fld>
            <a:endParaRPr lang="tr-TR"/>
          </a:p>
        </p:txBody>
      </p:sp>
    </p:spTree>
    <p:extLst>
      <p:ext uri="{BB962C8B-B14F-4D97-AF65-F5344CB8AC3E}">
        <p14:creationId xmlns:p14="http://schemas.microsoft.com/office/powerpoint/2010/main" val="43357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61C17-DE9F-4576-B585-D936466CA003}" type="slidenum">
              <a:rPr lang="en-US" altLang="ko-KR"/>
              <a:pPr/>
              <a:t>15</a:t>
            </a:fld>
            <a:endParaRPr lang="en-US" altLang="ko-K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88657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6FF43-37C8-4E2C-B85A-41A13378DE8D}" type="slidenum">
              <a:rPr lang="en-US" altLang="ko-KR"/>
              <a:pPr/>
              <a:t>16</a:t>
            </a:fld>
            <a:endParaRPr lang="en-US" altLang="ko-K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413749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69825-C083-4613-AEB5-BE0CAD25D375}" type="slidenum">
              <a:rPr lang="en-US" altLang="ko-KR"/>
              <a:pPr/>
              <a:t>17</a:t>
            </a:fld>
            <a:endParaRPr lang="en-US" altLang="ko-KR"/>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2957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6FC2CF8-D62A-4FDF-AEE4-181E3E7C6671}" type="datetimeFigureOut">
              <a:rPr lang="tr-TR" smtClean="0"/>
              <a:t>24.2.2020</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202987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6FC2CF8-D62A-4FDF-AEE4-181E3E7C6671}" type="datetimeFigureOut">
              <a:rPr lang="tr-TR" smtClean="0"/>
              <a:t>24.2.2020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169573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6FC2CF8-D62A-4FDF-AEE4-181E3E7C6671}" type="datetimeFigureOut">
              <a:rPr lang="tr-TR" smtClean="0"/>
              <a:t>24.2.2020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2150237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6FC2CF8-D62A-4FDF-AEE4-181E3E7C6671}" type="datetimeFigureOut">
              <a:rPr lang="tr-TR" smtClean="0"/>
              <a:t>24.2.2020</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745773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6FC2CF8-D62A-4FDF-AEE4-181E3E7C6671}" type="datetimeFigureOut">
              <a:rPr lang="tr-TR" smtClean="0"/>
              <a:t>24.2.2020</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131221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6FC2CF8-D62A-4FDF-AEE4-181E3E7C6671}" type="datetimeFigureOut">
              <a:rPr lang="tr-TR" smtClean="0"/>
              <a:t>24.2.2020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934980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6FC2CF8-D62A-4FDF-AEE4-181E3E7C6671}" type="datetimeFigureOut">
              <a:rPr lang="tr-TR" smtClean="0"/>
              <a:t>24.2.2020</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2961117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6FC2CF8-D62A-4FDF-AEE4-181E3E7C6671}" type="datetimeFigureOut">
              <a:rPr lang="tr-TR" smtClean="0"/>
              <a:t>24.2.2020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2325113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6FC2CF8-D62A-4FDF-AEE4-181E3E7C6671}" type="datetimeFigureOut">
              <a:rPr lang="tr-TR" smtClean="0"/>
              <a:t>24.2.2020</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1324704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508000" y="609600"/>
            <a:ext cx="10972800" cy="762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1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400800" y="19812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400800" y="41148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Slayt Numarası Yer Tutucusu 5"/>
          <p:cNvSpPr>
            <a:spLocks noGrp="1"/>
          </p:cNvSpPr>
          <p:nvPr>
            <p:ph type="sldNum" sz="quarter" idx="10"/>
          </p:nvPr>
        </p:nvSpPr>
        <p:spPr>
          <a:xfrm>
            <a:off x="9347200" y="6351588"/>
            <a:ext cx="2540000" cy="457200"/>
          </a:xfrm>
        </p:spPr>
        <p:txBody>
          <a:bodyPr/>
          <a:lstStyle>
            <a:lvl1pPr>
              <a:defRPr/>
            </a:lvl1pPr>
          </a:lstStyle>
          <a:p>
            <a:fld id="{7CF5AA0E-15C9-42EB-A2E5-A7C2B460BA31}" type="slidenum">
              <a:rPr lang="en-US" altLang="ko-KR"/>
              <a:pPr/>
              <a:t>‹#›</a:t>
            </a:fld>
            <a:endParaRPr lang="en-US" altLang="ko-KR"/>
          </a:p>
        </p:txBody>
      </p:sp>
      <p:sp>
        <p:nvSpPr>
          <p:cNvPr id="7" name="Altbilgi Yer Tutucusu 6"/>
          <p:cNvSpPr>
            <a:spLocks noGrp="1"/>
          </p:cNvSpPr>
          <p:nvPr>
            <p:ph type="ftr" sz="quarter" idx="11"/>
          </p:nvPr>
        </p:nvSpPr>
        <p:spPr>
          <a:xfrm>
            <a:off x="281518" y="6424614"/>
            <a:ext cx="8528049" cy="307975"/>
          </a:xfrm>
        </p:spPr>
        <p:txBody>
          <a:bodyPr/>
          <a:lstStyle>
            <a:lvl1pPr>
              <a:defRPr/>
            </a:lvl1pPr>
          </a:lstStyle>
          <a:p>
            <a:r>
              <a:rPr lang="en-US" altLang="tr-TR"/>
              <a:t>  </a:t>
            </a:r>
            <a:r>
              <a:rPr lang="tr-TR" altLang="tr-TR"/>
              <a:t>Anlamsal Web</a:t>
            </a:r>
            <a:r>
              <a:rPr lang="tr-TR" altLang="tr-TR" b="0"/>
              <a:t> - </a:t>
            </a:r>
            <a:r>
              <a:rPr lang="en-US" altLang="tr-TR" b="0"/>
              <a:t> </a:t>
            </a:r>
            <a:r>
              <a:rPr lang="tr-TR" altLang="tr-TR" b="0"/>
              <a:t>Selim Akyokuş</a:t>
            </a:r>
            <a:endParaRPr lang="en-US" altLang="tr-TR" sz="1400" b="0">
              <a:solidFill>
                <a:schemeClr val="tx1"/>
              </a:solidFill>
              <a:effectLst/>
            </a:endParaRPr>
          </a:p>
        </p:txBody>
      </p:sp>
    </p:spTree>
    <p:extLst>
      <p:ext uri="{BB962C8B-B14F-4D97-AF65-F5344CB8AC3E}">
        <p14:creationId xmlns:p14="http://schemas.microsoft.com/office/powerpoint/2010/main" val="24813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6FC2CF8-D62A-4FDF-AEE4-181E3E7C6671}" type="datetimeFigureOut">
              <a:rPr lang="tr-TR" smtClean="0"/>
              <a:t>24.2.2020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240489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6FC2CF8-D62A-4FDF-AEE4-181E3E7C6671}" type="datetimeFigureOut">
              <a:rPr lang="tr-TR" smtClean="0"/>
              <a:t>24.2.2020</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144933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6FC2CF8-D62A-4FDF-AEE4-181E3E7C6671}" type="datetimeFigureOut">
              <a:rPr lang="tr-TR" smtClean="0"/>
              <a:t>24.2.2020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262900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6FC2CF8-D62A-4FDF-AEE4-181E3E7C6671}" type="datetimeFigureOut">
              <a:rPr lang="tr-TR" smtClean="0"/>
              <a:t>24.2.2020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48842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6FC2CF8-D62A-4FDF-AEE4-181E3E7C6671}" type="datetimeFigureOut">
              <a:rPr lang="tr-TR" smtClean="0"/>
              <a:t>24.2.2020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357371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C2CF8-D62A-4FDF-AEE4-181E3E7C6671}" type="datetimeFigureOut">
              <a:rPr lang="tr-TR" smtClean="0"/>
              <a:t>24.2.2020</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238120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6FC2CF8-D62A-4FDF-AEE4-181E3E7C6671}" type="datetimeFigureOut">
              <a:rPr lang="tr-TR" smtClean="0"/>
              <a:t>24.2.2020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88483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6FC2CF8-D62A-4FDF-AEE4-181E3E7C6671}" type="datetimeFigureOut">
              <a:rPr lang="tr-TR" smtClean="0"/>
              <a:t>24.2.2020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A142D1-E0E3-4767-971C-CEC3076E6BD9}" type="slidenum">
              <a:rPr lang="tr-TR" smtClean="0"/>
              <a:t>‹#›</a:t>
            </a:fld>
            <a:endParaRPr lang="tr-TR"/>
          </a:p>
        </p:txBody>
      </p:sp>
    </p:spTree>
    <p:extLst>
      <p:ext uri="{BB962C8B-B14F-4D97-AF65-F5344CB8AC3E}">
        <p14:creationId xmlns:p14="http://schemas.microsoft.com/office/powerpoint/2010/main" val="384536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6FC2CF8-D62A-4FDF-AEE4-181E3E7C6671}" type="datetimeFigureOut">
              <a:rPr lang="tr-TR" smtClean="0"/>
              <a:t>24.2.2020</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0A142D1-E0E3-4767-971C-CEC3076E6BD9}" type="slidenum">
              <a:rPr lang="tr-TR" smtClean="0"/>
              <a:t>‹#›</a:t>
            </a:fld>
            <a:endParaRPr lang="tr-TR"/>
          </a:p>
        </p:txBody>
      </p:sp>
    </p:spTree>
    <p:extLst>
      <p:ext uri="{BB962C8B-B14F-4D97-AF65-F5344CB8AC3E}">
        <p14:creationId xmlns:p14="http://schemas.microsoft.com/office/powerpoint/2010/main" val="2721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aml.org/ontolog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88699" y="1361978"/>
            <a:ext cx="9807455" cy="2677648"/>
          </a:xfrm>
        </p:spPr>
        <p:txBody>
          <a:bodyPr/>
          <a:lstStyle/>
          <a:p>
            <a:r>
              <a:rPr lang="tr-TR" dirty="0" smtClean="0"/>
              <a:t>BİLGİNİN ORGANİZASYONU I</a:t>
            </a:r>
            <a:endParaRPr lang="tr-TR" dirty="0"/>
          </a:p>
        </p:txBody>
      </p:sp>
      <p:sp>
        <p:nvSpPr>
          <p:cNvPr id="3" name="Alt Başlık 2"/>
          <p:cNvSpPr>
            <a:spLocks noGrp="1"/>
          </p:cNvSpPr>
          <p:nvPr>
            <p:ph type="subTitle" idx="1"/>
          </p:nvPr>
        </p:nvSpPr>
        <p:spPr>
          <a:xfrm>
            <a:off x="8115300" y="4652689"/>
            <a:ext cx="3309650" cy="861420"/>
          </a:xfrm>
        </p:spPr>
        <p:txBody>
          <a:bodyPr>
            <a:normAutofit/>
          </a:bodyPr>
          <a:lstStyle/>
          <a:p>
            <a:r>
              <a:rPr lang="tr-TR" sz="4400" dirty="0" smtClean="0"/>
              <a:t>	WEB</a:t>
            </a:r>
            <a:endParaRPr lang="tr-TR" sz="4400" dirty="0"/>
          </a:p>
        </p:txBody>
      </p:sp>
    </p:spTree>
    <p:extLst>
      <p:ext uri="{BB962C8B-B14F-4D97-AF65-F5344CB8AC3E}">
        <p14:creationId xmlns:p14="http://schemas.microsoft.com/office/powerpoint/2010/main" val="3380267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WEB 3.0</a:t>
            </a:r>
            <a:endParaRPr lang="tr-TR" dirty="0"/>
          </a:p>
        </p:txBody>
      </p:sp>
      <p:sp>
        <p:nvSpPr>
          <p:cNvPr id="3" name="İçerik Yer Tutucusu 2"/>
          <p:cNvSpPr>
            <a:spLocks noGrp="1"/>
          </p:cNvSpPr>
          <p:nvPr>
            <p:ph idx="1"/>
          </p:nvPr>
        </p:nvSpPr>
        <p:spPr>
          <a:xfrm>
            <a:off x="209382" y="2337954"/>
            <a:ext cx="7822791" cy="4426527"/>
          </a:xfrm>
        </p:spPr>
        <p:txBody>
          <a:bodyPr>
            <a:normAutofit/>
          </a:bodyPr>
          <a:lstStyle/>
          <a:p>
            <a:pPr algn="just"/>
            <a:r>
              <a:rPr lang="tr-TR" sz="2000" dirty="0"/>
              <a:t>Semantik webe temel ve farklı bakış açılarından bazıları şunlardır:</a:t>
            </a:r>
          </a:p>
          <a:p>
            <a:pPr lvl="1" algn="just"/>
            <a:r>
              <a:rPr lang="tr-TR" sz="1800" dirty="0"/>
              <a:t>Güncel olarak kullandığımız webin bir üst sürümü olarak</a:t>
            </a:r>
          </a:p>
          <a:p>
            <a:pPr lvl="1" algn="just"/>
            <a:r>
              <a:rPr lang="tr-TR" sz="1800" dirty="0"/>
              <a:t>İş yazılımları için bir </a:t>
            </a:r>
            <a:r>
              <a:rPr lang="tr-TR" sz="1800" dirty="0" err="1"/>
              <a:t>metadata</a:t>
            </a:r>
            <a:r>
              <a:rPr lang="tr-TR" sz="1800" dirty="0"/>
              <a:t> teknolojisi olarak</a:t>
            </a:r>
          </a:p>
          <a:p>
            <a:pPr lvl="1" algn="just"/>
            <a:r>
              <a:rPr lang="tr-TR" sz="1800" dirty="0"/>
              <a:t>Açık kaynak verileri yararına toplumsal bir hareket olarak</a:t>
            </a:r>
          </a:p>
          <a:p>
            <a:pPr lvl="1" algn="just"/>
            <a:r>
              <a:rPr lang="tr-TR" sz="1800" dirty="0"/>
              <a:t>Yapay zekanın yeni bir nesli olarak</a:t>
            </a:r>
          </a:p>
          <a:p>
            <a:pPr algn="just"/>
            <a:r>
              <a:rPr lang="tr-TR" sz="2000" dirty="0"/>
              <a:t>Bu görüşlerin her biri doğrudur, ama her biri farklı kitlelere hitap etmektedir ve semantik webin farklı yönlerine odaklanır</a:t>
            </a:r>
            <a:r>
              <a:rPr lang="tr-TR" sz="2000" dirty="0" smtClean="0"/>
              <a:t>.</a:t>
            </a:r>
            <a:endParaRPr lang="tr-TR" sz="2000" dirty="0"/>
          </a:p>
        </p:txBody>
      </p:sp>
      <p:pic>
        <p:nvPicPr>
          <p:cNvPr id="6146" name="Picture 2" descr="web 3.0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7130" y="3032198"/>
            <a:ext cx="3640569" cy="254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21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WEB 3.0</a:t>
            </a:r>
          </a:p>
        </p:txBody>
      </p:sp>
      <p:sp>
        <p:nvSpPr>
          <p:cNvPr id="3" name="İçerik Yer Tutucusu 2"/>
          <p:cNvSpPr>
            <a:spLocks noGrp="1"/>
          </p:cNvSpPr>
          <p:nvPr>
            <p:ph idx="1"/>
          </p:nvPr>
        </p:nvSpPr>
        <p:spPr>
          <a:xfrm>
            <a:off x="467591" y="2226108"/>
            <a:ext cx="6874428" cy="4631892"/>
          </a:xfrm>
        </p:spPr>
        <p:txBody>
          <a:bodyPr>
            <a:noAutofit/>
          </a:bodyPr>
          <a:lstStyle/>
          <a:p>
            <a:pPr algn="just"/>
            <a:r>
              <a:rPr lang="tr-TR" sz="2000" dirty="0"/>
              <a:t>Verilerin gerçek dünyası </a:t>
            </a:r>
            <a:r>
              <a:rPr lang="tr-TR" sz="2000" dirty="0" smtClean="0"/>
              <a:t>karmaşıktır.</a:t>
            </a:r>
          </a:p>
          <a:p>
            <a:pPr algn="just"/>
            <a:r>
              <a:rPr lang="tr-TR" sz="2000" dirty="0" smtClean="0"/>
              <a:t>İnsanlar, </a:t>
            </a:r>
            <a:r>
              <a:rPr lang="tr-TR" sz="2000" dirty="0"/>
              <a:t>son birkaç yıl içinde, toplam insanlık tarihinin önceki yıllarının tümünde daha önce üretilenden daha fazla yeni veri üretmiştir. </a:t>
            </a:r>
            <a:endParaRPr lang="tr-TR" sz="2000" dirty="0" smtClean="0"/>
          </a:p>
          <a:p>
            <a:pPr algn="just"/>
            <a:r>
              <a:rPr lang="tr-TR" sz="2000" dirty="0" smtClean="0"/>
              <a:t>Bu </a:t>
            </a:r>
            <a:r>
              <a:rPr lang="tr-TR" sz="2000" dirty="0"/>
              <a:t>yeni üretilen veri her türlü formatlarda, yapılarda, stillerde ve dillerde </a:t>
            </a:r>
            <a:r>
              <a:rPr lang="tr-TR" sz="2000" dirty="0" smtClean="0"/>
              <a:t>çeşitlenmektedir. </a:t>
            </a:r>
          </a:p>
          <a:p>
            <a:pPr algn="just"/>
            <a:r>
              <a:rPr lang="tr-TR" sz="2000" dirty="0" smtClean="0">
                <a:solidFill>
                  <a:schemeClr val="accent5">
                    <a:lumMod val="75000"/>
                  </a:schemeClr>
                </a:solidFill>
              </a:rPr>
              <a:t>Semantik web</a:t>
            </a:r>
            <a:r>
              <a:rPr lang="tr-TR" sz="2000" dirty="0">
                <a:solidFill>
                  <a:schemeClr val="accent5">
                    <a:lumMod val="75000"/>
                  </a:schemeClr>
                </a:solidFill>
              </a:rPr>
              <a:t>;</a:t>
            </a:r>
            <a:endParaRPr lang="tr-TR" sz="2000" dirty="0" smtClean="0">
              <a:solidFill>
                <a:schemeClr val="accent5">
                  <a:lumMod val="75000"/>
                </a:schemeClr>
              </a:solidFill>
            </a:endParaRPr>
          </a:p>
          <a:p>
            <a:pPr lvl="1" algn="just"/>
            <a:r>
              <a:rPr lang="tr-TR" dirty="0" smtClean="0"/>
              <a:t>Bu </a:t>
            </a:r>
            <a:r>
              <a:rPr lang="tr-TR" dirty="0"/>
              <a:t>çok karmaşık </a:t>
            </a:r>
            <a:r>
              <a:rPr lang="tr-TR" dirty="0" smtClean="0"/>
              <a:t>türdeki veriler </a:t>
            </a:r>
            <a:r>
              <a:rPr lang="tr-TR" dirty="0"/>
              <a:t>için ortak bir </a:t>
            </a:r>
            <a:r>
              <a:rPr lang="tr-TR" dirty="0" smtClean="0"/>
              <a:t>temel,</a:t>
            </a:r>
          </a:p>
          <a:p>
            <a:pPr lvl="1" algn="just"/>
            <a:r>
              <a:rPr lang="tr-TR" dirty="0"/>
              <a:t>B</a:t>
            </a:r>
            <a:r>
              <a:rPr lang="tr-TR" dirty="0" smtClean="0"/>
              <a:t>ütün </a:t>
            </a:r>
            <a:r>
              <a:rPr lang="tr-TR" dirty="0"/>
              <a:t>verileri birbirine bağlamaya </a:t>
            </a:r>
            <a:r>
              <a:rPr lang="tr-TR" dirty="0" smtClean="0"/>
              <a:t>yarayacak modeller sunmaktadır.</a:t>
            </a:r>
            <a:endParaRPr lang="tr-TR" dirty="0"/>
          </a:p>
        </p:txBody>
      </p:sp>
      <p:pic>
        <p:nvPicPr>
          <p:cNvPr id="7170" name="Picture 2" descr="semantic web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092" y="3030249"/>
            <a:ext cx="440055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2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WEB 3.0</a:t>
            </a:r>
          </a:p>
        </p:txBody>
      </p:sp>
      <p:sp>
        <p:nvSpPr>
          <p:cNvPr id="3" name="İçerik Yer Tutucusu 2"/>
          <p:cNvSpPr>
            <a:spLocks noGrp="1"/>
          </p:cNvSpPr>
          <p:nvPr>
            <p:ph idx="1"/>
          </p:nvPr>
        </p:nvSpPr>
        <p:spPr>
          <a:xfrm>
            <a:off x="6182591" y="2467647"/>
            <a:ext cx="5600699" cy="4109797"/>
          </a:xfrm>
        </p:spPr>
        <p:txBody>
          <a:bodyPr>
            <a:normAutofit/>
          </a:bodyPr>
          <a:lstStyle/>
          <a:p>
            <a:pPr algn="just"/>
            <a:r>
              <a:rPr lang="tr-TR" sz="2000" dirty="0"/>
              <a:t>Semantik Web veri </a:t>
            </a:r>
            <a:r>
              <a:rPr lang="tr-TR" sz="2000" dirty="0" smtClean="0"/>
              <a:t>formatları, </a:t>
            </a:r>
            <a:r>
              <a:rPr lang="tr-TR" sz="2000" dirty="0" err="1" smtClean="0"/>
              <a:t>metadata</a:t>
            </a:r>
            <a:r>
              <a:rPr lang="tr-TR" sz="2000" dirty="0" smtClean="0"/>
              <a:t> </a:t>
            </a:r>
            <a:r>
              <a:rPr lang="tr-TR" sz="2000" dirty="0"/>
              <a:t>için amaca yönelik diller olarak sıfırdan tasarlanmıştır. </a:t>
            </a:r>
            <a:endParaRPr lang="tr-TR" sz="2000" dirty="0" smtClean="0"/>
          </a:p>
          <a:p>
            <a:pPr lvl="1" algn="just"/>
            <a:r>
              <a:rPr lang="tr-TR" sz="1800" dirty="0" err="1" smtClean="0"/>
              <a:t>Metadata</a:t>
            </a:r>
            <a:r>
              <a:rPr lang="tr-TR" sz="1800" dirty="0" smtClean="0"/>
              <a:t>; veriyi doğru </a:t>
            </a:r>
            <a:r>
              <a:rPr lang="tr-TR" sz="1800" dirty="0"/>
              <a:t>olarak </a:t>
            </a:r>
            <a:r>
              <a:rPr lang="tr-TR" sz="1800" dirty="0" smtClean="0"/>
              <a:t>tanımlamak için </a:t>
            </a:r>
            <a:r>
              <a:rPr lang="tr-TR" sz="1800" dirty="0"/>
              <a:t>ve verileri daha fazla veri kullanarak </a:t>
            </a:r>
            <a:r>
              <a:rPr lang="tr-TR" sz="1800" dirty="0" smtClean="0"/>
              <a:t>tanımlamak </a:t>
            </a:r>
            <a:r>
              <a:rPr lang="tr-TR" sz="1800" dirty="0"/>
              <a:t>için bir yol </a:t>
            </a:r>
            <a:r>
              <a:rPr lang="tr-TR" sz="1800" dirty="0" smtClean="0"/>
              <a:t>sağlayan standarttır.</a:t>
            </a:r>
            <a:endParaRPr lang="tr-TR" sz="1800" dirty="0"/>
          </a:p>
        </p:txBody>
      </p:sp>
      <p:pic>
        <p:nvPicPr>
          <p:cNvPr id="8194" name="Picture 2" descr="semantic web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08398"/>
            <a:ext cx="5818909" cy="504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8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ONTOLOJİ NEDİR?</a:t>
            </a:r>
            <a:endParaRPr lang="tr-TR" dirty="0"/>
          </a:p>
        </p:txBody>
      </p:sp>
      <p:sp>
        <p:nvSpPr>
          <p:cNvPr id="3" name="İçerik Yer Tutucusu 2"/>
          <p:cNvSpPr>
            <a:spLocks noGrp="1"/>
          </p:cNvSpPr>
          <p:nvPr>
            <p:ph idx="1"/>
          </p:nvPr>
        </p:nvSpPr>
        <p:spPr>
          <a:xfrm>
            <a:off x="374073" y="2483427"/>
            <a:ext cx="8052954" cy="4021281"/>
          </a:xfrm>
        </p:spPr>
        <p:txBody>
          <a:bodyPr>
            <a:normAutofit/>
          </a:bodyPr>
          <a:lstStyle/>
          <a:p>
            <a:pPr algn="just"/>
            <a:r>
              <a:rPr lang="tr-TR" altLang="ko-KR" dirty="0"/>
              <a:t>Ontolojiler anlamsal </a:t>
            </a:r>
            <a:r>
              <a:rPr lang="tr-TR" altLang="ko-KR" dirty="0" err="1"/>
              <a:t>web’in</a:t>
            </a:r>
            <a:r>
              <a:rPr lang="tr-TR" altLang="ko-KR" dirty="0"/>
              <a:t> gerçekleştirilmesinde kullanılacak </a:t>
            </a:r>
            <a:r>
              <a:rPr lang="tr-TR" altLang="ko-KR" dirty="0">
                <a:solidFill>
                  <a:srgbClr val="FF6600"/>
                </a:solidFill>
              </a:rPr>
              <a:t>anahtar </a:t>
            </a:r>
            <a:r>
              <a:rPr lang="tr-TR" altLang="ko-KR" dirty="0" smtClean="0">
                <a:solidFill>
                  <a:srgbClr val="FF6600"/>
                </a:solidFill>
              </a:rPr>
              <a:t>teknolojilerden biridir</a:t>
            </a:r>
            <a:r>
              <a:rPr lang="tr-TR" altLang="ko-KR" dirty="0"/>
              <a:t>.</a:t>
            </a:r>
          </a:p>
          <a:p>
            <a:pPr algn="just"/>
            <a:r>
              <a:rPr lang="tr-TR" altLang="ko-KR" dirty="0"/>
              <a:t>Ontoloji terimi felsefede </a:t>
            </a:r>
            <a:r>
              <a:rPr lang="tr-TR" altLang="ko-KR" dirty="0">
                <a:solidFill>
                  <a:srgbClr val="FF6600"/>
                </a:solidFill>
              </a:rPr>
              <a:t>varlık bilim</a:t>
            </a:r>
            <a:r>
              <a:rPr lang="tr-TR" altLang="ko-KR" dirty="0"/>
              <a:t> olarak tanımlanmaktadır. </a:t>
            </a:r>
          </a:p>
          <a:p>
            <a:pPr algn="just"/>
            <a:r>
              <a:rPr lang="tr-TR" altLang="ko-KR" dirty="0"/>
              <a:t>Ontoloji </a:t>
            </a:r>
            <a:r>
              <a:rPr lang="tr-TR" altLang="ko-KR" dirty="0" smtClean="0"/>
              <a:t>90’lı </a:t>
            </a:r>
            <a:r>
              <a:rPr lang="tr-TR" altLang="ko-KR" dirty="0"/>
              <a:t>yıllarda yapay zeka alanında popüler bir terim </a:t>
            </a:r>
            <a:r>
              <a:rPr lang="tr-TR" altLang="ko-KR" dirty="0" smtClean="0"/>
              <a:t>olarak, </a:t>
            </a:r>
            <a:r>
              <a:rPr lang="tr-TR" altLang="ko-KR" dirty="0"/>
              <a:t>belirli bir alandaki bilgilerin paylaşımını ve yeniden kullanımını sağlayacak “</a:t>
            </a:r>
            <a:r>
              <a:rPr lang="tr-TR" altLang="ko-KR" dirty="0">
                <a:solidFill>
                  <a:srgbClr val="FF6600"/>
                </a:solidFill>
              </a:rPr>
              <a:t>kavramlaştırmaların biçimsel ve açık belirtimi</a:t>
            </a:r>
            <a:r>
              <a:rPr lang="tr-TR" altLang="ko-KR" dirty="0"/>
              <a:t>“ olarak tanımlanmış ve kullanılmıştır. </a:t>
            </a:r>
          </a:p>
          <a:p>
            <a:pPr algn="just"/>
            <a:r>
              <a:rPr lang="tr-TR" altLang="ko-KR" dirty="0"/>
              <a:t>Son zamanlarda ontolojilerin kullanımı zeki bilgi entegrasyonu, elektronik ticaret, doğal dil işleme ve bilgi yönetimi konularında </a:t>
            </a:r>
            <a:r>
              <a:rPr lang="tr-TR" altLang="ko-KR" dirty="0">
                <a:solidFill>
                  <a:srgbClr val="FF6600"/>
                </a:solidFill>
              </a:rPr>
              <a:t>yaygınlaşmaktadır</a:t>
            </a:r>
            <a:r>
              <a:rPr lang="tr-TR" altLang="ko-KR" dirty="0" smtClean="0"/>
              <a:t>.</a:t>
            </a:r>
            <a:endParaRPr lang="tr-TR" altLang="ko-KR" dirty="0"/>
          </a:p>
        </p:txBody>
      </p:sp>
      <p:pic>
        <p:nvPicPr>
          <p:cNvPr id="9218" name="Picture 2" descr="ontoloj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530" y="2384135"/>
            <a:ext cx="3057525" cy="430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8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ONTOLOJİ NEDİR?</a:t>
            </a:r>
          </a:p>
        </p:txBody>
      </p:sp>
      <p:sp>
        <p:nvSpPr>
          <p:cNvPr id="3" name="İçerik Yer Tutucusu 2"/>
          <p:cNvSpPr>
            <a:spLocks noGrp="1"/>
          </p:cNvSpPr>
          <p:nvPr>
            <p:ph idx="1"/>
          </p:nvPr>
        </p:nvSpPr>
        <p:spPr>
          <a:xfrm>
            <a:off x="1154954" y="2676237"/>
            <a:ext cx="9932146" cy="3416300"/>
          </a:xfrm>
        </p:spPr>
        <p:txBody>
          <a:bodyPr/>
          <a:lstStyle/>
          <a:p>
            <a:pPr algn="just"/>
            <a:r>
              <a:rPr lang="tr-TR" altLang="ko-KR" dirty="0"/>
              <a:t>Ontolojilerin belirli bir alandaki bilgilerin “</a:t>
            </a:r>
            <a:r>
              <a:rPr lang="tr-TR" altLang="ko-KR" dirty="0">
                <a:solidFill>
                  <a:srgbClr val="FF6600"/>
                </a:solidFill>
              </a:rPr>
              <a:t>paylaşılan ve genel bir anlamının</a:t>
            </a:r>
            <a:r>
              <a:rPr lang="tr-TR" altLang="ko-KR" dirty="0"/>
              <a:t>” oluşmasına imkan verir. </a:t>
            </a:r>
          </a:p>
          <a:p>
            <a:pPr algn="just"/>
            <a:r>
              <a:rPr lang="tr-TR" altLang="ko-KR" dirty="0"/>
              <a:t>Ontolojiler herhangi bir alanda </a:t>
            </a:r>
            <a:r>
              <a:rPr lang="tr-TR" altLang="ko-KR" dirty="0">
                <a:solidFill>
                  <a:srgbClr val="FF6600"/>
                </a:solidFill>
              </a:rPr>
              <a:t>standart olarak kullanılacak ortak ve paylaşılan </a:t>
            </a:r>
            <a:r>
              <a:rPr lang="tr-TR" altLang="ko-KR" dirty="0" smtClean="0">
                <a:solidFill>
                  <a:srgbClr val="FF6600"/>
                </a:solidFill>
              </a:rPr>
              <a:t>sözcük </a:t>
            </a:r>
            <a:r>
              <a:rPr lang="tr-TR" altLang="ko-KR" dirty="0">
                <a:solidFill>
                  <a:srgbClr val="FF6600"/>
                </a:solidFill>
              </a:rPr>
              <a:t>kümelerini</a:t>
            </a:r>
            <a:r>
              <a:rPr lang="tr-TR" altLang="ko-KR" dirty="0"/>
              <a:t> (</a:t>
            </a:r>
            <a:r>
              <a:rPr lang="tr-TR" altLang="ko-KR" dirty="0" err="1"/>
              <a:t>vocabulary</a:t>
            </a:r>
            <a:r>
              <a:rPr lang="tr-TR" altLang="ko-KR" dirty="0"/>
              <a:t>) veya terminolojiyi belirler.</a:t>
            </a:r>
          </a:p>
          <a:p>
            <a:pPr algn="just"/>
            <a:r>
              <a:rPr lang="tr-TR" altLang="ko-KR" dirty="0" smtClean="0"/>
              <a:t>Ontolojiler, </a:t>
            </a:r>
            <a:r>
              <a:rPr lang="tr-TR" altLang="ko-KR" dirty="0"/>
              <a:t>ontoloji dilleri (RDFS, DAML+OIL, OWL, ..) ile tanımlanır.</a:t>
            </a:r>
          </a:p>
          <a:p>
            <a:pPr algn="just"/>
            <a:r>
              <a:rPr lang="tr-TR" altLang="ko-KR" dirty="0"/>
              <a:t>Ontoloji geliştirme araçları (editörleri) ontolojilerin görsel olarak kolayca tanımlanmasını sağlar.</a:t>
            </a:r>
          </a:p>
          <a:p>
            <a:pPr algn="just"/>
            <a:r>
              <a:rPr lang="tr-TR" altLang="ko-KR" dirty="0"/>
              <a:t>Bir çok alan için değişik ontoloji dillerinde ontolojiler geliştirilmektedir. (</a:t>
            </a:r>
            <a:r>
              <a:rPr lang="tr-TR" altLang="ko-KR" dirty="0">
                <a:hlinkClick r:id="rId2"/>
              </a:rPr>
              <a:t>www.daml.org/</a:t>
            </a:r>
            <a:r>
              <a:rPr lang="tr-TR" altLang="ko-KR" dirty="0" err="1">
                <a:hlinkClick r:id="rId2"/>
              </a:rPr>
              <a:t>ontologies</a:t>
            </a:r>
            <a:r>
              <a:rPr lang="tr-TR" altLang="ko-KR" dirty="0" smtClean="0"/>
              <a:t>)</a:t>
            </a:r>
            <a:endParaRPr lang="tr-TR" altLang="ko-KR" dirty="0"/>
          </a:p>
        </p:txBody>
      </p:sp>
    </p:spTree>
    <p:extLst>
      <p:ext uri="{BB962C8B-B14F-4D97-AF65-F5344CB8AC3E}">
        <p14:creationId xmlns:p14="http://schemas.microsoft.com/office/powerpoint/2010/main" val="174633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tr-TR" dirty="0"/>
              <a:t>ONTOLOJİ NEDİR?</a:t>
            </a:r>
            <a:endParaRPr lang="tr-TR" altLang="tr-TR" dirty="0"/>
          </a:p>
        </p:txBody>
      </p:sp>
      <p:sp>
        <p:nvSpPr>
          <p:cNvPr id="263172" name="Rectangle 4"/>
          <p:cNvSpPr>
            <a:spLocks noChangeArrowheads="1"/>
          </p:cNvSpPr>
          <p:nvPr/>
        </p:nvSpPr>
        <p:spPr bwMode="auto">
          <a:xfrm>
            <a:off x="2293938" y="2205522"/>
            <a:ext cx="7772400"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kumimoji="1" sz="2000">
                <a:solidFill>
                  <a:schemeClr val="tx1"/>
                </a:solidFill>
                <a:latin typeface="Arial" panose="020B0604020202020204" pitchFamily="34" charset="0"/>
              </a:defRPr>
            </a:lvl1pPr>
            <a:lvl2pPr marL="742950" indent="-285750">
              <a:buChar char="–"/>
              <a:defRPr kumimoji="1" sz="2000">
                <a:solidFill>
                  <a:schemeClr val="tx1"/>
                </a:solidFill>
                <a:latin typeface="Arial" panose="020B0604020202020204" pitchFamily="34" charset="0"/>
              </a:defRPr>
            </a:lvl2pPr>
            <a:lvl3pPr marL="1143000" indent="-228600">
              <a:buChar char="•"/>
              <a:defRPr kumimoji="1" sz="1600">
                <a:solidFill>
                  <a:schemeClr val="tx1"/>
                </a:solidFill>
                <a:latin typeface="Arial" panose="020B0604020202020204" pitchFamily="34" charset="0"/>
              </a:defRPr>
            </a:lvl3pPr>
            <a:lvl4pPr marL="1600200" indent="-228600">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20000"/>
              </a:spcBef>
              <a:spcAft>
                <a:spcPct val="0"/>
              </a:spcAft>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20000"/>
              </a:spcBef>
              <a:spcAft>
                <a:spcPct val="0"/>
              </a:spcAft>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20000"/>
              </a:spcBef>
              <a:spcAft>
                <a:spcPct val="0"/>
              </a:spcAft>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20000"/>
              </a:spcBef>
              <a:spcAft>
                <a:spcPct val="0"/>
              </a:spcAft>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00000"/>
              </a:lnSpc>
            </a:pPr>
            <a:r>
              <a:rPr lang="tr-TR" altLang="ko-KR" dirty="0">
                <a:solidFill>
                  <a:schemeClr val="accent1"/>
                </a:solidFill>
              </a:rPr>
              <a:t>Bilgisayar Bilimleri Bölümü Ontolojisi (SHOE dilinde)</a:t>
            </a:r>
            <a:endParaRPr lang="en-US" altLang="ko-KR" dirty="0">
              <a:solidFill>
                <a:schemeClr val="accent1"/>
              </a:solidFill>
              <a:ea typeface="굴림" panose="020B0600000101010101" pitchFamily="34" charset="-127"/>
            </a:endParaRPr>
          </a:p>
        </p:txBody>
      </p:sp>
      <p:pic>
        <p:nvPicPr>
          <p:cNvPr id="263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064" y="2605089"/>
            <a:ext cx="3225800" cy="4070350"/>
          </a:xfrm>
          <a:prstGeom prst="rect">
            <a:avLst/>
          </a:prstGeom>
          <a:noFill/>
          <a:extLst>
            <a:ext uri="{909E8E84-426E-40DD-AFC4-6F175D3DCCD1}">
              <a14:hiddenFill xmlns:a14="http://schemas.microsoft.com/office/drawing/2010/main">
                <a:solidFill>
                  <a:srgbClr val="FFFFFF"/>
                </a:solidFill>
              </a14:hiddenFill>
            </a:ext>
          </a:extLst>
        </p:spPr>
      </p:pic>
      <p:pic>
        <p:nvPicPr>
          <p:cNvPr id="263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858" y="3420776"/>
            <a:ext cx="3763963" cy="2649537"/>
          </a:xfrm>
          <a:prstGeom prst="rect">
            <a:avLst/>
          </a:prstGeom>
          <a:noFill/>
          <a:extLst>
            <a:ext uri="{909E8E84-426E-40DD-AFC4-6F175D3DCCD1}">
              <a14:hiddenFill xmlns:a14="http://schemas.microsoft.com/office/drawing/2010/main">
                <a:solidFill>
                  <a:srgbClr val="FFFFFF"/>
                </a:solidFill>
              </a14:hiddenFill>
            </a:ext>
          </a:extLst>
        </p:spPr>
      </p:pic>
      <p:sp>
        <p:nvSpPr>
          <p:cNvPr id="263179" name="Text Box 11"/>
          <p:cNvSpPr txBox="1">
            <a:spLocks noChangeArrowheads="1"/>
          </p:cNvSpPr>
          <p:nvPr/>
        </p:nvSpPr>
        <p:spPr bwMode="auto">
          <a:xfrm>
            <a:off x="7378701" y="2665897"/>
            <a:ext cx="2687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tr-TR" altLang="ko-KR" i="1" u="sng" dirty="0"/>
              <a:t>İlişkiler</a:t>
            </a:r>
            <a:endParaRPr lang="en-US" altLang="ko-KR" i="1" u="sng" dirty="0"/>
          </a:p>
        </p:txBody>
      </p:sp>
      <p:sp>
        <p:nvSpPr>
          <p:cNvPr id="263173" name="Text Box 5"/>
          <p:cNvSpPr txBox="1">
            <a:spLocks noChangeArrowheads="1"/>
          </p:cNvSpPr>
          <p:nvPr/>
        </p:nvSpPr>
        <p:spPr bwMode="auto">
          <a:xfrm>
            <a:off x="1066511" y="3974307"/>
            <a:ext cx="168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tr-TR" altLang="ko-KR" i="1" u="sng" dirty="0"/>
              <a:t>Kategoriler</a:t>
            </a:r>
            <a:endParaRPr lang="en-US" altLang="ko-KR" i="1" u="sng" dirty="0"/>
          </a:p>
        </p:txBody>
      </p:sp>
    </p:spTree>
    <p:extLst>
      <p:ext uri="{BB962C8B-B14F-4D97-AF65-F5344CB8AC3E}">
        <p14:creationId xmlns:p14="http://schemas.microsoft.com/office/powerpoint/2010/main" val="4227344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5"/>
          <p:cNvSpPr>
            <a:spLocks noGrp="1"/>
          </p:cNvSpPr>
          <p:nvPr>
            <p:ph type="sldNum" sz="quarter" idx="10"/>
          </p:nvPr>
        </p:nvSpPr>
        <p:spPr/>
        <p:txBody>
          <a:bodyPr/>
          <a:lstStyle/>
          <a:p>
            <a:fld id="{FEA3FB98-D262-49C4-AF5F-838F72FC84F8}" type="slidenum">
              <a:rPr lang="en-US" altLang="ko-KR"/>
              <a:pPr/>
              <a:t>16</a:t>
            </a:fld>
            <a:endParaRPr lang="en-US" altLang="ko-KR"/>
          </a:p>
        </p:txBody>
      </p:sp>
      <p:sp>
        <p:nvSpPr>
          <p:cNvPr id="227330" name="Rectangle 2"/>
          <p:cNvSpPr>
            <a:spLocks noGrp="1" noChangeArrowheads="1"/>
          </p:cNvSpPr>
          <p:nvPr>
            <p:ph type="title"/>
          </p:nvPr>
        </p:nvSpPr>
        <p:spPr>
          <a:xfrm>
            <a:off x="737754" y="942109"/>
            <a:ext cx="10972800" cy="762000"/>
          </a:xfrm>
        </p:spPr>
        <p:txBody>
          <a:bodyPr/>
          <a:lstStyle/>
          <a:p>
            <a:r>
              <a:rPr lang="tr-TR" altLang="ko-KR" dirty="0" smtClean="0"/>
              <a:t>SEMANTİK WEB MODELİ</a:t>
            </a:r>
            <a:endParaRPr lang="en-US" altLang="ko-KR" dirty="0"/>
          </a:p>
        </p:txBody>
      </p:sp>
      <p:sp>
        <p:nvSpPr>
          <p:cNvPr id="227331" name="Rectangle 3"/>
          <p:cNvSpPr>
            <a:spLocks noGrp="1" noChangeArrowheads="1"/>
          </p:cNvSpPr>
          <p:nvPr>
            <p:ph type="body" sz="half" idx="1"/>
          </p:nvPr>
        </p:nvSpPr>
        <p:spPr>
          <a:xfrm>
            <a:off x="8625465" y="2947122"/>
            <a:ext cx="3085089" cy="1853478"/>
          </a:xfrm>
        </p:spPr>
        <p:txBody>
          <a:bodyPr>
            <a:normAutofit/>
          </a:bodyPr>
          <a:lstStyle/>
          <a:p>
            <a:pPr>
              <a:lnSpc>
                <a:spcPct val="120000"/>
              </a:lnSpc>
              <a:buFont typeface="Monotype Sorts" pitchFamily="2" charset="2"/>
              <a:buNone/>
            </a:pPr>
            <a:r>
              <a:rPr lang="tr-TR" altLang="ko-KR" b="1" dirty="0">
                <a:solidFill>
                  <a:schemeClr val="accent1"/>
                </a:solidFill>
              </a:rPr>
              <a:t>Anlamsal </a:t>
            </a:r>
            <a:r>
              <a:rPr lang="tr-TR" altLang="ko-KR" b="1" dirty="0" err="1">
                <a:solidFill>
                  <a:schemeClr val="accent1"/>
                </a:solidFill>
              </a:rPr>
              <a:t>web’te</a:t>
            </a:r>
            <a:r>
              <a:rPr lang="tr-TR" altLang="ko-KR" b="1" dirty="0">
                <a:solidFill>
                  <a:schemeClr val="accent1"/>
                </a:solidFill>
              </a:rPr>
              <a:t> bilgiler ve bilgiler arasındaki ilişkiler tanımlıdır.</a:t>
            </a:r>
            <a:r>
              <a:rPr lang="tr-TR" altLang="ko-KR" dirty="0">
                <a:solidFill>
                  <a:schemeClr val="accent1"/>
                </a:solidFill>
              </a:rPr>
              <a:t> </a:t>
            </a:r>
            <a:endParaRPr lang="en-US" altLang="ko-KR" dirty="0">
              <a:solidFill>
                <a:schemeClr val="accent1"/>
              </a:solidFill>
              <a:ea typeface="굴림" panose="020B0600000101010101" pitchFamily="34" charset="-127"/>
            </a:endParaRPr>
          </a:p>
        </p:txBody>
      </p:sp>
      <p:pic>
        <p:nvPicPr>
          <p:cNvPr id="227334"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462377" y="2622550"/>
            <a:ext cx="2613025" cy="3571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6" name="Picture 8"/>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35726" y="2622551"/>
            <a:ext cx="3455987"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8" name="Text Box 10"/>
          <p:cNvSpPr txBox="1">
            <a:spLocks noChangeArrowheads="1"/>
          </p:cNvSpPr>
          <p:nvPr/>
        </p:nvSpPr>
        <p:spPr bwMode="auto">
          <a:xfrm>
            <a:off x="1804989" y="6323880"/>
            <a:ext cx="1374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tr-TR" altLang="tr-TR" sz="1400" b="1" dirty="0"/>
              <a:t>Bugünkü Web</a:t>
            </a:r>
          </a:p>
        </p:txBody>
      </p:sp>
      <p:sp>
        <p:nvSpPr>
          <p:cNvPr id="227339" name="Text Box 11"/>
          <p:cNvSpPr txBox="1">
            <a:spLocks noChangeArrowheads="1"/>
          </p:cNvSpPr>
          <p:nvPr/>
        </p:nvSpPr>
        <p:spPr bwMode="auto">
          <a:xfrm>
            <a:off x="5542772" y="6323880"/>
            <a:ext cx="14414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tr-TR" altLang="tr-TR" sz="1400" b="1" dirty="0"/>
              <a:t>Anlamsal Web</a:t>
            </a:r>
          </a:p>
        </p:txBody>
      </p:sp>
    </p:spTree>
    <p:extLst>
      <p:ext uri="{BB962C8B-B14F-4D97-AF65-F5344CB8AC3E}">
        <p14:creationId xmlns:p14="http://schemas.microsoft.com/office/powerpoint/2010/main" val="2023688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tr-TR" altLang="tr-TR" dirty="0" smtClean="0"/>
              <a:t>SEMANTİK WEB UYGULAMA ALANLARI</a:t>
            </a:r>
            <a:endParaRPr lang="tr-TR" altLang="tr-TR" dirty="0"/>
          </a:p>
        </p:txBody>
      </p:sp>
      <p:sp>
        <p:nvSpPr>
          <p:cNvPr id="265220" name="Rectangle 4"/>
          <p:cNvSpPr>
            <a:spLocks noChangeArrowheads="1"/>
          </p:cNvSpPr>
          <p:nvPr/>
        </p:nvSpPr>
        <p:spPr bwMode="auto">
          <a:xfrm>
            <a:off x="2895600" y="4005263"/>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kumimoji="1" sz="2000">
                <a:solidFill>
                  <a:schemeClr val="tx1"/>
                </a:solidFill>
                <a:latin typeface="Arial" panose="020B0604020202020204" pitchFamily="34" charset="0"/>
              </a:defRPr>
            </a:lvl1pPr>
            <a:lvl2pPr marL="742950" indent="-285750">
              <a:buChar char="–"/>
              <a:defRPr kumimoji="1" sz="2000">
                <a:solidFill>
                  <a:schemeClr val="tx1"/>
                </a:solidFill>
                <a:latin typeface="Arial" panose="020B0604020202020204" pitchFamily="34" charset="0"/>
              </a:defRPr>
            </a:lvl2pPr>
            <a:lvl3pPr marL="1143000" indent="-228600">
              <a:buChar char="•"/>
              <a:defRPr kumimoji="1" sz="1600">
                <a:solidFill>
                  <a:schemeClr val="tx1"/>
                </a:solidFill>
                <a:latin typeface="Arial" panose="020B0604020202020204" pitchFamily="34" charset="0"/>
              </a:defRPr>
            </a:lvl3pPr>
            <a:lvl4pPr marL="1600200" indent="-228600">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20000"/>
              </a:spcBef>
              <a:spcAft>
                <a:spcPct val="0"/>
              </a:spcAft>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20000"/>
              </a:spcBef>
              <a:spcAft>
                <a:spcPct val="0"/>
              </a:spcAft>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20000"/>
              </a:spcBef>
              <a:spcAft>
                <a:spcPct val="0"/>
              </a:spcAft>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20000"/>
              </a:spcBef>
              <a:spcAft>
                <a:spcPct val="0"/>
              </a:spcAft>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00000"/>
              </a:lnSpc>
            </a:pPr>
            <a:endParaRPr lang="tr-TR" altLang="ko-KR"/>
          </a:p>
        </p:txBody>
      </p:sp>
      <p:sp>
        <p:nvSpPr>
          <p:cNvPr id="265224" name="Rectangle 8"/>
          <p:cNvSpPr>
            <a:spLocks noGrp="1" noChangeArrowheads="1"/>
          </p:cNvSpPr>
          <p:nvPr>
            <p:ph type="body" idx="1"/>
          </p:nvPr>
        </p:nvSpPr>
        <p:spPr>
          <a:xfrm>
            <a:off x="1049483" y="2417186"/>
            <a:ext cx="9694717" cy="4139478"/>
          </a:xfrm>
          <a:noFill/>
          <a:ln/>
        </p:spPr>
        <p:txBody>
          <a:bodyPr>
            <a:normAutofit/>
          </a:bodyPr>
          <a:lstStyle/>
          <a:p>
            <a:pPr algn="just">
              <a:lnSpc>
                <a:spcPct val="80000"/>
              </a:lnSpc>
            </a:pPr>
            <a:r>
              <a:rPr lang="tr-TR" altLang="ko-KR" sz="2000" b="1" i="1" dirty="0"/>
              <a:t>Yazılım ajanı tabanlı dağıtık işlem uygulamaları:</a:t>
            </a:r>
            <a:r>
              <a:rPr lang="tr-TR" altLang="ko-KR" sz="2000" dirty="0"/>
              <a:t> Ontolojiler </a:t>
            </a:r>
            <a:r>
              <a:rPr lang="tr-TR" altLang="ko-KR" sz="2000" dirty="0" smtClean="0"/>
              <a:t>aracılığıyla </a:t>
            </a:r>
            <a:r>
              <a:rPr lang="tr-TR" altLang="ko-KR" sz="2000" dirty="0"/>
              <a:t>tanımlanmış, yapılandırılmış ve anlamlandırılmış bilgiler, yazılım ajanlarının bu bilgileri taraması, harmanlaması ve kullanmasını sağlayacaktır. Bu bir çok alanda şu anda hayal edilen uygulamanın gerçekleştirilmesini sağlayacaktır.</a:t>
            </a:r>
            <a:endParaRPr lang="tr-TR" altLang="ko-KR" sz="2000" i="1" dirty="0"/>
          </a:p>
          <a:p>
            <a:pPr algn="just">
              <a:lnSpc>
                <a:spcPct val="80000"/>
              </a:lnSpc>
            </a:pPr>
            <a:r>
              <a:rPr lang="tr-TR" altLang="ko-KR" sz="2000" b="1" i="1" dirty="0"/>
              <a:t>Anlam tabanlı web arama makineleri:</a:t>
            </a:r>
            <a:r>
              <a:rPr lang="tr-TR" altLang="ko-KR" sz="2000" i="1" dirty="0"/>
              <a:t> </a:t>
            </a:r>
            <a:r>
              <a:rPr lang="tr-TR" altLang="ko-KR" sz="2000" dirty="0"/>
              <a:t>Ontolojiler ile tanımlanmış web kaynakları, web arama makinelerinin daha akıllı sorgulamaları yapmasına imkan verecektir.</a:t>
            </a:r>
            <a:endParaRPr lang="tr-TR" altLang="ko-KR" sz="2000" i="1" dirty="0"/>
          </a:p>
          <a:p>
            <a:pPr algn="just">
              <a:lnSpc>
                <a:spcPct val="80000"/>
              </a:lnSpc>
            </a:pPr>
            <a:r>
              <a:rPr lang="tr-TR" altLang="ko-KR" sz="2000" b="1" i="1" dirty="0"/>
              <a:t>Anlam tabanlı sayısal kütüphaneler:</a:t>
            </a:r>
            <a:r>
              <a:rPr lang="tr-TR" altLang="ko-KR" sz="2000" dirty="0"/>
              <a:t> Anlamsal web teknolojilerinin sağladığı etkili sınıflandırma ve </a:t>
            </a:r>
            <a:r>
              <a:rPr lang="tr-TR" altLang="ko-KR" sz="2000" dirty="0" smtClean="0"/>
              <a:t>indeksleme </a:t>
            </a:r>
            <a:r>
              <a:rPr lang="tr-TR" altLang="ko-KR" sz="2000" dirty="0"/>
              <a:t>yöntemleri </a:t>
            </a:r>
            <a:r>
              <a:rPr lang="tr-TR" altLang="ko-KR" sz="2000" dirty="0" smtClean="0"/>
              <a:t>dijital kütüphanelerde </a:t>
            </a:r>
            <a:r>
              <a:rPr lang="tr-TR" altLang="ko-KR" sz="2000" dirty="0"/>
              <a:t>bulunan çoklu ortam veri içeriğine ulaşımı ve </a:t>
            </a:r>
            <a:r>
              <a:rPr lang="tr-TR" altLang="ko-KR" sz="2000" dirty="0" smtClean="0"/>
              <a:t>dijital kütüphaneler </a:t>
            </a:r>
            <a:r>
              <a:rPr lang="tr-TR" altLang="ko-KR" sz="2000" dirty="0"/>
              <a:t>arası birlikte </a:t>
            </a:r>
            <a:r>
              <a:rPr lang="tr-TR" altLang="ko-KR" sz="2000" dirty="0" err="1"/>
              <a:t>işleyebilirliği</a:t>
            </a:r>
            <a:r>
              <a:rPr lang="tr-TR" altLang="ko-KR" sz="2000" dirty="0"/>
              <a:t> kolaylaştıracaktır</a:t>
            </a:r>
            <a:r>
              <a:rPr lang="tr-TR" altLang="ko-KR" sz="2000" dirty="0" smtClean="0"/>
              <a:t>.</a:t>
            </a:r>
            <a:endParaRPr lang="tr-TR" altLang="ko-KR" sz="2000" i="1" dirty="0"/>
          </a:p>
        </p:txBody>
      </p:sp>
    </p:spTree>
    <p:extLst>
      <p:ext uri="{BB962C8B-B14F-4D97-AF65-F5344CB8AC3E}">
        <p14:creationId xmlns:p14="http://schemas.microsoft.com/office/powerpoint/2010/main" val="77262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t>SEMANTİK WEB UYGULAMA ALANLARI</a:t>
            </a:r>
            <a:endParaRPr lang="tr-TR" dirty="0"/>
          </a:p>
        </p:txBody>
      </p:sp>
      <p:sp>
        <p:nvSpPr>
          <p:cNvPr id="3" name="İçerik Yer Tutucusu 2"/>
          <p:cNvSpPr>
            <a:spLocks noGrp="1"/>
          </p:cNvSpPr>
          <p:nvPr>
            <p:ph idx="1"/>
          </p:nvPr>
        </p:nvSpPr>
        <p:spPr>
          <a:xfrm>
            <a:off x="687363" y="2582717"/>
            <a:ext cx="9454164" cy="3734955"/>
          </a:xfrm>
        </p:spPr>
        <p:txBody>
          <a:bodyPr>
            <a:normAutofit/>
          </a:bodyPr>
          <a:lstStyle/>
          <a:p>
            <a:pPr algn="just">
              <a:lnSpc>
                <a:spcPct val="80000"/>
              </a:lnSpc>
            </a:pPr>
            <a:r>
              <a:rPr lang="tr-TR" altLang="ko-KR" sz="2000" b="1" i="1" dirty="0"/>
              <a:t>Ontoloji destekli kurumsal bilgi yönetimi:</a:t>
            </a:r>
            <a:r>
              <a:rPr lang="tr-TR" altLang="ko-KR" sz="2000" dirty="0"/>
              <a:t> Küresel ekonomi ile birlikte, iş gücü, sermaye, ve stok yönetimi gibi geleneksel kaynakların yanında, bilginin bir kaynak olarak kurumlarda yönetimi çok önem kazanmakta ve önemli bir üretkenlik etmeni olarak ortaya çıkmaktadır. Anlamsal web teknolojileri kurumsal bilgilerin etkin bir şekilde yönetilmesini ve kullanılmasını sağlayacaktır.</a:t>
            </a:r>
            <a:endParaRPr lang="tr-TR" altLang="ko-KR" sz="2000" i="1" dirty="0"/>
          </a:p>
          <a:p>
            <a:pPr algn="just">
              <a:lnSpc>
                <a:spcPct val="80000"/>
              </a:lnSpc>
            </a:pPr>
            <a:r>
              <a:rPr lang="tr-TR" altLang="ko-KR" sz="2000" b="1" i="1" dirty="0"/>
              <a:t>Otomatik web servisi keşfi, aktive edilmesi,  karşılıklı </a:t>
            </a:r>
            <a:r>
              <a:rPr lang="tr-TR" altLang="ko-KR" sz="2000" b="1" i="1" dirty="0" err="1"/>
              <a:t>işleyebilirliği</a:t>
            </a:r>
            <a:r>
              <a:rPr lang="tr-TR" altLang="ko-KR" sz="2000" b="1" i="1" dirty="0"/>
              <a:t> ve izlenebilirliği:</a:t>
            </a:r>
            <a:r>
              <a:rPr lang="tr-TR" altLang="ko-KR" sz="2000" dirty="0"/>
              <a:t> Web servisleri son zamanlarda en çok konuşulan ve web ortamında yeni fırsatlara yok açacak bir teknolojidir. Anlamsal web bu servislerin otomatik olarak bulunması, seçilmesi, çalıştırılması, karşılıklı </a:t>
            </a:r>
            <a:r>
              <a:rPr lang="tr-TR" altLang="ko-KR" sz="2000" dirty="0" err="1"/>
              <a:t>işleyebilirliğini</a:t>
            </a:r>
            <a:r>
              <a:rPr lang="tr-TR" altLang="ko-KR" sz="2000" dirty="0"/>
              <a:t> ve izlenmesini sağlayacaktır</a:t>
            </a:r>
            <a:r>
              <a:rPr lang="tr-TR" altLang="ko-KR" sz="2000" dirty="0" smtClean="0"/>
              <a:t>.</a:t>
            </a:r>
            <a:endParaRPr lang="en-US" altLang="ko-KR" sz="2000" dirty="0">
              <a:ea typeface="굴림" panose="020B0600000101010101" pitchFamily="34" charset="-127"/>
            </a:endParaRPr>
          </a:p>
        </p:txBody>
      </p:sp>
    </p:spTree>
    <p:extLst>
      <p:ext uri="{BB962C8B-B14F-4D97-AF65-F5344CB8AC3E}">
        <p14:creationId xmlns:p14="http://schemas.microsoft.com/office/powerpoint/2010/main" val="369068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eb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980" y="3700606"/>
            <a:ext cx="8169155" cy="315739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41248" y="2603500"/>
            <a:ext cx="10460736" cy="1022927"/>
          </a:xfrm>
        </p:spPr>
        <p:txBody>
          <a:bodyPr>
            <a:normAutofit/>
          </a:bodyPr>
          <a:lstStyle/>
          <a:p>
            <a:pPr marL="0" indent="0">
              <a:buNone/>
            </a:pPr>
            <a:r>
              <a:rPr lang="tr-TR" sz="2000" b="1" dirty="0">
                <a:solidFill>
                  <a:schemeClr val="accent5">
                    <a:lumMod val="75000"/>
                  </a:schemeClr>
                </a:solidFill>
              </a:rPr>
              <a:t>	</a:t>
            </a:r>
            <a:r>
              <a:rPr lang="tr-TR" sz="2000" b="1" dirty="0" smtClean="0">
                <a:solidFill>
                  <a:schemeClr val="accent5">
                    <a:lumMod val="75000"/>
                  </a:schemeClr>
                </a:solidFill>
              </a:rPr>
              <a:t>«Web fikri, dijital çağın çoğu yeniliğinden farklı olarak neredeyse bir tek adam ürünüydü. Bu adam ona, kendisi gibi açık ve sade bir isim verdi: World </a:t>
            </a:r>
            <a:r>
              <a:rPr lang="tr-TR" sz="2000" b="1" dirty="0" err="1" smtClean="0">
                <a:solidFill>
                  <a:schemeClr val="accent5">
                    <a:lumMod val="75000"/>
                  </a:schemeClr>
                </a:solidFill>
              </a:rPr>
              <a:t>Wide</a:t>
            </a:r>
            <a:r>
              <a:rPr lang="tr-TR" sz="2000" b="1" dirty="0" smtClean="0">
                <a:solidFill>
                  <a:schemeClr val="accent5">
                    <a:lumMod val="75000"/>
                  </a:schemeClr>
                </a:solidFill>
              </a:rPr>
              <a:t> Web (WWW).»</a:t>
            </a:r>
            <a:endParaRPr lang="tr-TR" sz="2000" b="1" dirty="0">
              <a:solidFill>
                <a:schemeClr val="accent5">
                  <a:lumMod val="75000"/>
                </a:schemeClr>
              </a:solidFill>
            </a:endParaRPr>
          </a:p>
        </p:txBody>
      </p:sp>
    </p:spTree>
    <p:extLst>
      <p:ext uri="{BB962C8B-B14F-4D97-AF65-F5344CB8AC3E}">
        <p14:creationId xmlns:p14="http://schemas.microsoft.com/office/powerpoint/2010/main" val="337506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descr="C:\Users\User\YandexDisk\Ekran görüntüleri\2015-03-05 12-15-43 Ekran görüntüsü.png"/>
          <p:cNvPicPr/>
          <p:nvPr/>
        </p:nvPicPr>
        <p:blipFill>
          <a:blip r:embed="rId2">
            <a:extLst>
              <a:ext uri="{28A0092B-C50C-407E-A947-70E740481C1C}">
                <a14:useLocalDpi xmlns:a14="http://schemas.microsoft.com/office/drawing/2010/main" val="0"/>
              </a:ext>
            </a:extLst>
          </a:blip>
          <a:srcRect/>
          <a:stretch>
            <a:fillRect/>
          </a:stretch>
        </p:blipFill>
        <p:spPr bwMode="auto">
          <a:xfrm>
            <a:off x="85344" y="0"/>
            <a:ext cx="12009120" cy="6858000"/>
          </a:xfrm>
          <a:prstGeom prst="rect">
            <a:avLst/>
          </a:prstGeom>
          <a:noFill/>
          <a:ln>
            <a:noFill/>
          </a:ln>
        </p:spPr>
      </p:pic>
    </p:spTree>
    <p:extLst>
      <p:ext uri="{BB962C8B-B14F-4D97-AF65-F5344CB8AC3E}">
        <p14:creationId xmlns:p14="http://schemas.microsoft.com/office/powerpoint/2010/main" val="1552249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Web 1.0</a:t>
            </a:r>
            <a:endParaRPr lang="tr-TR" dirty="0"/>
          </a:p>
        </p:txBody>
      </p:sp>
      <p:sp>
        <p:nvSpPr>
          <p:cNvPr id="3" name="İçerik Yer Tutucusu 2"/>
          <p:cNvSpPr>
            <a:spLocks noGrp="1"/>
          </p:cNvSpPr>
          <p:nvPr>
            <p:ph idx="1"/>
          </p:nvPr>
        </p:nvSpPr>
        <p:spPr>
          <a:xfrm>
            <a:off x="408472" y="2250210"/>
            <a:ext cx="5894792" cy="4607790"/>
          </a:xfrm>
        </p:spPr>
        <p:txBody>
          <a:bodyPr>
            <a:normAutofit/>
          </a:bodyPr>
          <a:lstStyle/>
          <a:p>
            <a:pPr algn="just"/>
            <a:r>
              <a:rPr lang="tr-TR" sz="2000" dirty="0"/>
              <a:t>Çoğu insan Web 1.0’ın dünyayı derinden değiştirdiğine inandı.</a:t>
            </a:r>
          </a:p>
          <a:p>
            <a:pPr algn="just"/>
            <a:r>
              <a:rPr lang="tr-TR" sz="2000" dirty="0"/>
              <a:t>Ayrım gözetmeksizin, herhangi bir ırk, inanç, kültür ya da dinden olan milletlere, </a:t>
            </a:r>
            <a:r>
              <a:rPr lang="tr-TR" sz="2000" dirty="0">
                <a:solidFill>
                  <a:schemeClr val="accent2">
                    <a:lumMod val="75000"/>
                  </a:schemeClr>
                </a:solidFill>
              </a:rPr>
              <a:t>taze fikirlere ulaşma ve yeni bilgiler öğrenme fırsatı</a:t>
            </a:r>
            <a:r>
              <a:rPr lang="tr-TR" sz="2000" dirty="0"/>
              <a:t>nı sağlamıştır. Uzaktaki insanları bir fare </a:t>
            </a:r>
            <a:r>
              <a:rPr lang="tr-TR" sz="2000" dirty="0" smtClean="0"/>
              <a:t>tıklaması </a:t>
            </a:r>
            <a:r>
              <a:rPr lang="tr-TR" sz="2000" dirty="0"/>
              <a:t>ile birbirine </a:t>
            </a:r>
            <a:r>
              <a:rPr lang="tr-TR" sz="2000" dirty="0" smtClean="0"/>
              <a:t>bağlamıştır.</a:t>
            </a:r>
          </a:p>
        </p:txBody>
      </p:sp>
      <p:pic>
        <p:nvPicPr>
          <p:cNvPr id="9" name="Picture 4" descr="web 1.0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656" y="2261937"/>
            <a:ext cx="4657344" cy="459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65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Web 2.0</a:t>
            </a:r>
            <a:endParaRPr lang="tr-TR" dirty="0"/>
          </a:p>
        </p:txBody>
      </p:sp>
      <p:sp>
        <p:nvSpPr>
          <p:cNvPr id="3" name="İçerik Yer Tutucusu 2"/>
          <p:cNvSpPr>
            <a:spLocks noGrp="1"/>
          </p:cNvSpPr>
          <p:nvPr>
            <p:ph idx="1"/>
          </p:nvPr>
        </p:nvSpPr>
        <p:spPr>
          <a:xfrm>
            <a:off x="654628" y="2603500"/>
            <a:ext cx="10370128" cy="3838864"/>
          </a:xfrm>
        </p:spPr>
        <p:txBody>
          <a:bodyPr>
            <a:normAutofit/>
          </a:bodyPr>
          <a:lstStyle/>
          <a:p>
            <a:pPr algn="just"/>
            <a:r>
              <a:rPr lang="tr-TR" dirty="0"/>
              <a:t>2004 yılı itibariyle, </a:t>
            </a:r>
            <a:r>
              <a:rPr lang="tr-TR" dirty="0" err="1"/>
              <a:t>Web’de</a:t>
            </a:r>
            <a:r>
              <a:rPr lang="tr-TR" dirty="0"/>
              <a:t> grup ve sosyal işbirliği üzerinde odaklanan yeni web siteleri dalgası başlamıştır. Bu akım kendisini  Web 2.0 olarak adlandırmıştır</a:t>
            </a:r>
            <a:r>
              <a:rPr lang="tr-TR" dirty="0" smtClean="0"/>
              <a:t>.</a:t>
            </a:r>
            <a:endParaRPr lang="tr-TR" dirty="0"/>
          </a:p>
          <a:p>
            <a:pPr algn="just"/>
            <a:r>
              <a:rPr lang="tr-TR" dirty="0"/>
              <a:t>Web 2.0</a:t>
            </a:r>
            <a:r>
              <a:rPr lang="tr-TR" dirty="0" smtClean="0"/>
              <a:t>, </a:t>
            </a:r>
            <a:r>
              <a:rPr lang="tr-TR" dirty="0"/>
              <a:t>ardı arkası kesilmeyen ve gün geçtikçe daha da çok artan bir oranla ve gerçek zamanlı içerik paylaşımıyla da beraber olağanüstü bir zenginlik </a:t>
            </a:r>
            <a:r>
              <a:rPr lang="tr-TR" dirty="0" smtClean="0"/>
              <a:t>üretmektedir.</a:t>
            </a:r>
          </a:p>
        </p:txBody>
      </p:sp>
      <p:pic>
        <p:nvPicPr>
          <p:cNvPr id="1026" name="Picture 2" descr="web 2.0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865" y="4290481"/>
            <a:ext cx="522922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3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Web 2.0</a:t>
            </a:r>
          </a:p>
        </p:txBody>
      </p:sp>
      <p:sp>
        <p:nvSpPr>
          <p:cNvPr id="3" name="İçerik Yer Tutucusu 2"/>
          <p:cNvSpPr>
            <a:spLocks noGrp="1"/>
          </p:cNvSpPr>
          <p:nvPr>
            <p:ph idx="1"/>
          </p:nvPr>
        </p:nvSpPr>
        <p:spPr/>
        <p:txBody>
          <a:bodyPr/>
          <a:lstStyle/>
          <a:p>
            <a:pPr algn="just"/>
            <a:r>
              <a:rPr lang="tr-TR" dirty="0"/>
              <a:t>Web 2.0 ile birlikte insanlar sadece tüketici olmaktan çıkmış üretici konumuna da gelmiştir.</a:t>
            </a:r>
          </a:p>
          <a:p>
            <a:pPr algn="just"/>
            <a:r>
              <a:rPr lang="tr-TR" dirty="0"/>
              <a:t>Web 2.0, sadece bir şirket tarafından bile geliştirilebilir olan, kendi özelliklerini ve içeriğini daha ilginç yapmak için yüzlerce veya binlerce insandan gelen toplu girişlerden yararlanan Web sitelerini (örneğin Amazon.com, Facebook.com, YouTube.com, Digg.com, Wikipedia.org, Twitter.com, </a:t>
            </a:r>
            <a:r>
              <a:rPr lang="tr-TR" dirty="0" err="1"/>
              <a:t>vb</a:t>
            </a:r>
            <a:r>
              <a:rPr lang="tr-TR" dirty="0"/>
              <a:t>)  ayırt etmek için kullanılan bir terimdir</a:t>
            </a:r>
            <a:r>
              <a:rPr lang="tr-TR" dirty="0" smtClean="0"/>
              <a:t>.</a:t>
            </a:r>
            <a:endParaRPr lang="tr-TR" dirty="0"/>
          </a:p>
        </p:txBody>
      </p:sp>
    </p:spTree>
    <p:extLst>
      <p:ext uri="{BB962C8B-B14F-4D97-AF65-F5344CB8AC3E}">
        <p14:creationId xmlns:p14="http://schemas.microsoft.com/office/powerpoint/2010/main" val="381593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Sosyal Medya Nedir?</a:t>
            </a:r>
            <a:endParaRPr lang="tr-TR" dirty="0"/>
          </a:p>
        </p:txBody>
      </p:sp>
      <p:sp>
        <p:nvSpPr>
          <p:cNvPr id="3" name="İçerik Yer Tutucusu 2"/>
          <p:cNvSpPr>
            <a:spLocks noGrp="1"/>
          </p:cNvSpPr>
          <p:nvPr>
            <p:ph idx="1"/>
          </p:nvPr>
        </p:nvSpPr>
        <p:spPr>
          <a:xfrm>
            <a:off x="683886" y="2296392"/>
            <a:ext cx="8387377" cy="4333008"/>
          </a:xfrm>
        </p:spPr>
        <p:txBody>
          <a:bodyPr>
            <a:normAutofit/>
          </a:bodyPr>
          <a:lstStyle/>
          <a:p>
            <a:pPr algn="just"/>
            <a:r>
              <a:rPr lang="tr-TR" sz="2000" dirty="0" smtClean="0"/>
              <a:t>Kullanıcıların </a:t>
            </a:r>
            <a:r>
              <a:rPr lang="tr-TR" sz="2000" dirty="0"/>
              <a:t>birbirleriyle çevrimiçi etkileşimine, birbirlerine sağladıkları katkıları ile önem kazanan web sitelerine ve sosyal platformlarda kullanılan uygulamaların bütününe genel olarak </a:t>
            </a:r>
            <a:r>
              <a:rPr lang="tr-TR" sz="2000" dirty="0">
                <a:solidFill>
                  <a:srgbClr val="FF0000"/>
                </a:solidFill>
              </a:rPr>
              <a:t>sosyal medya</a:t>
            </a:r>
            <a:r>
              <a:rPr lang="tr-TR" sz="2000" dirty="0"/>
              <a:t> </a:t>
            </a:r>
            <a:r>
              <a:rPr lang="tr-TR" sz="2000" dirty="0" smtClean="0"/>
              <a:t>denir.</a:t>
            </a:r>
          </a:p>
          <a:p>
            <a:pPr algn="just"/>
            <a:r>
              <a:rPr lang="tr-TR" sz="2000" dirty="0" smtClean="0"/>
              <a:t>Bir </a:t>
            </a:r>
            <a:r>
              <a:rPr lang="tr-TR" sz="2000" dirty="0"/>
              <a:t>web sitesinin ya da uygulamanın sosyal medya olarak düşünülebilmesi için yayıncısı haricinde </a:t>
            </a:r>
            <a:r>
              <a:rPr lang="tr-TR" sz="2000" dirty="0">
                <a:solidFill>
                  <a:schemeClr val="accent6">
                    <a:lumMod val="75000"/>
                  </a:schemeClr>
                </a:solidFill>
              </a:rPr>
              <a:t>kullanıcılarının olması</a:t>
            </a:r>
            <a:r>
              <a:rPr lang="tr-TR" sz="2000" dirty="0"/>
              <a:t>, </a:t>
            </a:r>
            <a:r>
              <a:rPr lang="tr-TR" sz="2000" dirty="0">
                <a:solidFill>
                  <a:schemeClr val="accent5">
                    <a:lumMod val="75000"/>
                  </a:schemeClr>
                </a:solidFill>
              </a:rPr>
              <a:t>fotoğraf, video, </a:t>
            </a:r>
            <a:r>
              <a:rPr lang="tr-TR" sz="2000" dirty="0" err="1">
                <a:solidFill>
                  <a:schemeClr val="accent5">
                    <a:lumMod val="75000"/>
                  </a:schemeClr>
                </a:solidFill>
              </a:rPr>
              <a:t>blog</a:t>
            </a:r>
            <a:r>
              <a:rPr lang="tr-TR" sz="2000" dirty="0">
                <a:solidFill>
                  <a:schemeClr val="accent5">
                    <a:lumMod val="75000"/>
                  </a:schemeClr>
                </a:solidFill>
              </a:rPr>
              <a:t> gibi paylaşımlara izin verilmesi </a:t>
            </a:r>
            <a:r>
              <a:rPr lang="tr-TR" sz="2000" dirty="0"/>
              <a:t>ve </a:t>
            </a:r>
            <a:r>
              <a:rPr lang="tr-TR" sz="2000" dirty="0">
                <a:solidFill>
                  <a:schemeClr val="accent1">
                    <a:lumMod val="75000"/>
                  </a:schemeClr>
                </a:solidFill>
              </a:rPr>
              <a:t>kullanıcılar arasında iletişimin aktif olması</a:t>
            </a:r>
            <a:r>
              <a:rPr lang="tr-TR" sz="2000" dirty="0"/>
              <a:t> </a:t>
            </a:r>
            <a:r>
              <a:rPr lang="tr-TR" sz="2000" dirty="0" smtClean="0"/>
              <a:t>gerekmektedir.</a:t>
            </a:r>
          </a:p>
          <a:p>
            <a:pPr algn="just"/>
            <a:r>
              <a:rPr lang="tr-TR" sz="2000" dirty="0" smtClean="0"/>
              <a:t>Sosyal </a:t>
            </a:r>
            <a:r>
              <a:rPr lang="tr-TR" sz="2000" dirty="0"/>
              <a:t>medyanın bu kadar çabuk </a:t>
            </a:r>
            <a:r>
              <a:rPr lang="tr-TR" sz="2000" dirty="0">
                <a:solidFill>
                  <a:schemeClr val="accent1">
                    <a:lumMod val="60000"/>
                    <a:lumOff val="40000"/>
                  </a:schemeClr>
                </a:solidFill>
              </a:rPr>
              <a:t>gelişmesinin ve yayılmasının tek nedeni </a:t>
            </a:r>
            <a:r>
              <a:rPr lang="tr-TR" sz="2000" dirty="0">
                <a:solidFill>
                  <a:schemeClr val="accent5">
                    <a:lumMod val="50000"/>
                  </a:schemeClr>
                </a:solidFill>
              </a:rPr>
              <a:t>tamamen kullanıcı odaklı olmasıdır</a:t>
            </a:r>
            <a:r>
              <a:rPr lang="tr-TR" sz="2000" dirty="0" smtClean="0"/>
              <a:t>.</a:t>
            </a:r>
            <a:endParaRPr lang="tr-TR" sz="2000" dirty="0"/>
          </a:p>
        </p:txBody>
      </p:sp>
      <p:pic>
        <p:nvPicPr>
          <p:cNvPr id="5" name="Picture 2" descr="web 2.0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2650548"/>
            <a:ext cx="3048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9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BUGÜNKÜ WEB</a:t>
            </a:r>
            <a:endParaRPr lang="tr-TR" dirty="0"/>
          </a:p>
        </p:txBody>
      </p:sp>
      <p:sp>
        <p:nvSpPr>
          <p:cNvPr id="3" name="İçerik Yer Tutucusu 2"/>
          <p:cNvSpPr>
            <a:spLocks noGrp="1"/>
          </p:cNvSpPr>
          <p:nvPr>
            <p:ph idx="1"/>
          </p:nvPr>
        </p:nvSpPr>
        <p:spPr>
          <a:xfrm>
            <a:off x="592282" y="2441865"/>
            <a:ext cx="10941627" cy="4249880"/>
          </a:xfrm>
        </p:spPr>
        <p:txBody>
          <a:bodyPr>
            <a:normAutofit/>
          </a:bodyPr>
          <a:lstStyle/>
          <a:p>
            <a:pPr algn="just">
              <a:lnSpc>
                <a:spcPct val="90000"/>
              </a:lnSpc>
            </a:pPr>
            <a:r>
              <a:rPr lang="tr-TR" altLang="ko-KR" dirty="0"/>
              <a:t>Bugün web ortamı milyonlarca kişinin kullandığı global bir iletişim ortamını oluşturmaktadır. </a:t>
            </a:r>
          </a:p>
          <a:p>
            <a:pPr algn="just">
              <a:lnSpc>
                <a:spcPct val="90000"/>
              </a:lnSpc>
            </a:pPr>
            <a:r>
              <a:rPr lang="tr-TR" altLang="ko-KR" dirty="0"/>
              <a:t>Web kullanıcıları web ortamındaki bilgilere URI adreslerini belirterek, tarama yaparak ve ilgili bağlaçları izleyerek kolayca erişmektedir. </a:t>
            </a:r>
          </a:p>
          <a:p>
            <a:pPr algn="just">
              <a:lnSpc>
                <a:spcPct val="90000"/>
              </a:lnSpc>
            </a:pPr>
            <a:r>
              <a:rPr lang="tr-TR" altLang="ko-KR" dirty="0"/>
              <a:t>Web ortamının sağladığı </a:t>
            </a:r>
            <a:r>
              <a:rPr lang="tr-TR" altLang="ko-KR" dirty="0">
                <a:solidFill>
                  <a:srgbClr val="FF6600"/>
                </a:solidFill>
              </a:rPr>
              <a:t>kolaylık</a:t>
            </a:r>
            <a:r>
              <a:rPr lang="tr-TR" altLang="ko-KR" dirty="0"/>
              <a:t> bugünkü </a:t>
            </a:r>
            <a:r>
              <a:rPr lang="tr-TR" altLang="ko-KR" dirty="0" err="1"/>
              <a:t>web’in</a:t>
            </a:r>
            <a:r>
              <a:rPr lang="tr-TR" altLang="ko-KR" dirty="0"/>
              <a:t> çok büyük çapta yaygınlaşmasının en önemli nedenidir. </a:t>
            </a:r>
          </a:p>
          <a:p>
            <a:pPr algn="just">
              <a:lnSpc>
                <a:spcPct val="90000"/>
              </a:lnSpc>
            </a:pPr>
            <a:r>
              <a:rPr lang="tr-TR" altLang="ko-KR" dirty="0"/>
              <a:t>Bununla beraber, şu anda web içeriğine temel oluşturan bir çok yapıya bakıldığında bu yapıların </a:t>
            </a:r>
            <a:r>
              <a:rPr lang="tr-TR" altLang="ko-KR" dirty="0">
                <a:solidFill>
                  <a:srgbClr val="FF6600"/>
                </a:solidFill>
              </a:rPr>
              <a:t>insanların</a:t>
            </a:r>
            <a:r>
              <a:rPr lang="tr-TR" altLang="ko-KR" dirty="0"/>
              <a:t> okuması, anlaması ve kullanımı için tasarlanmış ve geliştirilmiş olduğu görülür. </a:t>
            </a:r>
          </a:p>
          <a:p>
            <a:pPr algn="just">
              <a:lnSpc>
                <a:spcPct val="90000"/>
              </a:lnSpc>
            </a:pPr>
            <a:r>
              <a:rPr lang="tr-TR" altLang="ko-KR" dirty="0"/>
              <a:t>Mevcut web alt yapısında sunulan içeriğin </a:t>
            </a:r>
            <a:r>
              <a:rPr lang="tr-TR" altLang="ko-KR" dirty="0">
                <a:solidFill>
                  <a:srgbClr val="FF6600"/>
                </a:solidFill>
              </a:rPr>
              <a:t>bilgisayarca-okunur</a:t>
            </a:r>
            <a:r>
              <a:rPr lang="tr-TR" altLang="ko-KR" dirty="0"/>
              <a:t> ve </a:t>
            </a:r>
            <a:r>
              <a:rPr lang="tr-TR" altLang="ko-KR" dirty="0">
                <a:solidFill>
                  <a:srgbClr val="FF6600"/>
                </a:solidFill>
              </a:rPr>
              <a:t>bilgisayarca-anlaşılabilir</a:t>
            </a:r>
            <a:r>
              <a:rPr lang="tr-TR" altLang="ko-KR" dirty="0"/>
              <a:t> olması çok zordur. </a:t>
            </a:r>
          </a:p>
          <a:p>
            <a:pPr algn="just">
              <a:lnSpc>
                <a:spcPct val="90000"/>
              </a:lnSpc>
            </a:pPr>
            <a:r>
              <a:rPr lang="tr-TR" altLang="ko-KR" dirty="0"/>
              <a:t>Mevcut web ortamındaki içeriğin bilgisayarlarca (programlar ve yazılım ajanları) okunur ve anlaşılabilir olması için </a:t>
            </a:r>
            <a:r>
              <a:rPr lang="tr-TR" altLang="ko-KR" dirty="0">
                <a:solidFill>
                  <a:srgbClr val="FF6600"/>
                </a:solidFill>
              </a:rPr>
              <a:t>yeni bir modele</a:t>
            </a:r>
            <a:r>
              <a:rPr lang="tr-TR" altLang="ko-KR" dirty="0"/>
              <a:t> gereksinim vardır</a:t>
            </a:r>
            <a:r>
              <a:rPr lang="tr-TR" altLang="ko-KR" dirty="0" smtClean="0"/>
              <a:t>.</a:t>
            </a:r>
            <a:endParaRPr lang="tr-TR" altLang="ko-KR" dirty="0"/>
          </a:p>
        </p:txBody>
      </p:sp>
    </p:spTree>
    <p:extLst>
      <p:ext uri="{BB962C8B-B14F-4D97-AF65-F5344CB8AC3E}">
        <p14:creationId xmlns:p14="http://schemas.microsoft.com/office/powerpoint/2010/main" val="112808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WEB </a:t>
            </a:r>
            <a:r>
              <a:rPr lang="tr-TR" dirty="0" smtClean="0"/>
              <a:t>3.0 (SEMANTİK WEB/ANLAMSAL AĞ) NEDİR?</a:t>
            </a:r>
            <a:endParaRPr lang="tr-TR" dirty="0"/>
          </a:p>
        </p:txBody>
      </p:sp>
      <p:sp>
        <p:nvSpPr>
          <p:cNvPr id="3" name="İçerik Yer Tutucusu 2"/>
          <p:cNvSpPr>
            <a:spLocks noGrp="1"/>
          </p:cNvSpPr>
          <p:nvPr>
            <p:ph idx="1"/>
          </p:nvPr>
        </p:nvSpPr>
        <p:spPr>
          <a:xfrm>
            <a:off x="155865" y="2364508"/>
            <a:ext cx="7751618" cy="4493491"/>
          </a:xfrm>
        </p:spPr>
        <p:txBody>
          <a:bodyPr/>
          <a:lstStyle/>
          <a:p>
            <a:pPr algn="just">
              <a:lnSpc>
                <a:spcPct val="90000"/>
              </a:lnSpc>
            </a:pPr>
            <a:r>
              <a:rPr lang="tr-TR" altLang="ko-KR" dirty="0" smtClean="0"/>
              <a:t>Semantik web </a:t>
            </a:r>
            <a:r>
              <a:rPr lang="tr-TR" altLang="ko-KR" dirty="0"/>
              <a:t>kavramı, bugünkü </a:t>
            </a:r>
            <a:r>
              <a:rPr lang="tr-TR" altLang="ko-KR" dirty="0" err="1"/>
              <a:t>web’in</a:t>
            </a:r>
            <a:r>
              <a:rPr lang="tr-TR" altLang="ko-KR" dirty="0"/>
              <a:t> temelini oluşturan URI, HTTP ve HTML gibi yapılarını tasarlayan ve bulan kişi olan </a:t>
            </a:r>
            <a:r>
              <a:rPr lang="tr-TR" altLang="ko-KR" dirty="0">
                <a:solidFill>
                  <a:srgbClr val="FF6600"/>
                </a:solidFill>
              </a:rPr>
              <a:t>Tim </a:t>
            </a:r>
            <a:r>
              <a:rPr lang="tr-TR" altLang="ko-KR" dirty="0" err="1">
                <a:solidFill>
                  <a:srgbClr val="FF6600"/>
                </a:solidFill>
              </a:rPr>
              <a:t>Berners</a:t>
            </a:r>
            <a:r>
              <a:rPr lang="tr-TR" altLang="ko-KR" dirty="0">
                <a:solidFill>
                  <a:srgbClr val="FF6600"/>
                </a:solidFill>
              </a:rPr>
              <a:t>-Lee</a:t>
            </a:r>
            <a:r>
              <a:rPr lang="tr-TR" altLang="ko-KR" dirty="0"/>
              <a:t> tarafından öne sürülmüş ve mevcut web ortamının geliştirilerek tam potansiyel kullanımı için </a:t>
            </a:r>
            <a:r>
              <a:rPr lang="tr-TR" altLang="ko-KR" dirty="0" err="1"/>
              <a:t>web’in</a:t>
            </a:r>
            <a:r>
              <a:rPr lang="tr-TR" altLang="ko-KR" dirty="0"/>
              <a:t> gelecek adımı olarak </a:t>
            </a:r>
            <a:r>
              <a:rPr lang="tr-TR" altLang="ko-KR" dirty="0" smtClean="0"/>
              <a:t>düşünülmektedir.</a:t>
            </a:r>
            <a:endParaRPr lang="tr-TR" altLang="ko-KR" dirty="0"/>
          </a:p>
          <a:p>
            <a:pPr algn="just">
              <a:lnSpc>
                <a:spcPct val="90000"/>
              </a:lnSpc>
            </a:pPr>
            <a:r>
              <a:rPr lang="tr-TR" altLang="ko-KR" dirty="0"/>
              <a:t>Anlamsal web yeni ve ayrı bir web olmayıp, bilgilere </a:t>
            </a:r>
            <a:r>
              <a:rPr lang="tr-TR" altLang="ko-KR" dirty="0">
                <a:solidFill>
                  <a:srgbClr val="FF6600"/>
                </a:solidFill>
              </a:rPr>
              <a:t>iyi tanımlanmış anlamların</a:t>
            </a:r>
            <a:r>
              <a:rPr lang="tr-TR" altLang="ko-KR" dirty="0"/>
              <a:t> verildiği,  bilgisayarların ve insanların  birlikte çalışmalarına imkan veren bugünkü </a:t>
            </a:r>
            <a:r>
              <a:rPr lang="tr-TR" altLang="ko-KR" dirty="0" err="1"/>
              <a:t>web’in</a:t>
            </a:r>
            <a:r>
              <a:rPr lang="tr-TR" altLang="ko-KR" dirty="0"/>
              <a:t> bir uzantısıdır. - </a:t>
            </a:r>
            <a:r>
              <a:rPr lang="tr-TR" altLang="ko-KR" i="1" dirty="0"/>
              <a:t>T. </a:t>
            </a:r>
            <a:r>
              <a:rPr lang="tr-TR" altLang="ko-KR" i="1" dirty="0" err="1"/>
              <a:t>Berners</a:t>
            </a:r>
            <a:r>
              <a:rPr lang="tr-TR" altLang="ko-KR" i="1" dirty="0"/>
              <a:t>-Lee, J. </a:t>
            </a:r>
            <a:r>
              <a:rPr lang="tr-TR" altLang="ko-KR" i="1" dirty="0" err="1"/>
              <a:t>Hendler</a:t>
            </a:r>
            <a:r>
              <a:rPr lang="tr-TR" altLang="ko-KR" i="1" dirty="0"/>
              <a:t>, O. </a:t>
            </a:r>
            <a:r>
              <a:rPr lang="tr-TR" altLang="ko-KR" i="1" dirty="0" err="1"/>
              <a:t>Lassila</a:t>
            </a:r>
            <a:endParaRPr lang="tr-TR" altLang="ko-KR" i="1" dirty="0"/>
          </a:p>
          <a:p>
            <a:pPr algn="just">
              <a:lnSpc>
                <a:spcPct val="90000"/>
              </a:lnSpc>
            </a:pPr>
            <a:r>
              <a:rPr lang="tr-TR" altLang="ko-KR" dirty="0" smtClean="0"/>
              <a:t>Semantik </a:t>
            </a:r>
            <a:r>
              <a:rPr lang="tr-TR" altLang="ko-KR" dirty="0" err="1" smtClean="0"/>
              <a:t>web’teki</a:t>
            </a:r>
            <a:r>
              <a:rPr lang="tr-TR" altLang="ko-KR" dirty="0" smtClean="0"/>
              <a:t> </a:t>
            </a:r>
            <a:r>
              <a:rPr lang="tr-TR" altLang="ko-KR" dirty="0"/>
              <a:t>temel  amaç  iyi tanımlanmış ve </a:t>
            </a:r>
            <a:r>
              <a:rPr lang="tr-TR" altLang="ko-KR" dirty="0" err="1"/>
              <a:t>bağlantılandırılmış</a:t>
            </a:r>
            <a:r>
              <a:rPr lang="tr-TR" altLang="ko-KR" dirty="0"/>
              <a:t> olan bilgilerin ve servislerin web ortamında kolay bir şekilde bilgisayarca-okunabilir ve bilgisayarca-anlaşılabilir olmasını sağlayacak </a:t>
            </a:r>
            <a:r>
              <a:rPr lang="tr-TR" altLang="ko-KR" dirty="0">
                <a:solidFill>
                  <a:srgbClr val="FF6600"/>
                </a:solidFill>
              </a:rPr>
              <a:t>standartların ve teknolojilerin geliştirilmesidir</a:t>
            </a:r>
            <a:r>
              <a:rPr lang="tr-TR" altLang="ko-KR" dirty="0" smtClean="0"/>
              <a:t>.</a:t>
            </a:r>
            <a:endParaRPr lang="tr-TR" altLang="ko-KR" dirty="0"/>
          </a:p>
        </p:txBody>
      </p:sp>
      <p:pic>
        <p:nvPicPr>
          <p:cNvPr id="5122" name="Picture 2" descr="web 3.0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575" y="3005815"/>
            <a:ext cx="3794125" cy="321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97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278</TotalTime>
  <Words>1020</Words>
  <Application>Microsoft Office PowerPoint</Application>
  <PresentationFormat>Geniş ekran</PresentationFormat>
  <Paragraphs>74</Paragraphs>
  <Slides>18</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굴림</vt:lpstr>
      <vt:lpstr>맑은 고딕</vt:lpstr>
      <vt:lpstr>Arial</vt:lpstr>
      <vt:lpstr>Calibri</vt:lpstr>
      <vt:lpstr>Century Gothic</vt:lpstr>
      <vt:lpstr>Monotype Sorts</vt:lpstr>
      <vt:lpstr>Wingdings 3</vt:lpstr>
      <vt:lpstr>İyon Toplantı Odası</vt:lpstr>
      <vt:lpstr>BİLGİNİN ORGANİZASYONU I</vt:lpstr>
      <vt:lpstr>PowerPoint Sunusu</vt:lpstr>
      <vt:lpstr>PowerPoint Sunusu</vt:lpstr>
      <vt:lpstr>Web 1.0</vt:lpstr>
      <vt:lpstr>Web 2.0</vt:lpstr>
      <vt:lpstr>Web 2.0</vt:lpstr>
      <vt:lpstr>Sosyal Medya Nedir?</vt:lpstr>
      <vt:lpstr>BUGÜNKÜ WEB</vt:lpstr>
      <vt:lpstr>WEB 3.0 (SEMANTİK WEB/ANLAMSAL AĞ) NEDİR?</vt:lpstr>
      <vt:lpstr>WEB 3.0</vt:lpstr>
      <vt:lpstr>WEB 3.0</vt:lpstr>
      <vt:lpstr>WEB 3.0</vt:lpstr>
      <vt:lpstr>ONTOLOJİ NEDİR?</vt:lpstr>
      <vt:lpstr>ONTOLOJİ NEDİR?</vt:lpstr>
      <vt:lpstr>ONTOLOJİ NEDİR?</vt:lpstr>
      <vt:lpstr>SEMANTİK WEB MODELİ</vt:lpstr>
      <vt:lpstr>SEMANTİK WEB UYGULAMA ALANLARI</vt:lpstr>
      <vt:lpstr>SEMANTİK WEB UYGULAMA ALANLARI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BİLGİNİN ORGANİZASYONU I</dc:title>
  <dc:creator>dogan_atilgan</dc:creator>
  <cp:lastModifiedBy>dogan_atilgan</cp:lastModifiedBy>
  <cp:revision>26</cp:revision>
  <dcterms:created xsi:type="dcterms:W3CDTF">2017-04-20T06:19:43Z</dcterms:created>
  <dcterms:modified xsi:type="dcterms:W3CDTF">2020-02-24T13:29:40Z</dcterms:modified>
</cp:coreProperties>
</file>