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0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42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51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2465FA-83F8-4D22-9E03-C200903E00E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0C12-E922-45BE-8257-3BD6D07EC2F7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F66A-CCC6-457E-9611-83DCBC95403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7864-1393-4FF4-AB54-237D2CE2FC7E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9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D23D-0A66-4FCD-ADA5-CD3E1622D19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1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F617-FCA5-4BDD-937E-59F5F6FA0D51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4044-B582-454D-92AF-730AD3C187FA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6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54E49-A465-4D59-9F72-D1DEAB98DA37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15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6A5A-7FDC-45C4-8CFA-B7B95740FA8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7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15B41-1CF3-4892-9BD2-A0B0DCE6C1F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E2F2-8520-480B-B546-E691AE22C91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0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4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54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40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8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3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DD62-EE11-4EBC-88DD-4A15373E87A7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46D2-89B5-4304-A514-93E9516A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7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E4D56-1CD9-46D9-8B71-3E3EE8D8314D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SPERMANIN UZUN SÜRELİ SAKLANMASI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60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3348038"/>
            <a:ext cx="4632325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549275"/>
            <a:ext cx="46323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63938"/>
            <a:ext cx="44878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9276"/>
            <a:ext cx="45005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DEPOLAMA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3"/>
            <a:ext cx="4427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779838"/>
            <a:ext cx="4271962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620714"/>
            <a:ext cx="40560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8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955675"/>
          </a:xfrm>
        </p:spPr>
        <p:txBody>
          <a:bodyPr/>
          <a:lstStyle/>
          <a:p>
            <a:pPr eaLnBrk="1" hangingPunct="1"/>
            <a:r>
              <a:rPr lang="tr-TR" altLang="tr-TR" sz="3600" b="1"/>
              <a:t>SPERMANIN ÇÖZDÜRÜLMESİ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1557338"/>
            <a:ext cx="7786688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800" b="1"/>
              <a:t>PELETLERİN ÇÖZDÜRÜLMESİ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/>
              <a:t>Kendi Sulandırıcısı İçinde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/>
              <a:t>Aktivasyon Sıvısı İçinde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b="1"/>
              <a:t>PAYETLERİN ÇÖZDÜRÜLMESİ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/>
              <a:t>37- 38</a:t>
            </a:r>
            <a:r>
              <a:rPr lang="tr-TR" altLang="tr-TR" sz="2400" b="1" baseline="30000"/>
              <a:t>O</a:t>
            </a:r>
            <a:r>
              <a:rPr lang="tr-TR" altLang="tr-TR" sz="2400" b="1"/>
              <a:t>C de 15-30 saniye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/>
              <a:t>40</a:t>
            </a:r>
            <a:r>
              <a:rPr lang="tr-TR" altLang="tr-TR" sz="2400" b="1" baseline="30000"/>
              <a:t>o</a:t>
            </a:r>
            <a:r>
              <a:rPr lang="tr-TR" altLang="tr-TR" sz="2400" b="1"/>
              <a:t>C de 10 saniye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/>
              <a:t>72</a:t>
            </a:r>
            <a:r>
              <a:rPr lang="tr-TR" altLang="tr-TR" sz="2400" b="1" baseline="30000"/>
              <a:t>o</a:t>
            </a:r>
            <a:r>
              <a:rPr lang="tr-TR" altLang="tr-TR" sz="2400" b="1"/>
              <a:t>C de 5 saniye</a:t>
            </a:r>
          </a:p>
          <a:p>
            <a:pPr lvl="1" eaLnBrk="1" hangingPunct="1">
              <a:lnSpc>
                <a:spcPct val="80000"/>
              </a:lnSpc>
            </a:pPr>
            <a:endParaRPr lang="tr-TR" altLang="tr-TR" sz="2400" b="1"/>
          </a:p>
          <a:p>
            <a:pPr lvl="1" eaLnBrk="1" hangingPunct="1">
              <a:lnSpc>
                <a:spcPct val="80000"/>
              </a:lnSpc>
            </a:pPr>
            <a:endParaRPr lang="tr-TR" altLang="tr-TR" sz="2400" b="1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9137" r="3545" b="14175"/>
          <a:stretch>
            <a:fillRect/>
          </a:stretch>
        </p:blipFill>
        <p:spPr bwMode="auto">
          <a:xfrm>
            <a:off x="2674939" y="4267200"/>
            <a:ext cx="6910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6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UZUN SÜRELİ SAKLAMA (CRYOPRESERVATİON)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301" y="2028826"/>
            <a:ext cx="6049963" cy="3833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/>
              <a:t>Spermanın alınması ve muayenesi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Sulandırma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Gliserolizasyon ??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Paketleme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Ekilibrasyon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Dondurma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Depolama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Çözdürme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Suni tohumlama</a:t>
            </a:r>
          </a:p>
        </p:txBody>
      </p:sp>
    </p:spTree>
    <p:extLst>
      <p:ext uri="{BB962C8B-B14F-4D97-AF65-F5344CB8AC3E}">
        <p14:creationId xmlns:p14="http://schemas.microsoft.com/office/powerpoint/2010/main" val="249422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Sulandırma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700213"/>
            <a:ext cx="4038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600"/>
              <a:t>Sulandırma (sulandırma oranı, sıcaklık, pH, osmotik basınç)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Tris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Tes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Pipes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Bes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Ticari (lasifos, biosifos)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/>
              <a:t>Katkı maddeleri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external cryoprotektanlar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Yumurta sarısı (%10-20)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BSA (3-6 mg/ml)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Soya proteini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/>
              <a:t>İnternal cryoprotektanlar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DMSO 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DMA (%1-15)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Gliserol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/>
              <a:t>Etilen glikol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700213"/>
            <a:ext cx="4038600" cy="3886200"/>
          </a:xfrm>
        </p:spPr>
        <p:txBody>
          <a:bodyPr/>
          <a:lstStyle/>
          <a:p>
            <a:pPr lvl="1" eaLnBrk="1" hangingPunct="1"/>
            <a:r>
              <a:rPr lang="tr-TR" altLang="tr-TR" sz="2000"/>
              <a:t>Antioksidanlar</a:t>
            </a:r>
          </a:p>
          <a:p>
            <a:pPr lvl="2" eaLnBrk="1" hangingPunct="1"/>
            <a:r>
              <a:rPr lang="tr-TR" altLang="tr-TR" smtClean="0"/>
              <a:t>Vit e, a</a:t>
            </a:r>
          </a:p>
          <a:p>
            <a:pPr lvl="2" eaLnBrk="1" hangingPunct="1"/>
            <a:r>
              <a:rPr lang="tr-TR" altLang="tr-TR" smtClean="0"/>
              <a:t>Taurin</a:t>
            </a:r>
          </a:p>
          <a:p>
            <a:pPr lvl="2" eaLnBrk="1" hangingPunct="1"/>
            <a:r>
              <a:rPr lang="tr-TR" altLang="tr-TR" smtClean="0"/>
              <a:t>Heparin</a:t>
            </a:r>
          </a:p>
          <a:p>
            <a:pPr lvl="2" eaLnBrk="1" hangingPunct="1"/>
            <a:r>
              <a:rPr lang="tr-TR" altLang="tr-TR" smtClean="0"/>
              <a:t>Hipotaurin</a:t>
            </a:r>
          </a:p>
          <a:p>
            <a:pPr lvl="2" eaLnBrk="1" hangingPunct="1"/>
            <a:r>
              <a:rPr lang="tr-TR" altLang="tr-TR" smtClean="0"/>
              <a:t>Glikozaminoglikanlar </a:t>
            </a:r>
          </a:p>
          <a:p>
            <a:pPr lvl="1" eaLnBrk="1" hangingPunct="1"/>
            <a:r>
              <a:rPr lang="tr-TR" altLang="tr-TR" sz="2000"/>
              <a:t>Antibiyotikler</a:t>
            </a:r>
          </a:p>
          <a:p>
            <a:pPr lvl="2" eaLnBrk="1" hangingPunct="1"/>
            <a:r>
              <a:rPr lang="tr-TR" altLang="tr-TR" smtClean="0"/>
              <a:t>Gentamisin, penisilin-streptomisin</a:t>
            </a:r>
          </a:p>
          <a:p>
            <a:pPr eaLnBrk="1" hangingPunct="1"/>
            <a:endParaRPr lang="tr-TR" altLang="tr-TR" sz="2000"/>
          </a:p>
          <a:p>
            <a:pPr eaLnBrk="1" hangingPunct="1"/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379997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088" r="16537" b="22836"/>
          <a:stretch>
            <a:fillRect/>
          </a:stretch>
        </p:blipFill>
        <p:spPr bwMode="auto">
          <a:xfrm>
            <a:off x="3648075" y="549276"/>
            <a:ext cx="46545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51968"/>
          <a:stretch>
            <a:fillRect/>
          </a:stretch>
        </p:blipFill>
        <p:spPr bwMode="auto">
          <a:xfrm>
            <a:off x="1524000" y="3802064"/>
            <a:ext cx="9144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2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Gliserolizasyon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Sulandırıcının gliserollü kısmı ile sulandırma</a:t>
            </a:r>
          </a:p>
          <a:p>
            <a:pPr lvl="1" eaLnBrk="1" hangingPunct="1"/>
            <a:r>
              <a:rPr lang="tr-TR" altLang="tr-TR" smtClean="0"/>
              <a:t>Gliserol (%1-15)</a:t>
            </a:r>
          </a:p>
          <a:p>
            <a:pPr lvl="1" eaLnBrk="1" hangingPunct="1"/>
            <a:r>
              <a:rPr lang="tr-TR" altLang="tr-TR" smtClean="0"/>
              <a:t>Boğa için %7</a:t>
            </a:r>
          </a:p>
        </p:txBody>
      </p:sp>
    </p:spTree>
    <p:extLst>
      <p:ext uri="{BB962C8B-B14F-4D97-AF65-F5344CB8AC3E}">
        <p14:creationId xmlns:p14="http://schemas.microsoft.com/office/powerpoint/2010/main" val="55347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PAKETLEME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mtClean="0"/>
              <a:t>PELLET (0.1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MİNİ PAYET (0.25, 0.50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MAKROPAYET (2-5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YASSI PAYET (2.5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AMPUL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VİAL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mtClean="0"/>
              <a:t>TÜP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20468" r="8359"/>
          <a:stretch>
            <a:fillRect/>
          </a:stretch>
        </p:blipFill>
        <p:spPr bwMode="auto">
          <a:xfrm>
            <a:off x="6383339" y="4076700"/>
            <a:ext cx="40338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Ekilibrasyon (alışım)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4</a:t>
            </a:r>
            <a:r>
              <a:rPr lang="tr-TR" altLang="tr-TR" baseline="30000" smtClean="0"/>
              <a:t>o</a:t>
            </a:r>
            <a:r>
              <a:rPr lang="tr-TR" altLang="tr-TR" smtClean="0"/>
              <a:t>C de 5 dakika ile 4 saat arası</a:t>
            </a:r>
          </a:p>
          <a:p>
            <a:pPr lvl="1" eaLnBrk="1" hangingPunct="1"/>
            <a:r>
              <a:rPr lang="tr-TR" altLang="tr-TR" smtClean="0"/>
              <a:t>boğa için 2 saat</a:t>
            </a:r>
          </a:p>
          <a:p>
            <a:pPr lvl="1" eaLnBrk="1" hangingPunct="1"/>
            <a:endParaRPr lang="tr-TR" altLang="tr-TR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Amaç: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Spermatozoonun sulandırıcıya alışması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Sıcaklığın düşürülmesi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Cryoprotektana alışım</a:t>
            </a:r>
          </a:p>
        </p:txBody>
      </p:sp>
    </p:spTree>
    <p:extLst>
      <p:ext uri="{BB962C8B-B14F-4D97-AF65-F5344CB8AC3E}">
        <p14:creationId xmlns:p14="http://schemas.microsoft.com/office/powerpoint/2010/main" val="147921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Dondurma (cryopreservation)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/>
              <a:t>PELLET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KURU BUZ (KATI CO</a:t>
            </a:r>
            <a:r>
              <a:rPr lang="tr-TR" altLang="tr-TR" sz="2800" baseline="-25000"/>
              <a:t>2</a:t>
            </a:r>
            <a:r>
              <a:rPr lang="tr-TR" altLang="tr-TR" sz="2800"/>
              <a:t> , -79</a:t>
            </a:r>
            <a:r>
              <a:rPr lang="tr-TR" altLang="tr-TR" sz="2800" baseline="30000"/>
              <a:t>o</a:t>
            </a:r>
            <a:r>
              <a:rPr lang="tr-TR" altLang="tr-TR" sz="2800"/>
              <a:t>C)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/>
              <a:t>PAYET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SIVI AZOT BUHARI (-110-120</a:t>
            </a:r>
            <a:r>
              <a:rPr lang="tr-TR" altLang="tr-TR" sz="2800" baseline="30000"/>
              <a:t>o</a:t>
            </a:r>
            <a:r>
              <a:rPr lang="tr-TR" altLang="tr-TR" sz="280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/>
              <a:t>PROGRAMLANABİLİR DONDURMA MAKİNASI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/>
              <a:t>Dondurma protokolleri</a:t>
            </a:r>
          </a:p>
          <a:p>
            <a:pPr lvl="1" eaLnBrk="1" hangingPunct="1">
              <a:lnSpc>
                <a:spcPct val="80000"/>
              </a:lnSpc>
            </a:pPr>
            <a:endParaRPr lang="tr-TR" altLang="tr-TR" sz="2400"/>
          </a:p>
          <a:p>
            <a:pPr lvl="2" eaLnBrk="1" hangingPunct="1">
              <a:lnSpc>
                <a:spcPct val="80000"/>
              </a:lnSpc>
            </a:pPr>
            <a:r>
              <a:rPr lang="tr-TR" altLang="tr-TR" sz="2200"/>
              <a:t>Kuru buzda 5 dakika(-79</a:t>
            </a:r>
            <a:r>
              <a:rPr lang="tr-TR" altLang="tr-TR" sz="2200" baseline="30000"/>
              <a:t>o</a:t>
            </a:r>
            <a:r>
              <a:rPr lang="tr-TR" altLang="tr-TR" sz="2200"/>
              <a:t>C)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2200"/>
              <a:t>Sıvı azot buharında 10 dk (3 cm yükseklik, -120</a:t>
            </a:r>
            <a:r>
              <a:rPr lang="tr-TR" altLang="tr-TR" sz="2200" baseline="30000"/>
              <a:t>o</a:t>
            </a:r>
            <a:r>
              <a:rPr lang="tr-TR" altLang="tr-TR" sz="2200"/>
              <a:t>C 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2200"/>
              <a:t>Farklı dondurma hızları (yavaş yada hızlı)</a:t>
            </a:r>
          </a:p>
        </p:txBody>
      </p:sp>
    </p:spTree>
    <p:extLst>
      <p:ext uri="{BB962C8B-B14F-4D97-AF65-F5344CB8AC3E}">
        <p14:creationId xmlns:p14="http://schemas.microsoft.com/office/powerpoint/2010/main" val="339483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774825" y="333375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5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3644900"/>
            <a:ext cx="4225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6383338" y="333375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6" imgW="6095238" imgH="4571429" progId="MSPhotoEd.3">
                  <p:embed/>
                </p:oleObj>
              </mc:Choice>
              <mc:Fallback>
                <p:oleObj name="Photo Editor Fotoğrafı" r:id="rId6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33375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53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Geniş ekran</PresentationFormat>
  <Paragraphs>76</Paragraphs>
  <Slides>12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Office Teması</vt:lpstr>
      <vt:lpstr>Piksel</vt:lpstr>
      <vt:lpstr>Microsoft Photo Editor 3.0 Fotoğrafı</vt:lpstr>
      <vt:lpstr>SPERMANIN UZUN SÜRELİ SAKLANMASI</vt:lpstr>
      <vt:lpstr>UZUN SÜRELİ SAKLAMA (CRYOPRESERVATİON)</vt:lpstr>
      <vt:lpstr>Sulandırma</vt:lpstr>
      <vt:lpstr>PowerPoint Sunusu</vt:lpstr>
      <vt:lpstr>Gliserolizasyon</vt:lpstr>
      <vt:lpstr>PAKETLEME</vt:lpstr>
      <vt:lpstr>Ekilibrasyon (alışım)</vt:lpstr>
      <vt:lpstr>Dondurma (cryopreservation)</vt:lpstr>
      <vt:lpstr>PowerPoint Sunusu</vt:lpstr>
      <vt:lpstr>PowerPoint Sunusu</vt:lpstr>
      <vt:lpstr>DEPOLAMA</vt:lpstr>
      <vt:lpstr>SPERMANIN ÇÖZDÜRÜLMESİ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SPERMANIN UZUN SÜRELİ SAKLANMASI</dc:title>
  <dc:creator>Akcay</dc:creator>
  <cp:lastModifiedBy>Akcay</cp:lastModifiedBy>
  <cp:revision>1</cp:revision>
  <dcterms:created xsi:type="dcterms:W3CDTF">2017-11-23T08:45:29Z</dcterms:created>
  <dcterms:modified xsi:type="dcterms:W3CDTF">2017-11-23T08:45:37Z</dcterms:modified>
</cp:coreProperties>
</file>