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2" r:id="rId3"/>
    <p:sldId id="263" r:id="rId4"/>
    <p:sldId id="264" r:id="rId5"/>
    <p:sldId id="265" r:id="rId6"/>
    <p:sldId id="266" r:id="rId7"/>
    <p:sldId id="267" r:id="rId8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Başlık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8 Alt Başlık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28" name="27 Veri Yer Tutucusu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D9F75050-0E15-4C5B-92B0-66D068882F1F}" type="datetimeFigureOut">
              <a:rPr lang="tr-TR" smtClean="0"/>
              <a:pPr/>
              <a:t>11.12.2017</a:t>
            </a:fld>
            <a:endParaRPr lang="tr-TR"/>
          </a:p>
        </p:txBody>
      </p:sp>
      <p:sp>
        <p:nvSpPr>
          <p:cNvPr id="17" name="16 Altbilgi Yer Tutucusu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tr-TR"/>
          </a:p>
        </p:txBody>
      </p:sp>
      <p:sp>
        <p:nvSpPr>
          <p:cNvPr id="29" name="28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1" name="20 Dikdörtgen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32 Dikdörtgen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21 Dikdörtgen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31 Dikdörtgen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11.12.2017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11.12.2017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6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7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Düz Bağlayıcı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11.12.2017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İçerik Yer Tutucusu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D9F75050-0E15-4C5B-92B0-66D068882F1F}" type="datetimeFigureOut">
              <a:rPr lang="tr-TR" smtClean="0"/>
              <a:pPr/>
              <a:t>11.12.2017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6 Dikdörtgen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Dikdörtgen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11.12.2017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9" name="8 İçerik Yer Tutucusu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11.12.2017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3" name="12 İçerik Yer Tutucusu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11.12.2017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6" name="5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11.12.2017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5" name="4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5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11.12.2017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9 Düz Bağlayıcı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8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İçerik Yer Tutucusu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11.12.2017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8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Dikdörtgen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21 Başlık Yer Tutucusu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3" name="12 Metin Yer Tutucusu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4" name="13 Veri Yer Tutucusu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11.12.2017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23" name="22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8" name="27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28 Düz Bağlayıcı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9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908721"/>
            <a:ext cx="7772400" cy="2691730"/>
          </a:xfrm>
        </p:spPr>
        <p:txBody>
          <a:bodyPr>
            <a:normAutofit/>
          </a:bodyPr>
          <a:lstStyle/>
          <a:p>
            <a:pPr algn="ctr"/>
            <a:r>
              <a:rPr lang="tr-TR" sz="4000" dirty="0" smtClean="0"/>
              <a:t>Ankara Üniversitesi </a:t>
            </a:r>
            <a:br>
              <a:rPr lang="tr-TR" sz="4000" dirty="0" smtClean="0"/>
            </a:br>
            <a:r>
              <a:rPr lang="tr-TR" sz="4000" dirty="0" smtClean="0"/>
              <a:t>Sağlık Bilimleri Fakültesi</a:t>
            </a:r>
            <a:br>
              <a:rPr lang="tr-TR" sz="4000" dirty="0" smtClean="0"/>
            </a:br>
            <a:r>
              <a:rPr lang="tr-TR" sz="4000" dirty="0" smtClean="0"/>
              <a:t>Sosyal Hizmet Bölümü</a:t>
            </a:r>
            <a:endParaRPr lang="tr-TR" sz="4000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043608" y="3645024"/>
            <a:ext cx="8100392" cy="2088232"/>
          </a:xfrm>
        </p:spPr>
        <p:txBody>
          <a:bodyPr>
            <a:noAutofit/>
          </a:bodyPr>
          <a:lstStyle/>
          <a:p>
            <a:pPr algn="just"/>
            <a:r>
              <a:rPr lang="tr-TR" sz="30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Dersin Adı: Sosyal Hizmet </a:t>
            </a:r>
            <a:r>
              <a:rPr lang="tr-TR" sz="30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Kuramı 1</a:t>
            </a:r>
            <a:endParaRPr lang="tr-TR" sz="3000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tr-TR" sz="30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Sorumlu Öğretim Üyesi: Prof. Dr. Veli DUYAN</a:t>
            </a:r>
          </a:p>
          <a:p>
            <a:pPr algn="just"/>
            <a:endParaRPr lang="tr-TR" sz="3000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tr-TR" sz="30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Konu:Sosyal Hizmetin Mesleki Çatısı</a:t>
            </a:r>
            <a:endParaRPr lang="tr-TR" sz="3000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Sosyal Hizmet Mesleği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  <a:spcBef>
                <a:spcPts val="0"/>
              </a:spcBef>
              <a:defRPr/>
            </a:pPr>
            <a:r>
              <a:rPr lang="tr-TR" dirty="0" smtClean="0">
                <a:cs typeface="Calibri" pitchFamily="34" charset="0"/>
              </a:rPr>
              <a:t>İnsan hakları ve sosyal adalet  </a:t>
            </a:r>
            <a:r>
              <a:rPr lang="tr-TR" dirty="0" smtClean="0">
                <a:cs typeface="Calibri" pitchFamily="34" charset="0"/>
              </a:rPr>
              <a:t>ilkelerini temel alan </a:t>
            </a:r>
          </a:p>
          <a:p>
            <a:pPr>
              <a:lnSpc>
                <a:spcPct val="150000"/>
              </a:lnSpc>
              <a:spcBef>
                <a:spcPts val="0"/>
              </a:spcBef>
              <a:defRPr/>
            </a:pPr>
            <a:r>
              <a:rPr lang="tr-TR" dirty="0" smtClean="0">
                <a:cs typeface="Calibri" pitchFamily="34" charset="0"/>
              </a:rPr>
              <a:t>S</a:t>
            </a:r>
            <a:r>
              <a:rPr lang="tr-TR" dirty="0" smtClean="0">
                <a:cs typeface="Calibri" pitchFamily="34" charset="0"/>
              </a:rPr>
              <a:t>osyal </a:t>
            </a:r>
            <a:r>
              <a:rPr lang="tr-TR" dirty="0" smtClean="0">
                <a:cs typeface="Calibri" pitchFamily="34" charset="0"/>
              </a:rPr>
              <a:t>değişimi destekleyen,</a:t>
            </a:r>
          </a:p>
          <a:p>
            <a:pPr>
              <a:lnSpc>
                <a:spcPct val="150000"/>
              </a:lnSpc>
              <a:spcBef>
                <a:spcPts val="0"/>
              </a:spcBef>
              <a:defRPr/>
            </a:pPr>
            <a:r>
              <a:rPr lang="tr-TR" dirty="0" smtClean="0">
                <a:cs typeface="Calibri" pitchFamily="34" charset="0"/>
              </a:rPr>
              <a:t>İnsanların </a:t>
            </a:r>
            <a:r>
              <a:rPr lang="tr-TR" dirty="0" smtClean="0">
                <a:cs typeface="Calibri" pitchFamily="34" charset="0"/>
              </a:rPr>
              <a:t>iyilik </a:t>
            </a:r>
            <a:r>
              <a:rPr lang="tr-TR" dirty="0" smtClean="0">
                <a:cs typeface="Calibri" pitchFamily="34" charset="0"/>
              </a:rPr>
              <a:t>durumunun geliştirilmesi </a:t>
            </a:r>
            <a:r>
              <a:rPr lang="tr-TR" dirty="0" smtClean="0">
                <a:cs typeface="Calibri" pitchFamily="34" charset="0"/>
              </a:rPr>
              <a:t>için insan </a:t>
            </a:r>
            <a:r>
              <a:rPr lang="tr-TR" dirty="0" smtClean="0">
                <a:cs typeface="Calibri" pitchFamily="34" charset="0"/>
              </a:rPr>
              <a:t>ilişkilerinde problem </a:t>
            </a:r>
            <a:r>
              <a:rPr lang="tr-TR" dirty="0" smtClean="0">
                <a:cs typeface="Calibri" pitchFamily="34" charset="0"/>
              </a:rPr>
              <a:t>çözmeyi, güçlendirmeyi </a:t>
            </a:r>
            <a:r>
              <a:rPr lang="tr-TR" dirty="0" smtClean="0">
                <a:cs typeface="Calibri" pitchFamily="34" charset="0"/>
              </a:rPr>
              <a:t>ve özgürleştirmeyi </a:t>
            </a:r>
            <a:r>
              <a:rPr lang="tr-TR" dirty="0" smtClean="0">
                <a:cs typeface="Calibri" pitchFamily="34" charset="0"/>
              </a:rPr>
              <a:t>amaçlayan</a:t>
            </a:r>
          </a:p>
          <a:p>
            <a:pPr>
              <a:lnSpc>
                <a:spcPct val="150000"/>
              </a:lnSpc>
              <a:spcBef>
                <a:spcPts val="0"/>
              </a:spcBef>
              <a:defRPr/>
            </a:pPr>
            <a:r>
              <a:rPr lang="tr-TR" dirty="0" smtClean="0">
                <a:cs typeface="Calibri" pitchFamily="34" charset="0"/>
              </a:rPr>
              <a:t>İnsan </a:t>
            </a:r>
            <a:r>
              <a:rPr lang="tr-TR" dirty="0" smtClean="0">
                <a:cs typeface="Calibri" pitchFamily="34" charset="0"/>
              </a:rPr>
              <a:t>davranışına ve sosyal </a:t>
            </a:r>
            <a:r>
              <a:rPr lang="tr-TR" dirty="0" smtClean="0">
                <a:cs typeface="Calibri" pitchFamily="34" charset="0"/>
              </a:rPr>
              <a:t>sistemlere ilişkin </a:t>
            </a:r>
            <a:r>
              <a:rPr lang="tr-TR" dirty="0" smtClean="0">
                <a:cs typeface="Calibri" pitchFamily="34" charset="0"/>
              </a:rPr>
              <a:t>teorilerden yararlanarak </a:t>
            </a:r>
            <a:r>
              <a:rPr lang="tr-TR" dirty="0" smtClean="0">
                <a:cs typeface="Calibri" pitchFamily="34" charset="0"/>
              </a:rPr>
              <a:t>insanların </a:t>
            </a:r>
            <a:r>
              <a:rPr lang="tr-TR" dirty="0" smtClean="0">
                <a:cs typeface="Calibri" pitchFamily="34" charset="0"/>
              </a:rPr>
              <a:t>çevreleri </a:t>
            </a:r>
            <a:r>
              <a:rPr lang="tr-TR" dirty="0" smtClean="0">
                <a:cs typeface="Calibri" pitchFamily="34" charset="0"/>
              </a:rPr>
              <a:t>ile etkileşim </a:t>
            </a:r>
            <a:r>
              <a:rPr lang="tr-TR" dirty="0" smtClean="0">
                <a:cs typeface="Calibri" pitchFamily="34" charset="0"/>
              </a:rPr>
              <a:t>noktalarına müdahale eden </a:t>
            </a:r>
            <a:r>
              <a:rPr lang="tr-TR" dirty="0" smtClean="0">
                <a:cs typeface="Calibri" pitchFamily="34" charset="0"/>
              </a:rPr>
              <a:t>bir meslektir.</a:t>
            </a:r>
            <a:endParaRPr lang="tr-TR" dirty="0">
              <a:cs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Uygulama için Mesleki Çatı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>
              <a:buNone/>
              <a:defRPr/>
            </a:pPr>
            <a:r>
              <a:rPr lang="tr-TR" b="1" dirty="0" smtClean="0"/>
              <a:t>Yaptırım</a:t>
            </a:r>
            <a:endParaRPr lang="tr-TR" dirty="0" smtClean="0"/>
          </a:p>
          <a:p>
            <a:pPr algn="ctr">
              <a:defRPr/>
            </a:pPr>
            <a:r>
              <a:rPr lang="tr-TR" dirty="0" smtClean="0"/>
              <a:t>1.Toplum</a:t>
            </a:r>
          </a:p>
          <a:p>
            <a:pPr algn="ctr">
              <a:defRPr/>
            </a:pPr>
            <a:r>
              <a:rPr lang="tr-TR" dirty="0" smtClean="0"/>
              <a:t>2.Meslek</a:t>
            </a:r>
          </a:p>
          <a:p>
            <a:pPr algn="ctr">
              <a:defRPr/>
            </a:pPr>
            <a:r>
              <a:rPr lang="tr-TR" dirty="0" smtClean="0"/>
              <a:t>3.Müracaatçı</a:t>
            </a:r>
          </a:p>
          <a:p>
            <a:pPr algn="ctr">
              <a:defRPr/>
            </a:pPr>
            <a:r>
              <a:rPr lang="tr-TR" dirty="0" smtClean="0"/>
              <a:t>4.Kurum</a:t>
            </a:r>
          </a:p>
          <a:p>
            <a:pPr algn="ctr">
              <a:defRPr/>
            </a:pPr>
            <a:r>
              <a:rPr lang="tr-TR" dirty="0" smtClean="0"/>
              <a:t>5.Sosyal  hizmet     uzmanı</a:t>
            </a:r>
          </a:p>
          <a:p>
            <a:pPr algn="ctr">
              <a:defRPr/>
            </a:pPr>
            <a:r>
              <a:rPr lang="tr-TR" dirty="0" smtClean="0"/>
              <a:t>DESTEK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Uygulama için Mesleki Çatı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>
              <a:defRPr/>
            </a:pPr>
            <a:r>
              <a:rPr lang="tr-TR" b="1" dirty="0" smtClean="0"/>
              <a:t>Değerler</a:t>
            </a:r>
            <a:endParaRPr lang="tr-TR" dirty="0" smtClean="0"/>
          </a:p>
          <a:p>
            <a:pPr algn="ctr">
              <a:defRPr/>
            </a:pPr>
            <a:r>
              <a:rPr lang="tr-TR" dirty="0" smtClean="0"/>
              <a:t>1.Bireyin </a:t>
            </a:r>
            <a:r>
              <a:rPr lang="tr-TR" dirty="0" smtClean="0"/>
              <a:t>önceliği</a:t>
            </a:r>
            <a:endParaRPr lang="tr-TR" dirty="0" smtClean="0"/>
          </a:p>
          <a:p>
            <a:pPr algn="ctr">
              <a:defRPr/>
            </a:pPr>
            <a:r>
              <a:rPr lang="tr-TR" dirty="0" smtClean="0"/>
              <a:t>2.Toplumsal sorumluluk</a:t>
            </a:r>
          </a:p>
          <a:p>
            <a:pPr algn="ctr">
              <a:defRPr/>
            </a:pPr>
            <a:r>
              <a:rPr lang="tr-TR" dirty="0" smtClean="0"/>
              <a:t>3.Karşılıklı bağımlılık</a:t>
            </a:r>
          </a:p>
          <a:p>
            <a:pPr algn="ctr">
              <a:defRPr/>
            </a:pPr>
            <a:r>
              <a:rPr lang="tr-TR" dirty="0" smtClean="0"/>
              <a:t>ETİK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Uygulama için Mesleki Çatı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>
              <a:defRPr/>
            </a:pPr>
            <a:r>
              <a:rPr lang="tr-TR" b="1" dirty="0" smtClean="0"/>
              <a:t>Odak</a:t>
            </a:r>
            <a:endParaRPr lang="tr-TR" dirty="0" smtClean="0"/>
          </a:p>
          <a:p>
            <a:pPr algn="ctr">
              <a:defRPr/>
            </a:pPr>
            <a:r>
              <a:rPr lang="tr-TR" dirty="0" smtClean="0"/>
              <a:t>Sistemler arası kesişme   noktalarına müdahale</a:t>
            </a:r>
          </a:p>
          <a:p>
            <a:pPr algn="ctr">
              <a:defRPr/>
            </a:pPr>
            <a:r>
              <a:rPr lang="tr-TR" dirty="0" smtClean="0"/>
              <a:t>VİZYON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Uygulama için Mesleki Çatı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>
              <a:defRPr/>
            </a:pPr>
            <a:r>
              <a:rPr lang="tr-TR" b="1" dirty="0" smtClean="0"/>
              <a:t>Amaçlar</a:t>
            </a:r>
            <a:endParaRPr lang="tr-TR" dirty="0" smtClean="0"/>
          </a:p>
          <a:p>
            <a:pPr algn="ctr">
              <a:defRPr/>
            </a:pPr>
            <a:r>
              <a:rPr lang="tr-TR" dirty="0" smtClean="0"/>
              <a:t>1.Yetkinliği güçlendirme</a:t>
            </a:r>
          </a:p>
          <a:p>
            <a:pPr algn="ctr">
              <a:defRPr/>
            </a:pPr>
            <a:r>
              <a:rPr lang="tr-TR" dirty="0" smtClean="0"/>
              <a:t>2.Kaynakları </a:t>
            </a:r>
            <a:r>
              <a:rPr lang="tr-TR" dirty="0" err="1" smtClean="0"/>
              <a:t>bağlantılandırma</a:t>
            </a:r>
            <a:endParaRPr lang="tr-TR" dirty="0" smtClean="0"/>
          </a:p>
          <a:p>
            <a:pPr algn="ctr">
              <a:defRPr/>
            </a:pPr>
            <a:r>
              <a:rPr lang="tr-TR" dirty="0" smtClean="0"/>
              <a:t>3.Sistemleri insancıllaştırma</a:t>
            </a:r>
          </a:p>
          <a:p>
            <a:pPr algn="ctr">
              <a:defRPr/>
            </a:pPr>
            <a:r>
              <a:rPr lang="tr-TR" dirty="0" smtClean="0"/>
              <a:t>4.Politika geliştirme</a:t>
            </a:r>
          </a:p>
          <a:p>
            <a:pPr algn="ctr">
              <a:defRPr/>
            </a:pPr>
            <a:r>
              <a:rPr lang="tr-TR" dirty="0" smtClean="0"/>
              <a:t>5.Sosyal adaleti gerçekleştirme</a:t>
            </a:r>
          </a:p>
          <a:p>
            <a:pPr algn="ctr">
              <a:defRPr/>
            </a:pPr>
            <a:r>
              <a:rPr lang="tr-TR" dirty="0" smtClean="0"/>
              <a:t>YÖNTEM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Uygulama için Mesleki Çatı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>
              <a:defRPr/>
            </a:pPr>
            <a:r>
              <a:rPr lang="tr-TR" b="1" dirty="0" smtClean="0"/>
              <a:t>Kuramsal Bilgi</a:t>
            </a:r>
            <a:endParaRPr lang="tr-TR" dirty="0" smtClean="0"/>
          </a:p>
          <a:p>
            <a:pPr algn="ctr">
              <a:defRPr/>
            </a:pPr>
            <a:r>
              <a:rPr lang="tr-TR" dirty="0" smtClean="0"/>
              <a:t>1.Açıklayıcı (Ekoloji, sistem, gelişimsel)</a:t>
            </a:r>
          </a:p>
          <a:p>
            <a:pPr algn="ctr">
              <a:defRPr/>
            </a:pPr>
            <a:r>
              <a:rPr lang="tr-TR" dirty="0" smtClean="0"/>
              <a:t>2.Müdahaleci</a:t>
            </a:r>
          </a:p>
          <a:p>
            <a:pPr algn="ctr">
              <a:defRPr/>
            </a:pPr>
            <a:r>
              <a:rPr lang="tr-TR" dirty="0" smtClean="0"/>
              <a:t>(Yapısal,  güçlendirme, davranışçı)</a:t>
            </a:r>
          </a:p>
          <a:p>
            <a:pPr algn="ctr">
              <a:defRPr/>
            </a:pPr>
            <a:r>
              <a:rPr lang="tr-TR" dirty="0" smtClean="0"/>
              <a:t>ANLAYIŞ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Kaynak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ynak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ynak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115</TotalTime>
  <Words>146</Words>
  <Application>Microsoft Office PowerPoint</Application>
  <PresentationFormat>Ekran Gösterisi (4:3)</PresentationFormat>
  <Paragraphs>42</Paragraphs>
  <Slides>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8" baseType="lpstr">
      <vt:lpstr>Kaynak</vt:lpstr>
      <vt:lpstr>Ankara Üniversitesi  Sağlık Bilimleri Fakültesi Sosyal Hizmet Bölümü</vt:lpstr>
      <vt:lpstr>Sosyal Hizmet Mesleği</vt:lpstr>
      <vt:lpstr>Uygulama için Mesleki Çatı</vt:lpstr>
      <vt:lpstr>Uygulama için Mesleki Çatı</vt:lpstr>
      <vt:lpstr>Uygulama için Mesleki Çatı</vt:lpstr>
      <vt:lpstr>Uygulama için Mesleki Çatı</vt:lpstr>
      <vt:lpstr>Uygulama için Mesleki Çatı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Ankara Üniversitesi  Sağlık Bilimleri Fakültesi Sosyal Hizmet Bölümü</dc:title>
  <dc:creator>DURU</dc:creator>
  <cp:lastModifiedBy>burcu</cp:lastModifiedBy>
  <cp:revision>13</cp:revision>
  <dcterms:created xsi:type="dcterms:W3CDTF">2017-04-26T08:36:58Z</dcterms:created>
  <dcterms:modified xsi:type="dcterms:W3CDTF">2017-12-11T08:40:50Z</dcterms:modified>
</cp:coreProperties>
</file>