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58" r:id="rId3"/>
    <p:sldId id="259" r:id="rId4"/>
    <p:sldId id="260" r:id="rId5"/>
    <p:sldId id="261" r:id="rId6"/>
    <p:sldId id="262" r:id="rId7"/>
    <p:sldId id="263" r:id="rId8"/>
    <p:sldId id="265" r:id="rId9"/>
    <p:sldId id="266" r:id="rId10"/>
    <p:sldId id="264"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53" autoAdjust="0"/>
    <p:restoredTop sz="94624" autoAdjust="0"/>
  </p:normalViewPr>
  <p:slideViewPr>
    <p:cSldViewPr>
      <p:cViewPr varScale="1">
        <p:scale>
          <a:sx n="69" d="100"/>
          <a:sy n="69" d="100"/>
        </p:scale>
        <p:origin x="-144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442C98-9A74-40D7-AFD2-B1C07FC51100}" type="datetimeFigureOut">
              <a:rPr lang="tr-TR" smtClean="0"/>
              <a:pPr/>
              <a:t>12.5.2020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6F2EAA-EEAD-4D65-A15F-CF4D6D973754}"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F86F2EAA-EEAD-4D65-A15F-CF4D6D973754}" type="slidenum">
              <a:rPr lang="tr-TR" smtClean="0"/>
              <a:pPr/>
              <a:t>10</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200" b="1" dirty="0" smtClean="0">
                <a:latin typeface="Calibri" pitchFamily="34" charset="0"/>
                <a:cs typeface="Calibri" pitchFamily="34" charset="0"/>
              </a:rPr>
              <a:t>İRAN SİNEMASI</a:t>
            </a:r>
            <a:endParaRPr lang="tr-TR" sz="2200" b="1" dirty="0">
              <a:latin typeface="Calibri" pitchFamily="34" charset="0"/>
              <a:cs typeface="Calibri" pitchFamily="34" charset="0"/>
            </a:endParaRPr>
          </a:p>
        </p:txBody>
      </p:sp>
      <p:sp>
        <p:nvSpPr>
          <p:cNvPr id="3" name="2 İçerik Yer Tutucusu"/>
          <p:cNvSpPr>
            <a:spLocks noGrp="1"/>
          </p:cNvSpPr>
          <p:nvPr>
            <p:ph idx="1"/>
          </p:nvPr>
        </p:nvSpPr>
        <p:spPr>
          <a:xfrm>
            <a:off x="611560" y="1196752"/>
            <a:ext cx="8064896" cy="5472608"/>
          </a:xfrm>
        </p:spPr>
        <p:txBody>
          <a:bodyPr>
            <a:noAutofit/>
          </a:bodyPr>
          <a:lstStyle/>
          <a:p>
            <a:pPr algn="just"/>
            <a:r>
              <a:rPr lang="tr-TR" sz="2100" dirty="0" smtClean="0">
                <a:latin typeface="+mj-lt"/>
                <a:cs typeface="Calibri" pitchFamily="34" charset="0"/>
              </a:rPr>
              <a:t>Devrim öncesine uzanan İran sineması İran şiiri, tiyatrosu ve görsel sanatlarıyla İran kültürünün etkisi altındadır. 1930’lara kadar İran sinemasına belgesel filmler egemen olmuş ve belgeseller üst sınıflar tarafından desteklenmiştir. İran sinemasında ilk film, 1900 yılında saray fotoğrafçısı Mirza İbrahim Han </a:t>
            </a:r>
            <a:r>
              <a:rPr lang="tr-TR" sz="2100" dirty="0" err="1" smtClean="0">
                <a:latin typeface="+mj-lt"/>
                <a:cs typeface="Calibri" pitchFamily="34" charset="0"/>
              </a:rPr>
              <a:t>Akkasbaşı</a:t>
            </a:r>
            <a:r>
              <a:rPr lang="tr-TR" sz="2100" dirty="0" smtClean="0">
                <a:latin typeface="+mj-lt"/>
                <a:cs typeface="Calibri" pitchFamily="34" charset="0"/>
              </a:rPr>
              <a:t> tarafından çekilmiştir. Şah’ın Belçika’ya gelişiyle ilgili bir filmdir. </a:t>
            </a:r>
          </a:p>
          <a:p>
            <a:pPr algn="just"/>
            <a:r>
              <a:rPr lang="tr-TR" sz="2100" dirty="0" smtClean="0">
                <a:latin typeface="+mj-lt"/>
                <a:cs typeface="Calibri" pitchFamily="34" charset="0"/>
              </a:rPr>
              <a:t>Teknik altyapının yetersiz olması, düşük okur yazarlık oranı, dinsel tabular ve sinemanın ahlaki bozulmaya yol açacağı korkusu sinema endüstrisinin gelişimi önünde engel oluşturmuştur.</a:t>
            </a:r>
          </a:p>
          <a:p>
            <a:pPr algn="just"/>
            <a:r>
              <a:rPr lang="tr-TR" sz="2100" dirty="0" smtClean="0">
                <a:latin typeface="+mj-lt"/>
                <a:cs typeface="Calibri" pitchFamily="34" charset="0"/>
              </a:rPr>
              <a:t>İlk uzun metrajlı film, Ermeni asıllı İranlı </a:t>
            </a:r>
            <a:r>
              <a:rPr lang="tr-TR" sz="2100" dirty="0" err="1" smtClean="0">
                <a:latin typeface="+mj-lt"/>
                <a:cs typeface="Calibri" pitchFamily="34" charset="0"/>
              </a:rPr>
              <a:t>Avanes</a:t>
            </a:r>
            <a:r>
              <a:rPr lang="tr-TR" sz="2100" dirty="0" smtClean="0">
                <a:latin typeface="+mj-lt"/>
                <a:cs typeface="Calibri" pitchFamily="34" charset="0"/>
              </a:rPr>
              <a:t> </a:t>
            </a:r>
            <a:r>
              <a:rPr lang="tr-TR" sz="2100" dirty="0" err="1" smtClean="0">
                <a:latin typeface="+mj-lt"/>
                <a:cs typeface="Calibri" pitchFamily="34" charset="0"/>
              </a:rPr>
              <a:t>Ohanyan</a:t>
            </a:r>
            <a:r>
              <a:rPr lang="tr-TR" sz="2100" dirty="0" smtClean="0">
                <a:latin typeface="+mj-lt"/>
                <a:cs typeface="Calibri" pitchFamily="34" charset="0"/>
              </a:rPr>
              <a:t> tarafından çekilen </a:t>
            </a:r>
            <a:r>
              <a:rPr lang="tr-TR" sz="2100" i="1" dirty="0" err="1" smtClean="0">
                <a:latin typeface="+mj-lt"/>
                <a:cs typeface="Calibri" pitchFamily="34" charset="0"/>
              </a:rPr>
              <a:t>Abi</a:t>
            </a:r>
            <a:r>
              <a:rPr lang="tr-TR" sz="2100" i="1" dirty="0" smtClean="0">
                <a:latin typeface="+mj-lt"/>
                <a:cs typeface="Calibri" pitchFamily="34" charset="0"/>
              </a:rPr>
              <a:t> ve </a:t>
            </a:r>
            <a:r>
              <a:rPr lang="tr-TR" sz="2100" i="1" dirty="0" err="1" smtClean="0">
                <a:latin typeface="+mj-lt"/>
                <a:cs typeface="Calibri" pitchFamily="34" charset="0"/>
              </a:rPr>
              <a:t>Rabi</a:t>
            </a:r>
            <a:r>
              <a:rPr lang="tr-TR" sz="2100" dirty="0" err="1" smtClean="0">
                <a:latin typeface="+mj-lt"/>
                <a:cs typeface="Calibri" pitchFamily="34" charset="0"/>
              </a:rPr>
              <a:t>’dir</a:t>
            </a:r>
            <a:r>
              <a:rPr lang="tr-TR" sz="2100" dirty="0" smtClean="0">
                <a:latin typeface="+mj-lt"/>
                <a:cs typeface="Calibri" pitchFamily="34" charset="0"/>
              </a:rPr>
              <a:t>. Biri uzun diğeri kısa boylu iki kişinin maceralarını anlatan komedi niteliğindeki sessiz bir filmdir.</a:t>
            </a:r>
          </a:p>
          <a:p>
            <a:pPr algn="just"/>
            <a:endParaRPr lang="tr-TR" sz="2000" dirty="0" smtClean="0">
              <a:latin typeface="+mj-lt"/>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755576" y="692696"/>
            <a:ext cx="7632848" cy="3477875"/>
          </a:xfrm>
          <a:prstGeom prst="rect">
            <a:avLst/>
          </a:prstGeom>
        </p:spPr>
        <p:txBody>
          <a:bodyPr wrap="square">
            <a:spAutoFit/>
          </a:bodyPr>
          <a:lstStyle/>
          <a:p>
            <a:pPr algn="ctr"/>
            <a:r>
              <a:rPr lang="tr-TR" sz="2800" b="1" dirty="0" smtClean="0">
                <a:latin typeface="+mj-lt"/>
                <a:cs typeface="Times New Roman" pitchFamily="18" charset="0"/>
              </a:rPr>
              <a:t>KAYNAKÇA</a:t>
            </a:r>
            <a:endParaRPr lang="tr-TR" sz="2800" b="1" dirty="0" smtClean="0">
              <a:latin typeface="+mj-lt"/>
              <a:cs typeface="Times New Roman" pitchFamily="18" charset="0"/>
            </a:endParaRPr>
          </a:p>
          <a:p>
            <a:pPr algn="just"/>
            <a:r>
              <a:rPr lang="tr-TR" sz="2400" b="1" dirty="0" smtClean="0">
                <a:latin typeface="+mj-lt"/>
                <a:sym typeface="Wingdings"/>
              </a:rPr>
              <a:t> </a:t>
            </a:r>
            <a:r>
              <a:rPr lang="tr-TR" sz="2400" dirty="0" err="1" smtClean="0">
                <a:latin typeface="+mj-lt"/>
              </a:rPr>
              <a:t>Tapper</a:t>
            </a:r>
            <a:r>
              <a:rPr lang="tr-TR" sz="2400" dirty="0" smtClean="0">
                <a:latin typeface="+mj-lt"/>
              </a:rPr>
              <a:t>, Richard (2007). Giriş. </a:t>
            </a:r>
            <a:r>
              <a:rPr lang="tr-TR" sz="2400" i="1" dirty="0" smtClean="0">
                <a:latin typeface="+mj-lt"/>
              </a:rPr>
              <a:t>Yeni İran Sineması</a:t>
            </a:r>
            <a:r>
              <a:rPr lang="tr-TR" sz="2400" dirty="0" smtClean="0">
                <a:latin typeface="+mj-lt"/>
              </a:rPr>
              <a:t> </a:t>
            </a:r>
            <a:r>
              <a:rPr lang="tr-TR" sz="2400" i="1" dirty="0" smtClean="0">
                <a:latin typeface="+mj-lt"/>
              </a:rPr>
              <a:t>Siyaset, Temsil ve Kimlik </a:t>
            </a:r>
            <a:r>
              <a:rPr lang="tr-TR" sz="2400" dirty="0" smtClean="0">
                <a:latin typeface="+mj-lt"/>
              </a:rPr>
              <a:t>(K. </a:t>
            </a:r>
            <a:r>
              <a:rPr lang="tr-TR" sz="2400" dirty="0" err="1" smtClean="0">
                <a:latin typeface="+mj-lt"/>
              </a:rPr>
              <a:t>Sarısözen</a:t>
            </a:r>
            <a:r>
              <a:rPr lang="tr-TR" sz="2400" dirty="0" smtClean="0">
                <a:latin typeface="+mj-lt"/>
              </a:rPr>
              <a:t>, </a:t>
            </a:r>
            <a:r>
              <a:rPr lang="tr-TR" sz="2400" dirty="0" err="1" smtClean="0">
                <a:latin typeface="+mj-lt"/>
              </a:rPr>
              <a:t>Çev</a:t>
            </a:r>
            <a:r>
              <a:rPr lang="tr-TR" sz="2400" dirty="0" smtClean="0">
                <a:latin typeface="+mj-lt"/>
              </a:rPr>
              <a:t>.). İstanbul: Kapı Yayınları. 1-31.</a:t>
            </a:r>
          </a:p>
          <a:p>
            <a:pPr algn="just">
              <a:buFont typeface="Wingdings"/>
              <a:buChar char="&amp;"/>
            </a:pPr>
            <a:r>
              <a:rPr lang="tr-TR" sz="2400" dirty="0" err="1" smtClean="0">
                <a:latin typeface="+mj-lt"/>
              </a:rPr>
              <a:t>Nafisi</a:t>
            </a:r>
            <a:r>
              <a:rPr lang="tr-TR" sz="2400" dirty="0" smtClean="0">
                <a:latin typeface="+mj-lt"/>
              </a:rPr>
              <a:t>, </a:t>
            </a:r>
            <a:r>
              <a:rPr lang="tr-TR" sz="2400" dirty="0" err="1" smtClean="0">
                <a:latin typeface="+mj-lt"/>
              </a:rPr>
              <a:t>Hamid</a:t>
            </a:r>
            <a:r>
              <a:rPr lang="tr-TR" sz="2400" dirty="0" smtClean="0">
                <a:latin typeface="+mj-lt"/>
              </a:rPr>
              <a:t> (1997). İran’da </a:t>
            </a:r>
            <a:r>
              <a:rPr lang="tr-TR" sz="2400" dirty="0" err="1" smtClean="0">
                <a:latin typeface="+mj-lt"/>
              </a:rPr>
              <a:t>İslamize</a:t>
            </a:r>
            <a:r>
              <a:rPr lang="tr-TR" sz="2400" dirty="0" smtClean="0">
                <a:latin typeface="+mj-lt"/>
              </a:rPr>
              <a:t> Film Kültürü. </a:t>
            </a:r>
            <a:r>
              <a:rPr lang="tr-TR" sz="2400" i="1" dirty="0" smtClean="0">
                <a:latin typeface="+mj-lt"/>
              </a:rPr>
              <a:t>25. Kare</a:t>
            </a:r>
            <a:r>
              <a:rPr lang="tr-TR" sz="2400" dirty="0" smtClean="0">
                <a:latin typeface="+mj-lt"/>
              </a:rPr>
              <a:t>,</a:t>
            </a:r>
            <a:r>
              <a:rPr lang="tr-TR" sz="2400" i="1" dirty="0" smtClean="0">
                <a:latin typeface="+mj-lt"/>
              </a:rPr>
              <a:t> </a:t>
            </a:r>
            <a:r>
              <a:rPr lang="tr-TR" sz="2400" dirty="0" smtClean="0">
                <a:latin typeface="+mj-lt"/>
              </a:rPr>
              <a:t>18, 58-69.</a:t>
            </a:r>
          </a:p>
          <a:p>
            <a:pPr algn="just"/>
            <a:r>
              <a:rPr lang="tr-TR" sz="2400" b="1" dirty="0" smtClean="0">
                <a:latin typeface="+mj-lt"/>
                <a:sym typeface="Wingdings"/>
              </a:rPr>
              <a:t></a:t>
            </a:r>
            <a:r>
              <a:rPr lang="tr-TR" sz="2400" dirty="0" smtClean="0">
                <a:latin typeface="+mj-lt"/>
                <a:cs typeface="Times New Roman" pitchFamily="18" charset="0"/>
                <a:sym typeface="Wingdings"/>
              </a:rPr>
              <a:t> </a:t>
            </a:r>
            <a:r>
              <a:rPr lang="tr-TR" sz="2400" dirty="0" err="1" smtClean="0">
                <a:latin typeface="+mj-lt"/>
              </a:rPr>
              <a:t>Nafisi</a:t>
            </a:r>
            <a:r>
              <a:rPr lang="tr-TR" sz="2400" dirty="0" smtClean="0">
                <a:latin typeface="+mj-lt"/>
              </a:rPr>
              <a:t>, </a:t>
            </a:r>
            <a:r>
              <a:rPr lang="tr-TR" sz="2400" dirty="0" err="1" smtClean="0">
                <a:latin typeface="+mj-lt"/>
              </a:rPr>
              <a:t>Hamid</a:t>
            </a:r>
            <a:r>
              <a:rPr lang="tr-TR" sz="2400" dirty="0" smtClean="0">
                <a:latin typeface="+mj-lt"/>
              </a:rPr>
              <a:t> (2003). İran Sineması. </a:t>
            </a:r>
            <a:r>
              <a:rPr lang="tr-TR" sz="2400" i="1" dirty="0" smtClean="0">
                <a:latin typeface="+mj-lt"/>
              </a:rPr>
              <a:t>Dünya Sinema Tarihi</a:t>
            </a:r>
            <a:r>
              <a:rPr lang="tr-TR" sz="2400" dirty="0" smtClean="0">
                <a:latin typeface="+mj-lt"/>
              </a:rPr>
              <a:t>  (A. Fethi, </a:t>
            </a:r>
            <a:r>
              <a:rPr lang="tr-TR" sz="2400" dirty="0" err="1" smtClean="0">
                <a:latin typeface="+mj-lt"/>
              </a:rPr>
              <a:t>Çev</a:t>
            </a:r>
            <a:r>
              <a:rPr lang="tr-TR" sz="2400" dirty="0" smtClean="0">
                <a:latin typeface="+mj-lt"/>
              </a:rPr>
              <a:t>.). İstanbul: </a:t>
            </a:r>
            <a:r>
              <a:rPr lang="tr-TR" sz="2400" dirty="0" err="1" smtClean="0">
                <a:latin typeface="+mj-lt"/>
              </a:rPr>
              <a:t>Kabalcı</a:t>
            </a:r>
            <a:r>
              <a:rPr lang="tr-TR" sz="2400" dirty="0" smtClean="0">
                <a:latin typeface="+mj-lt"/>
              </a:rPr>
              <a:t>. 766-772.</a:t>
            </a:r>
          </a:p>
          <a:p>
            <a:pPr algn="just"/>
            <a:endParaRPr lang="tr-TR" sz="2400" dirty="0" smtClean="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200" b="1" dirty="0" smtClean="0">
                <a:cs typeface="Times New Roman" pitchFamily="18" charset="0"/>
              </a:rPr>
              <a:t>SESLİ SİNEMA DÖNEMİ (1930-1960)</a:t>
            </a:r>
            <a:endParaRPr lang="tr-TR" sz="2200" b="1" dirty="0">
              <a:cs typeface="Times New Roman" pitchFamily="18" charset="0"/>
            </a:endParaRPr>
          </a:p>
        </p:txBody>
      </p:sp>
      <p:sp>
        <p:nvSpPr>
          <p:cNvPr id="3" name="2 İçerik Yer Tutucusu"/>
          <p:cNvSpPr>
            <a:spLocks noGrp="1"/>
          </p:cNvSpPr>
          <p:nvPr>
            <p:ph idx="1"/>
          </p:nvPr>
        </p:nvSpPr>
        <p:spPr>
          <a:xfrm>
            <a:off x="539552" y="1196752"/>
            <a:ext cx="8147248" cy="5472608"/>
          </a:xfrm>
        </p:spPr>
        <p:txBody>
          <a:bodyPr>
            <a:normAutofit/>
          </a:bodyPr>
          <a:lstStyle/>
          <a:p>
            <a:pPr algn="just"/>
            <a:r>
              <a:rPr lang="tr-TR" sz="2100" dirty="0" smtClean="0">
                <a:latin typeface="+mj-lt"/>
                <a:cs typeface="Times New Roman" pitchFamily="18" charset="0"/>
              </a:rPr>
              <a:t>İlk Farsça sesli film </a:t>
            </a:r>
            <a:r>
              <a:rPr lang="tr-TR" sz="2100" dirty="0" err="1" smtClean="0">
                <a:latin typeface="+mj-lt"/>
                <a:cs typeface="Times New Roman" pitchFamily="18" charset="0"/>
              </a:rPr>
              <a:t>Ardeşir</a:t>
            </a:r>
            <a:r>
              <a:rPr lang="tr-TR" sz="2100" dirty="0" smtClean="0">
                <a:latin typeface="+mj-lt"/>
                <a:cs typeface="Times New Roman" pitchFamily="18" charset="0"/>
              </a:rPr>
              <a:t> </a:t>
            </a:r>
            <a:r>
              <a:rPr lang="tr-TR" sz="2100" dirty="0" err="1" smtClean="0">
                <a:latin typeface="+mj-lt"/>
                <a:cs typeface="Times New Roman" pitchFamily="18" charset="0"/>
              </a:rPr>
              <a:t>İrani</a:t>
            </a:r>
            <a:r>
              <a:rPr lang="tr-TR" sz="2100" dirty="0" smtClean="0">
                <a:latin typeface="+mj-lt"/>
                <a:cs typeface="Times New Roman" pitchFamily="18" charset="0"/>
              </a:rPr>
              <a:t> tarafından Hindistan’da çekilen </a:t>
            </a:r>
            <a:r>
              <a:rPr lang="tr-TR" sz="2100" i="1" dirty="0" smtClean="0">
                <a:latin typeface="+mj-lt"/>
                <a:cs typeface="Times New Roman" pitchFamily="18" charset="0"/>
              </a:rPr>
              <a:t>Lor Kızı </a:t>
            </a:r>
            <a:r>
              <a:rPr lang="tr-TR" sz="2100" dirty="0" smtClean="0">
                <a:latin typeface="+mj-lt"/>
                <a:cs typeface="Times New Roman" pitchFamily="18" charset="0"/>
              </a:rPr>
              <a:t>(1933)’dır.  Popüler Hint epiklerine benzeyen film, İran milliyetçiliğini yüceltmektedir. İran’da çekilen İlk sesli film ise İsmail </a:t>
            </a:r>
            <a:r>
              <a:rPr lang="tr-TR" sz="2100" dirty="0" err="1" smtClean="0">
                <a:latin typeface="+mj-lt"/>
                <a:cs typeface="Times New Roman" pitchFamily="18" charset="0"/>
              </a:rPr>
              <a:t>Kuşan’ın</a:t>
            </a:r>
            <a:r>
              <a:rPr lang="tr-TR" sz="2100" dirty="0" smtClean="0">
                <a:latin typeface="+mj-lt"/>
                <a:cs typeface="Times New Roman" pitchFamily="18" charset="0"/>
              </a:rPr>
              <a:t> yönetmenliğini üstlendiği </a:t>
            </a:r>
            <a:r>
              <a:rPr lang="tr-TR" sz="2100" i="1" dirty="0" smtClean="0">
                <a:latin typeface="+mj-lt"/>
                <a:cs typeface="Times New Roman" pitchFamily="18" charset="0"/>
              </a:rPr>
              <a:t>Hayat Fırtınası</a:t>
            </a:r>
            <a:r>
              <a:rPr lang="tr-TR" sz="2100" dirty="0" smtClean="0">
                <a:latin typeface="+mj-lt"/>
                <a:cs typeface="Times New Roman" pitchFamily="18" charset="0"/>
              </a:rPr>
              <a:t> (1948)’dır. Kuşan, Pars film stüdyolarının büyümesini sağlamıştır.</a:t>
            </a:r>
          </a:p>
          <a:p>
            <a:pPr algn="just"/>
            <a:r>
              <a:rPr lang="tr-TR" sz="2100" dirty="0" smtClean="0">
                <a:latin typeface="+mj-lt"/>
                <a:cs typeface="Times New Roman" pitchFamily="18" charset="0"/>
              </a:rPr>
              <a:t>1940’larda yabancı filmlerine yönelik sansür uygulaması yerli film endüstrisinin büyümesini sağlamış; müstehcenlik, grev, devrim, ayaklanma,İslam karşıtı bir tutum barındıran filmler sansürlenmiştir.</a:t>
            </a:r>
          </a:p>
          <a:p>
            <a:pPr algn="just"/>
            <a:r>
              <a:rPr lang="tr-TR" sz="2100" dirty="0" smtClean="0">
                <a:latin typeface="+mj-lt"/>
                <a:cs typeface="Times New Roman" pitchFamily="18" charset="0"/>
              </a:rPr>
              <a:t>2. Dünya savaşı sonrasındaysa ABD, antikomünist bir politika yürütmüş ve Sovyetlerle sınırı olan ülkelerde film yapım ve gösterim politikası başlatmıştır. Amerikalılar İranlıları eğitmek ve laboratuar kurmak için İran’a gelmişler ve 1950’lerin başında ABD ve Şah yanlısı </a:t>
            </a:r>
            <a:r>
              <a:rPr lang="tr-TR" sz="2100" i="1" dirty="0" smtClean="0">
                <a:latin typeface="+mj-lt"/>
                <a:cs typeface="Times New Roman" pitchFamily="18" charset="0"/>
              </a:rPr>
              <a:t>İran Haberleri </a:t>
            </a:r>
            <a:r>
              <a:rPr lang="tr-TR" sz="2100" dirty="0" smtClean="0">
                <a:latin typeface="+mj-lt"/>
                <a:cs typeface="Times New Roman" pitchFamily="18" charset="0"/>
              </a:rPr>
              <a:t>filmini geliştirmişlerdir. </a:t>
            </a: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buNone/>
            </a:pPr>
            <a:endParaRPr lang="tr-TR"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27584" y="274638"/>
            <a:ext cx="7859216" cy="922114"/>
          </a:xfrm>
        </p:spPr>
        <p:txBody>
          <a:bodyPr>
            <a:normAutofit/>
          </a:bodyPr>
          <a:lstStyle/>
          <a:p>
            <a:r>
              <a:rPr lang="tr-TR" sz="2200" b="1" dirty="0" smtClean="0">
                <a:cs typeface="Segoe UI Light" pitchFamily="34" charset="0"/>
              </a:rPr>
              <a:t>MODERN DÖNEM (1960-1978)</a:t>
            </a:r>
            <a:endParaRPr lang="tr-TR" sz="2200" b="1" dirty="0">
              <a:cs typeface="Segoe UI Light" pitchFamily="34" charset="0"/>
            </a:endParaRPr>
          </a:p>
        </p:txBody>
      </p:sp>
      <p:sp>
        <p:nvSpPr>
          <p:cNvPr id="3" name="2 İçerik Yer Tutucusu"/>
          <p:cNvSpPr>
            <a:spLocks noGrp="1"/>
          </p:cNvSpPr>
          <p:nvPr>
            <p:ph idx="1"/>
          </p:nvPr>
        </p:nvSpPr>
        <p:spPr>
          <a:xfrm>
            <a:off x="457200" y="980728"/>
            <a:ext cx="8229600" cy="5472608"/>
          </a:xfrm>
        </p:spPr>
        <p:txBody>
          <a:bodyPr>
            <a:noAutofit/>
          </a:bodyPr>
          <a:lstStyle/>
          <a:p>
            <a:pPr algn="just"/>
            <a:r>
              <a:rPr lang="tr-TR" sz="2100" dirty="0" smtClean="0">
                <a:latin typeface="+mj-lt"/>
                <a:cs typeface="Calibri" pitchFamily="34" charset="0"/>
              </a:rPr>
              <a:t>1950’ler ve 1960’larda </a:t>
            </a:r>
            <a:r>
              <a:rPr lang="tr-TR" sz="2100" dirty="0" err="1" smtClean="0">
                <a:latin typeface="+mj-lt"/>
                <a:cs typeface="Calibri" pitchFamily="34" charset="0"/>
              </a:rPr>
              <a:t>Feruh</a:t>
            </a:r>
            <a:r>
              <a:rPr lang="tr-TR" sz="2100" dirty="0" smtClean="0">
                <a:latin typeface="+mj-lt"/>
                <a:cs typeface="Calibri" pitchFamily="34" charset="0"/>
              </a:rPr>
              <a:t> </a:t>
            </a:r>
            <a:r>
              <a:rPr lang="tr-TR" sz="2100" dirty="0" err="1" smtClean="0">
                <a:latin typeface="+mj-lt"/>
                <a:cs typeface="Calibri" pitchFamily="34" charset="0"/>
              </a:rPr>
              <a:t>Gaffari</a:t>
            </a:r>
            <a:r>
              <a:rPr lang="tr-TR" sz="2100" dirty="0" smtClean="0">
                <a:latin typeface="+mj-lt"/>
                <a:cs typeface="Calibri" pitchFamily="34" charset="0"/>
              </a:rPr>
              <a:t>, </a:t>
            </a:r>
            <a:r>
              <a:rPr lang="tr-TR" sz="2100" dirty="0" err="1" smtClean="0">
                <a:latin typeface="+mj-lt"/>
                <a:cs typeface="Calibri" pitchFamily="34" charset="0"/>
              </a:rPr>
              <a:t>Füruğ</a:t>
            </a:r>
            <a:r>
              <a:rPr lang="tr-TR" sz="2100" dirty="0" smtClean="0">
                <a:latin typeface="+mj-lt"/>
                <a:cs typeface="Calibri" pitchFamily="34" charset="0"/>
              </a:rPr>
              <a:t> </a:t>
            </a:r>
            <a:r>
              <a:rPr lang="tr-TR" sz="2100" dirty="0" err="1" smtClean="0">
                <a:latin typeface="+mj-lt"/>
                <a:cs typeface="Calibri" pitchFamily="34" charset="0"/>
              </a:rPr>
              <a:t>Ferruhzad</a:t>
            </a:r>
            <a:r>
              <a:rPr lang="tr-TR" sz="2100" dirty="0" smtClean="0">
                <a:latin typeface="+mj-lt"/>
                <a:cs typeface="Calibri" pitchFamily="34" charset="0"/>
              </a:rPr>
              <a:t> ve İbrahim Gülistan gibi yazar ve yönetmenler belgesel sinema alanında öne çıkmışlardır. </a:t>
            </a:r>
          </a:p>
          <a:p>
            <a:pPr algn="just"/>
            <a:r>
              <a:rPr lang="tr-TR" sz="2100" dirty="0" smtClean="0">
                <a:latin typeface="+mj-lt"/>
                <a:cs typeface="Calibri" pitchFamily="34" charset="0"/>
              </a:rPr>
              <a:t>1960’lar aynı zamanda İran için karışıklık dönemidir. </a:t>
            </a:r>
            <a:r>
              <a:rPr lang="tr-TR" sz="2100" dirty="0" err="1" smtClean="0">
                <a:latin typeface="+mj-lt"/>
                <a:cs typeface="Calibri" pitchFamily="34" charset="0"/>
              </a:rPr>
              <a:t>Pehlevi</a:t>
            </a:r>
            <a:r>
              <a:rPr lang="tr-TR" sz="2100" dirty="0" smtClean="0">
                <a:latin typeface="+mj-lt"/>
                <a:cs typeface="Calibri" pitchFamily="34" charset="0"/>
              </a:rPr>
              <a:t> döneminde CIA ve </a:t>
            </a:r>
            <a:r>
              <a:rPr lang="tr-TR" sz="2100" dirty="0" err="1" smtClean="0">
                <a:latin typeface="+mj-lt"/>
                <a:cs typeface="Calibri" pitchFamily="34" charset="0"/>
              </a:rPr>
              <a:t>Mossad’la</a:t>
            </a:r>
            <a:r>
              <a:rPr lang="tr-TR" sz="2100" dirty="0" smtClean="0">
                <a:latin typeface="+mj-lt"/>
                <a:cs typeface="Calibri" pitchFamily="34" charset="0"/>
              </a:rPr>
              <a:t> işbirliği yapılmış, güvenlik aygıtları merkezileşmiş ve endüstri üzerinde egemenlik kurulmuştur. Avrupa’da eğitim alan </a:t>
            </a:r>
            <a:r>
              <a:rPr lang="tr-TR" sz="2100" dirty="0" err="1" smtClean="0">
                <a:latin typeface="+mj-lt"/>
                <a:cs typeface="Calibri" pitchFamily="34" charset="0"/>
              </a:rPr>
              <a:t>Feruh</a:t>
            </a:r>
            <a:r>
              <a:rPr lang="tr-TR" sz="2100" dirty="0" smtClean="0">
                <a:latin typeface="+mj-lt"/>
                <a:cs typeface="Calibri" pitchFamily="34" charset="0"/>
              </a:rPr>
              <a:t> </a:t>
            </a:r>
            <a:r>
              <a:rPr lang="tr-TR" sz="2100" dirty="0" err="1" smtClean="0">
                <a:latin typeface="+mj-lt"/>
                <a:cs typeface="Calibri" pitchFamily="34" charset="0"/>
              </a:rPr>
              <a:t>Gaffari’nin</a:t>
            </a:r>
            <a:r>
              <a:rPr lang="tr-TR" sz="2100" dirty="0" smtClean="0">
                <a:latin typeface="+mj-lt"/>
                <a:cs typeface="Calibri" pitchFamily="34" charset="0"/>
              </a:rPr>
              <a:t> Tahran’ın yoksul semtini konu alan </a:t>
            </a:r>
            <a:r>
              <a:rPr lang="tr-TR" sz="2100" i="1" dirty="0" smtClean="0">
                <a:latin typeface="+mj-lt"/>
                <a:cs typeface="Calibri" pitchFamily="34" charset="0"/>
              </a:rPr>
              <a:t>Şehrin Güneyi </a:t>
            </a:r>
            <a:r>
              <a:rPr lang="tr-TR" sz="2100" dirty="0" smtClean="0">
                <a:latin typeface="+mj-lt"/>
                <a:cs typeface="Calibri" pitchFamily="34" charset="0"/>
              </a:rPr>
              <a:t>gibi bazı filmler yasaklanmış ve negatifleri yok edilmiştir. </a:t>
            </a:r>
          </a:p>
          <a:p>
            <a:pPr algn="just"/>
            <a:r>
              <a:rPr lang="tr-TR" sz="2100" dirty="0" err="1" smtClean="0">
                <a:latin typeface="+mj-lt"/>
                <a:cs typeface="Calibri" pitchFamily="34" charset="0"/>
              </a:rPr>
              <a:t>Pehlevi</a:t>
            </a:r>
            <a:r>
              <a:rPr lang="tr-TR" sz="2100" dirty="0" smtClean="0">
                <a:latin typeface="+mj-lt"/>
                <a:cs typeface="Calibri" pitchFamily="34" charset="0"/>
              </a:rPr>
              <a:t> modernleşme amacıyla hareket ederken, Amerika ülkede tüketim kültürünün gelişimi için çaba göstermiştir.  Söz konusu dönemde İranlı seyirciler çoğunlukla Mısır ve Hint filmlerine ve bu filmleri andıran, aşka, cinselliğe yer veren ve Film </a:t>
            </a:r>
            <a:r>
              <a:rPr lang="tr-TR" sz="2100" dirty="0" err="1" smtClean="0">
                <a:latin typeface="+mj-lt"/>
                <a:cs typeface="Calibri" pitchFamily="34" charset="0"/>
              </a:rPr>
              <a:t>Farsi</a:t>
            </a:r>
            <a:r>
              <a:rPr lang="tr-TR" sz="2100" dirty="0" smtClean="0">
                <a:latin typeface="+mj-lt"/>
                <a:cs typeface="Calibri" pitchFamily="34" charset="0"/>
              </a:rPr>
              <a:t> türünde çekilen filmlere ilgi göstermiştir. </a:t>
            </a:r>
          </a:p>
          <a:p>
            <a:pPr algn="just"/>
            <a:r>
              <a:rPr lang="tr-TR" sz="2100" dirty="0" smtClean="0">
                <a:latin typeface="+mj-lt"/>
                <a:cs typeface="Calibri" pitchFamily="34" charset="0"/>
              </a:rPr>
              <a:t>Ayrıca İran sinemasıyla ilgili ifade edilmesi gereken bir diğer önemli nokta da 1960’ların sonunda ortaya çıkan yeni dalga filmleridir. Bu filmler, yurt dışında eğitim alan ve devlet desteğine sahip olan yönetmenler tarafından çekilmiştir.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88640"/>
            <a:ext cx="8229600" cy="6336704"/>
          </a:xfrm>
        </p:spPr>
        <p:txBody>
          <a:bodyPr>
            <a:normAutofit fontScale="25000" lnSpcReduction="20000"/>
          </a:bodyPr>
          <a:lstStyle/>
          <a:p>
            <a:pPr algn="just">
              <a:lnSpc>
                <a:spcPct val="120000"/>
              </a:lnSpc>
            </a:pPr>
            <a:r>
              <a:rPr lang="tr-TR" sz="8400" i="1" dirty="0" err="1" smtClean="0">
                <a:latin typeface="+mj-lt"/>
                <a:cs typeface="Calibri" pitchFamily="34" charset="0"/>
              </a:rPr>
              <a:t>Mesud</a:t>
            </a:r>
            <a:r>
              <a:rPr lang="tr-TR" sz="8400" i="1" dirty="0" smtClean="0">
                <a:latin typeface="+mj-lt"/>
                <a:cs typeface="Calibri" pitchFamily="34" charset="0"/>
              </a:rPr>
              <a:t> </a:t>
            </a:r>
            <a:r>
              <a:rPr lang="tr-TR" sz="8400" i="1" dirty="0" err="1" smtClean="0">
                <a:latin typeface="+mj-lt"/>
                <a:cs typeface="Calibri" pitchFamily="34" charset="0"/>
              </a:rPr>
              <a:t>Kimyai</a:t>
            </a:r>
            <a:r>
              <a:rPr lang="tr-TR" sz="8400" i="1" dirty="0" smtClean="0">
                <a:latin typeface="+mj-lt"/>
                <a:cs typeface="Calibri" pitchFamily="34" charset="0"/>
              </a:rPr>
              <a:t> Kayser </a:t>
            </a:r>
            <a:r>
              <a:rPr lang="tr-TR" sz="8400" dirty="0" smtClean="0">
                <a:latin typeface="+mj-lt"/>
                <a:cs typeface="Calibri" pitchFamily="34" charset="0"/>
              </a:rPr>
              <a:t>(1969) filminde iyiyi İran geleneğiyle kötüyü bu geleneğin kaybıyla ilişkilendirmiştir. Bir diğer önemli yeni dalga filmi ise </a:t>
            </a:r>
            <a:r>
              <a:rPr lang="tr-TR" sz="8400" dirty="0" err="1" smtClean="0">
                <a:latin typeface="+mj-lt"/>
                <a:cs typeface="Calibri" pitchFamily="34" charset="0"/>
              </a:rPr>
              <a:t>Daryuş</a:t>
            </a:r>
            <a:r>
              <a:rPr lang="tr-TR" sz="8400" dirty="0" smtClean="0">
                <a:latin typeface="+mj-lt"/>
                <a:cs typeface="Calibri" pitchFamily="34" charset="0"/>
              </a:rPr>
              <a:t> </a:t>
            </a:r>
            <a:r>
              <a:rPr lang="tr-TR" sz="8400" dirty="0" err="1" smtClean="0">
                <a:latin typeface="+mj-lt"/>
                <a:cs typeface="Calibri" pitchFamily="34" charset="0"/>
              </a:rPr>
              <a:t>Mehrcui’nin</a:t>
            </a:r>
            <a:r>
              <a:rPr lang="tr-TR" sz="8400" dirty="0" smtClean="0">
                <a:latin typeface="+mj-lt"/>
                <a:cs typeface="Calibri" pitchFamily="34" charset="0"/>
              </a:rPr>
              <a:t> </a:t>
            </a:r>
            <a:r>
              <a:rPr lang="tr-TR" sz="8400" i="1" dirty="0" err="1" smtClean="0">
                <a:latin typeface="+mj-lt"/>
                <a:cs typeface="Calibri" pitchFamily="34" charset="0"/>
              </a:rPr>
              <a:t>Gav</a:t>
            </a:r>
            <a:r>
              <a:rPr lang="tr-TR" sz="8400" i="1" dirty="0" smtClean="0">
                <a:latin typeface="+mj-lt"/>
                <a:cs typeface="Calibri" pitchFamily="34" charset="0"/>
              </a:rPr>
              <a:t> </a:t>
            </a:r>
            <a:r>
              <a:rPr lang="tr-TR" sz="8400" dirty="0" smtClean="0">
                <a:latin typeface="+mj-lt"/>
                <a:cs typeface="Calibri" pitchFamily="34" charset="0"/>
              </a:rPr>
              <a:t>(</a:t>
            </a:r>
            <a:r>
              <a:rPr lang="tr-TR" sz="8400" i="1" dirty="0" smtClean="0">
                <a:latin typeface="+mj-lt"/>
                <a:cs typeface="Calibri" pitchFamily="34" charset="0"/>
              </a:rPr>
              <a:t>İnek</a:t>
            </a:r>
            <a:r>
              <a:rPr lang="tr-TR" sz="8400" dirty="0" smtClean="0">
                <a:latin typeface="+mj-lt"/>
                <a:cs typeface="Calibri" pitchFamily="34" charset="0"/>
              </a:rPr>
              <a:t>, 1969) filmidir. Alegorik, protest nitelikte bir film olan </a:t>
            </a:r>
            <a:r>
              <a:rPr lang="tr-TR" sz="8400" i="1" dirty="0" smtClean="0">
                <a:latin typeface="+mj-lt"/>
                <a:cs typeface="Calibri" pitchFamily="34" charset="0"/>
              </a:rPr>
              <a:t>İnek</a:t>
            </a:r>
            <a:r>
              <a:rPr lang="tr-TR" sz="8400" dirty="0" smtClean="0">
                <a:latin typeface="+mj-lt"/>
                <a:cs typeface="Calibri" pitchFamily="34" charset="0"/>
              </a:rPr>
              <a:t>, geçim kaynağı ineğini kaybeden bir kişinin öyküsünü anlatmaktadır. </a:t>
            </a:r>
          </a:p>
          <a:p>
            <a:pPr algn="just">
              <a:lnSpc>
                <a:spcPct val="120000"/>
              </a:lnSpc>
            </a:pPr>
            <a:r>
              <a:rPr lang="tr-TR" sz="8400" dirty="0" smtClean="0">
                <a:latin typeface="+mj-lt"/>
                <a:cs typeface="Calibri" pitchFamily="34" charset="0"/>
              </a:rPr>
              <a:t>Yeni dalga filmleri yüksek kalite geleneğine, bireysel karakter psikolojisine yaslanması ve gerçekçiliğe sadakatiyle geleneksel türlerden uzaklaşma sunmuştur.</a:t>
            </a:r>
          </a:p>
          <a:p>
            <a:pPr algn="just">
              <a:lnSpc>
                <a:spcPct val="120000"/>
              </a:lnSpc>
            </a:pPr>
            <a:r>
              <a:rPr lang="tr-TR" sz="8400" dirty="0" smtClean="0">
                <a:latin typeface="+mj-lt"/>
                <a:cs typeface="Calibri" pitchFamily="34" charset="0"/>
              </a:rPr>
              <a:t>Yeni dalga içinde az sayıda olmakla birlikte devletin desteklemediği bağımsız filmler de çekilmiştir. Örneğin devletin sinemaya müdahalesinden hoşnut olmayan </a:t>
            </a:r>
            <a:r>
              <a:rPr lang="tr-TR" sz="8400" dirty="0" err="1" smtClean="0">
                <a:latin typeface="+mj-lt"/>
                <a:cs typeface="Calibri" pitchFamily="34" charset="0"/>
              </a:rPr>
              <a:t>Behram</a:t>
            </a:r>
            <a:r>
              <a:rPr lang="tr-TR" sz="8400" dirty="0" smtClean="0">
                <a:latin typeface="+mj-lt"/>
                <a:cs typeface="Calibri" pitchFamily="34" charset="0"/>
              </a:rPr>
              <a:t> </a:t>
            </a:r>
            <a:r>
              <a:rPr lang="tr-TR" sz="8400" dirty="0" err="1" smtClean="0">
                <a:latin typeface="+mj-lt"/>
                <a:cs typeface="Calibri" pitchFamily="34" charset="0"/>
              </a:rPr>
              <a:t>Beyzai</a:t>
            </a:r>
            <a:r>
              <a:rPr lang="tr-TR" sz="8400" dirty="0" smtClean="0">
                <a:latin typeface="+mj-lt"/>
                <a:cs typeface="Calibri" pitchFamily="34" charset="0"/>
              </a:rPr>
              <a:t>, </a:t>
            </a:r>
            <a:r>
              <a:rPr lang="tr-TR" sz="8400" i="1" dirty="0" smtClean="0">
                <a:latin typeface="+mj-lt"/>
                <a:cs typeface="Calibri" pitchFamily="34" charset="0"/>
              </a:rPr>
              <a:t>Yabancı ve Sis </a:t>
            </a:r>
            <a:r>
              <a:rPr lang="tr-TR" sz="8400" dirty="0" smtClean="0">
                <a:latin typeface="+mj-lt"/>
                <a:cs typeface="Calibri" pitchFamily="34" charset="0"/>
              </a:rPr>
              <a:t>(1975) filminin yönetmenliğini üstlenmiştir.</a:t>
            </a:r>
          </a:p>
          <a:p>
            <a:pPr algn="just">
              <a:lnSpc>
                <a:spcPct val="120000"/>
              </a:lnSpc>
            </a:pPr>
            <a:r>
              <a:rPr lang="tr-TR" sz="8400" dirty="0" smtClean="0">
                <a:latin typeface="+mj-lt"/>
                <a:cs typeface="Calibri" pitchFamily="34" charset="0"/>
              </a:rPr>
              <a:t>Ayrıca söz konusu dönemde Ulusal İran Radyo ve Televizyonu’nun kurulduğu ve televizyonun hem belgesel hem de kurmaca filmleri desteklediği görülmüştür. Sinema okulları açılmış ve devlet öncülüğünde kurulan sinema kulüplerinde film gösterimleri düzenlenmiştir. </a:t>
            </a:r>
            <a:r>
              <a:rPr lang="tr-TR" sz="8400" dirty="0" smtClean="0">
                <a:latin typeface="+mj-lt"/>
                <a:cs typeface="Times New Roman" pitchFamily="18" charset="0"/>
              </a:rPr>
              <a:t>Ancak yeni dalga filmlerinin bu dönemde İran’da çekilen filmlerin küçük bir bölümünü temsil ettiği görülmektedir.</a:t>
            </a:r>
          </a:p>
          <a:p>
            <a:pPr algn="just"/>
            <a:endParaRPr lang="tr-TR" sz="2200" dirty="0" smtClean="0">
              <a:latin typeface="+mj-lt"/>
              <a:cs typeface="Calibri" pitchFamily="34" charset="0"/>
            </a:endParaRPr>
          </a:p>
          <a:p>
            <a:pPr algn="just">
              <a:lnSpc>
                <a:spcPct val="120000"/>
              </a:lnSpc>
            </a:pPr>
            <a:endParaRPr lang="tr-TR" sz="2200" dirty="0" smtClean="0">
              <a:latin typeface="+mj-lt"/>
              <a:cs typeface="Calibri" pitchFamily="34" charset="0"/>
            </a:endParaRPr>
          </a:p>
          <a:p>
            <a:pPr algn="just">
              <a:lnSpc>
                <a:spcPct val="120000"/>
              </a:lnSpc>
            </a:pPr>
            <a:endParaRPr lang="tr-TR" sz="2200" dirty="0" smtClean="0">
              <a:latin typeface="+mj-lt"/>
              <a:cs typeface="Calibri" pitchFamily="34" charset="0"/>
            </a:endParaRPr>
          </a:p>
          <a:p>
            <a:pPr algn="just">
              <a:buNone/>
            </a:pPr>
            <a:endParaRPr lang="tr-TR" sz="2400" dirty="0" smtClean="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260648"/>
            <a:ext cx="8219256" cy="5976664"/>
          </a:xfrm>
        </p:spPr>
        <p:txBody>
          <a:bodyPr>
            <a:noAutofit/>
          </a:bodyPr>
          <a:lstStyle/>
          <a:p>
            <a:pPr algn="just"/>
            <a:r>
              <a:rPr lang="tr-TR" sz="2100" dirty="0" smtClean="0">
                <a:latin typeface="+mj-lt"/>
                <a:cs typeface="Times New Roman" pitchFamily="18" charset="0"/>
              </a:rPr>
              <a:t>1970’lerin ortasında İran film endüstrisinde enflasyon nedeniyle büyük bir sarsıntı yaşanmıştır. Bilet fiyatlarının ucuz olması ve sinemacılardan alınan yüksek vergiler film ithalatını daha karlı hale getirmiştir. Ayrıca siyasi filmler de sansüre maruz kalmış ve filmler bu nedenle anlaşılmaz, alegorik bir dil kullanmışlardır.</a:t>
            </a:r>
            <a:endParaRPr lang="tr-TR" sz="2100" b="1" dirty="0" smtClean="0">
              <a:latin typeface="+mj-lt"/>
              <a:cs typeface="Times New Roman" pitchFamily="18" charset="0"/>
            </a:endParaRPr>
          </a:p>
          <a:p>
            <a:pPr algn="ctr">
              <a:buNone/>
            </a:pPr>
            <a:r>
              <a:rPr lang="tr-TR" sz="2200" b="1" dirty="0" smtClean="0">
                <a:latin typeface="+mj-lt"/>
                <a:cs typeface="Times New Roman" pitchFamily="18" charset="0"/>
              </a:rPr>
              <a:t>İSLAM DEVRİMİ SONRASI (1978-1982)</a:t>
            </a:r>
          </a:p>
          <a:p>
            <a:pPr algn="just"/>
            <a:r>
              <a:rPr lang="tr-TR" sz="2100" dirty="0" smtClean="0">
                <a:latin typeface="+mj-lt"/>
                <a:cs typeface="Times New Roman" pitchFamily="18" charset="0"/>
              </a:rPr>
              <a:t>İslam devriminin öncesinde gelenekçiler sinemayı Batı’nın İran’ı sömürmesinin bir aracı olarak görmüş; bu da sinema salonlarına yönelik tepkileri tetiklemiştir. Sinema salonlarının yakılması Şah rejimini yıkmanın bir yolu olarak nitelendirilmiş; 1978 yılının Ağustos ayında  </a:t>
            </a:r>
            <a:r>
              <a:rPr lang="tr-TR" sz="2100" dirty="0" err="1" smtClean="0">
                <a:latin typeface="+mj-lt"/>
                <a:cs typeface="Times New Roman" pitchFamily="18" charset="0"/>
              </a:rPr>
              <a:t>Rex</a:t>
            </a:r>
            <a:r>
              <a:rPr lang="tr-TR" sz="2100" dirty="0" smtClean="0">
                <a:latin typeface="+mj-lt"/>
                <a:cs typeface="Times New Roman" pitchFamily="18" charset="0"/>
              </a:rPr>
              <a:t> sinemasında bir yangın çıkarılmış ve bu yangında 400 kişi hayatını kaybetmiştir. </a:t>
            </a:r>
          </a:p>
          <a:p>
            <a:pPr algn="just"/>
            <a:r>
              <a:rPr lang="tr-TR" sz="2100" dirty="0" smtClean="0">
                <a:latin typeface="+mj-lt"/>
                <a:cs typeface="Times New Roman" pitchFamily="18" charset="0"/>
              </a:rPr>
              <a:t>1979’da gerçekleştirilen İslam Devrimi’nin ilk yıllarında da sinema, </a:t>
            </a:r>
            <a:r>
              <a:rPr lang="tr-TR" sz="2100" dirty="0" err="1" smtClean="0">
                <a:latin typeface="+mj-lt"/>
                <a:cs typeface="Times New Roman" pitchFamily="18" charset="0"/>
              </a:rPr>
              <a:t>Pehlevi</a:t>
            </a:r>
            <a:r>
              <a:rPr lang="tr-TR" sz="2100" dirty="0" smtClean="0">
                <a:latin typeface="+mj-lt"/>
                <a:cs typeface="Times New Roman" pitchFamily="18" charset="0"/>
              </a:rPr>
              <a:t> rejiminin Batılılaşma politikalarını desteklediği için mahkum edilmiştir. Sinemanın cinsellik içeren sahnelerle dolu olduğu ve emperyalist stratejinin parçası olarak insanları zehirlediği ifade edilmiştir. Şah döneminde aşırı Batılılaştığı söylenen sanatçılar yasak, hapis ve sansür uygulamalarıyla karşı karşıya kalmıştır. </a:t>
            </a:r>
          </a:p>
          <a:p>
            <a:pPr algn="ctr">
              <a:buNone/>
            </a:pPr>
            <a:endParaRPr lang="tr-TR" sz="2000" b="1" dirty="0" smtClean="0">
              <a:latin typeface="+mj-lt"/>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88640"/>
            <a:ext cx="8363272" cy="6480720"/>
          </a:xfrm>
        </p:spPr>
        <p:txBody>
          <a:bodyPr>
            <a:noAutofit/>
          </a:bodyPr>
          <a:lstStyle/>
          <a:p>
            <a:pPr algn="just"/>
            <a:r>
              <a:rPr lang="tr-TR" sz="2000" b="1" dirty="0" smtClean="0">
                <a:latin typeface="+mj-lt"/>
                <a:cs typeface="Calibri" pitchFamily="34" charset="0"/>
              </a:rPr>
              <a:t>Film İthalatı: </a:t>
            </a:r>
            <a:r>
              <a:rPr lang="tr-TR" sz="2000" dirty="0" smtClean="0">
                <a:latin typeface="+mj-lt"/>
                <a:cs typeface="Calibri" pitchFamily="34" charset="0"/>
              </a:rPr>
              <a:t>Devrim sırasında film ithalatı sınırlı bir çerçevede uygulanmış; komedi ve spagetti westernler İtalya’dan, karate  filmleri ise Japonya’dan getirilmiştir. Ayrıca Rusya ve Doğu </a:t>
            </a:r>
            <a:r>
              <a:rPr lang="tr-TR" sz="2000" dirty="0" err="1" smtClean="0">
                <a:latin typeface="+mj-lt"/>
                <a:cs typeface="Calibri" pitchFamily="34" charset="0"/>
              </a:rPr>
              <a:t>Bloku’ndan</a:t>
            </a:r>
            <a:r>
              <a:rPr lang="tr-TR" sz="2000" dirty="0" smtClean="0">
                <a:latin typeface="+mj-lt"/>
                <a:cs typeface="Calibri" pitchFamily="34" charset="0"/>
              </a:rPr>
              <a:t> gelen filmler söz konusudur. Şah döneminde yasaklanan </a:t>
            </a:r>
            <a:r>
              <a:rPr lang="tr-TR" sz="2000" dirty="0" err="1" smtClean="0">
                <a:latin typeface="+mj-lt"/>
                <a:cs typeface="Calibri" pitchFamily="34" charset="0"/>
              </a:rPr>
              <a:t>Costa</a:t>
            </a:r>
            <a:r>
              <a:rPr lang="tr-TR" sz="2000" dirty="0" smtClean="0">
                <a:latin typeface="+mj-lt"/>
                <a:cs typeface="Calibri" pitchFamily="34" charset="0"/>
              </a:rPr>
              <a:t> </a:t>
            </a:r>
            <a:r>
              <a:rPr lang="tr-TR" sz="2000" dirty="0" err="1" smtClean="0">
                <a:latin typeface="+mj-lt"/>
                <a:cs typeface="Calibri" pitchFamily="34" charset="0"/>
              </a:rPr>
              <a:t>Gavras’ın</a:t>
            </a:r>
            <a:r>
              <a:rPr lang="tr-TR" sz="2000" dirty="0" smtClean="0">
                <a:latin typeface="+mj-lt"/>
                <a:cs typeface="Calibri" pitchFamily="34" charset="0"/>
              </a:rPr>
              <a:t> </a:t>
            </a:r>
            <a:r>
              <a:rPr lang="tr-TR" sz="2000" i="1" dirty="0" smtClean="0">
                <a:latin typeface="+mj-lt"/>
                <a:cs typeface="Calibri" pitchFamily="34" charset="0"/>
              </a:rPr>
              <a:t>Z</a:t>
            </a:r>
            <a:r>
              <a:rPr lang="tr-TR" sz="2000" dirty="0" smtClean="0">
                <a:latin typeface="+mj-lt"/>
                <a:cs typeface="Calibri" pitchFamily="34" charset="0"/>
              </a:rPr>
              <a:t>, </a:t>
            </a:r>
            <a:r>
              <a:rPr lang="tr-TR" sz="2000" dirty="0" err="1" smtClean="0">
                <a:latin typeface="+mj-lt"/>
                <a:cs typeface="Calibri" pitchFamily="34" charset="0"/>
              </a:rPr>
              <a:t>Guzman’ın</a:t>
            </a:r>
            <a:r>
              <a:rPr lang="tr-TR" sz="2000" dirty="0" smtClean="0">
                <a:latin typeface="+mj-lt"/>
                <a:cs typeface="Calibri" pitchFamily="34" charset="0"/>
              </a:rPr>
              <a:t> </a:t>
            </a:r>
            <a:r>
              <a:rPr lang="tr-TR" sz="2000" i="1" dirty="0" smtClean="0">
                <a:latin typeface="+mj-lt"/>
                <a:cs typeface="Calibri" pitchFamily="34" charset="0"/>
              </a:rPr>
              <a:t>Şili Savaşı </a:t>
            </a:r>
            <a:r>
              <a:rPr lang="tr-TR" sz="2000" dirty="0" smtClean="0">
                <a:latin typeface="+mj-lt"/>
                <a:cs typeface="Calibri" pitchFamily="34" charset="0"/>
              </a:rPr>
              <a:t>ve </a:t>
            </a:r>
            <a:r>
              <a:rPr lang="tr-TR" sz="2000" dirty="0" err="1" smtClean="0">
                <a:latin typeface="+mj-lt"/>
                <a:cs typeface="Calibri" pitchFamily="34" charset="0"/>
              </a:rPr>
              <a:t>Kurosawa’nın</a:t>
            </a:r>
            <a:r>
              <a:rPr lang="tr-TR" sz="2000" dirty="0" smtClean="0">
                <a:latin typeface="+mj-lt"/>
                <a:cs typeface="Calibri" pitchFamily="34" charset="0"/>
              </a:rPr>
              <a:t> </a:t>
            </a:r>
            <a:r>
              <a:rPr lang="tr-TR" sz="2000" i="1" dirty="0" smtClean="0">
                <a:latin typeface="+mj-lt"/>
                <a:cs typeface="Calibri" pitchFamily="34" charset="0"/>
              </a:rPr>
              <a:t>Yedi Samuray </a:t>
            </a:r>
            <a:r>
              <a:rPr lang="tr-TR" sz="2000" dirty="0" smtClean="0">
                <a:latin typeface="+mj-lt"/>
                <a:cs typeface="Calibri" pitchFamily="34" charset="0"/>
              </a:rPr>
              <a:t>filmi de gösterilmiştir. Ancak 1979 Haziran’ında ithal filmler sınırlandırılmış; önce B yapımı Türk, Hint, Japon filmleri daha sonra Amerikan filmleri anti devrimci oldukları gerekçesiyle yasaklanmıştır.</a:t>
            </a:r>
          </a:p>
          <a:p>
            <a:pPr algn="just"/>
            <a:r>
              <a:rPr lang="tr-TR" sz="2000" b="1" dirty="0" smtClean="0">
                <a:latin typeface="+mj-lt"/>
                <a:cs typeface="Calibri" pitchFamily="34" charset="0"/>
              </a:rPr>
              <a:t>Yerli Filmler: </a:t>
            </a:r>
            <a:r>
              <a:rPr lang="tr-TR" sz="2000" dirty="0" smtClean="0">
                <a:latin typeface="+mj-lt"/>
                <a:cs typeface="Calibri" pitchFamily="34" charset="0"/>
              </a:rPr>
              <a:t>Çekilen filmler ise İslami standartlara uygun hale getirilmiştir. Filmlerin isimleri değiştirilmiş; çıplaklık içeren sahneler sansürlenmiş; çıplak bedenlerin boyanması ya da makaslama gibi çeşitli uygulamalar gerçekleştirilmiştir. </a:t>
            </a:r>
          </a:p>
          <a:p>
            <a:pPr algn="ctr">
              <a:buNone/>
            </a:pPr>
            <a:r>
              <a:rPr lang="tr-TR" sz="2200" b="1" dirty="0" smtClean="0">
                <a:latin typeface="+mj-lt"/>
                <a:cs typeface="Calibri" pitchFamily="34" charset="0"/>
              </a:rPr>
              <a:t>SAĞLAMLAŞTIRMA (1983-1986)</a:t>
            </a:r>
          </a:p>
          <a:p>
            <a:pPr algn="just"/>
            <a:r>
              <a:rPr lang="tr-TR" sz="2000" dirty="0" smtClean="0">
                <a:latin typeface="+mj-lt"/>
                <a:cs typeface="Calibri" pitchFamily="34" charset="0"/>
              </a:rPr>
              <a:t>Bu dönemde </a:t>
            </a:r>
            <a:r>
              <a:rPr lang="tr-TR" sz="2000" dirty="0" smtClean="0">
                <a:latin typeface="+mj-lt"/>
                <a:cs typeface="Calibri" pitchFamily="34" charset="0"/>
              </a:rPr>
              <a:t>rejimin </a:t>
            </a:r>
            <a:r>
              <a:rPr lang="tr-TR" sz="2000" dirty="0" smtClean="0">
                <a:latin typeface="+mj-lt"/>
                <a:cs typeface="Calibri" pitchFamily="34" charset="0"/>
              </a:rPr>
              <a:t>sinemaya karşı olmadığı sinemanın kötüye kullanılmasına karşı olduğu ifade edilmiştir. Dolayısıyla sinema </a:t>
            </a:r>
            <a:r>
              <a:rPr lang="tr-TR" sz="2000" dirty="0" err="1" smtClean="0">
                <a:latin typeface="+mj-lt"/>
                <a:cs typeface="Calibri" pitchFamily="34" charset="0"/>
              </a:rPr>
              <a:t>Pehlevi</a:t>
            </a:r>
            <a:r>
              <a:rPr lang="tr-TR" sz="2000" dirty="0" smtClean="0">
                <a:latin typeface="+mj-lt"/>
                <a:cs typeface="Calibri" pitchFamily="34" charset="0"/>
              </a:rPr>
              <a:t> kültürüne karşı savaşta halka </a:t>
            </a:r>
            <a:r>
              <a:rPr lang="tr-TR" sz="2000" dirty="0" err="1" smtClean="0">
                <a:latin typeface="+mj-lt"/>
                <a:cs typeface="Calibri" pitchFamily="34" charset="0"/>
              </a:rPr>
              <a:t>İslamı</a:t>
            </a:r>
            <a:r>
              <a:rPr lang="tr-TR" sz="2000" dirty="0" smtClean="0">
                <a:latin typeface="+mj-lt"/>
                <a:cs typeface="Calibri" pitchFamily="34" charset="0"/>
              </a:rPr>
              <a:t> öğretebilecek ideolojik bir aygıt olarak görülmeye başlanmıştır.  Yerellik, geleneksellik, teokrasi, ahlakçılık ve bağımsızlık gibi değerler temel alınmıştır. 1982’de sinemayla ilgili bir yönetmelik çıkarılmış ve Kültür ve İslami Rehberlik Bakanlığı bunları uygulamakla görevlendirilmiştir.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5577483"/>
          </a:xfrm>
        </p:spPr>
        <p:txBody>
          <a:bodyPr>
            <a:noAutofit/>
          </a:bodyPr>
          <a:lstStyle/>
          <a:p>
            <a:pPr algn="just"/>
            <a:r>
              <a:rPr lang="tr-TR" sz="2100" dirty="0" smtClean="0">
                <a:latin typeface="+mj-lt"/>
                <a:cs typeface="Calibri" pitchFamily="34" charset="0"/>
              </a:rPr>
              <a:t>1983 yılında Bakanlık, film ithalat ve ihracatını kontrol etmek için </a:t>
            </a:r>
            <a:r>
              <a:rPr lang="tr-TR" sz="2100" dirty="0" err="1" smtClean="0">
                <a:latin typeface="+mj-lt"/>
                <a:cs typeface="Calibri" pitchFamily="34" charset="0"/>
              </a:rPr>
              <a:t>Farabi</a:t>
            </a:r>
            <a:r>
              <a:rPr lang="tr-TR" sz="2100" dirty="0" smtClean="0">
                <a:latin typeface="+mj-lt"/>
                <a:cs typeface="Calibri" pitchFamily="34" charset="0"/>
              </a:rPr>
              <a:t> Sinema Kurumu’nu oluşturmuştur. İslami kodlara dayanan kaliteli film çekmek teşvik edilmiştir. Yerli filmlerden alınan vergi azaltılmış, bilet fiyatları yükseltilmiş ve yıllık yapım sayısı artırılmıştır.</a:t>
            </a:r>
          </a:p>
          <a:p>
            <a:pPr algn="just"/>
            <a:r>
              <a:rPr lang="tr-TR" sz="2100" dirty="0" smtClean="0">
                <a:latin typeface="+mj-lt"/>
                <a:cs typeface="Calibri" pitchFamily="34" charset="0"/>
              </a:rPr>
              <a:t>Filmler, İslami değerleri, maddi kazanç yerine ideal olanı (ahlaki reçete sineması), Irak-İran savaşını ve </a:t>
            </a:r>
            <a:r>
              <a:rPr lang="tr-TR" sz="2100" dirty="0" err="1" smtClean="0">
                <a:latin typeface="+mj-lt"/>
                <a:cs typeface="Calibri" pitchFamily="34" charset="0"/>
              </a:rPr>
              <a:t>Pehlevi</a:t>
            </a:r>
            <a:r>
              <a:rPr lang="tr-TR" sz="2100" dirty="0" smtClean="0">
                <a:latin typeface="+mj-lt"/>
                <a:cs typeface="Calibri" pitchFamily="34" charset="0"/>
              </a:rPr>
              <a:t> dönemi sorunlarını konu almıştır. </a:t>
            </a:r>
          </a:p>
          <a:p>
            <a:pPr algn="just"/>
            <a:r>
              <a:rPr lang="tr-TR" sz="2100" dirty="0" smtClean="0">
                <a:latin typeface="+mj-lt"/>
                <a:cs typeface="Calibri" pitchFamily="34" charset="0"/>
              </a:rPr>
              <a:t>Bu dönemde çekilen önemli filmler; </a:t>
            </a:r>
            <a:r>
              <a:rPr lang="tr-TR" sz="2100" i="1" dirty="0" err="1" smtClean="0">
                <a:latin typeface="+mj-lt"/>
                <a:cs typeface="Calibri" pitchFamily="34" charset="0"/>
              </a:rPr>
              <a:t>Başu</a:t>
            </a:r>
            <a:r>
              <a:rPr lang="tr-TR" sz="2100" i="1" dirty="0" smtClean="0">
                <a:latin typeface="+mj-lt"/>
                <a:cs typeface="Calibri" pitchFamily="34" charset="0"/>
              </a:rPr>
              <a:t> Küçük Yabancı </a:t>
            </a:r>
            <a:r>
              <a:rPr lang="tr-TR" sz="2100" dirty="0" smtClean="0">
                <a:latin typeface="+mj-lt"/>
                <a:cs typeface="Calibri" pitchFamily="34" charset="0"/>
              </a:rPr>
              <a:t>(</a:t>
            </a:r>
            <a:r>
              <a:rPr lang="tr-TR" sz="2100" dirty="0" err="1" smtClean="0">
                <a:latin typeface="+mj-lt"/>
                <a:cs typeface="Calibri" pitchFamily="34" charset="0"/>
              </a:rPr>
              <a:t>Behram</a:t>
            </a:r>
            <a:r>
              <a:rPr lang="tr-TR" sz="2100" dirty="0" smtClean="0">
                <a:latin typeface="+mj-lt"/>
                <a:cs typeface="Calibri" pitchFamily="34" charset="0"/>
              </a:rPr>
              <a:t> </a:t>
            </a:r>
            <a:r>
              <a:rPr lang="tr-TR" sz="2100" dirty="0" err="1" smtClean="0">
                <a:latin typeface="+mj-lt"/>
                <a:cs typeface="Calibri" pitchFamily="34" charset="0"/>
              </a:rPr>
              <a:t>Beyzayi</a:t>
            </a:r>
            <a:r>
              <a:rPr lang="tr-TR" sz="2100" dirty="0" smtClean="0">
                <a:latin typeface="+mj-lt"/>
                <a:cs typeface="Calibri" pitchFamily="34" charset="0"/>
              </a:rPr>
              <a:t>, 1988) ve </a:t>
            </a:r>
            <a:r>
              <a:rPr lang="tr-TR" sz="2100" i="1" dirty="0" smtClean="0">
                <a:latin typeface="+mj-lt"/>
                <a:cs typeface="Calibri" pitchFamily="34" charset="0"/>
              </a:rPr>
              <a:t>Koşucu</a:t>
            </a:r>
            <a:r>
              <a:rPr lang="tr-TR" sz="2100" dirty="0" smtClean="0">
                <a:latin typeface="+mj-lt"/>
                <a:cs typeface="Calibri" pitchFamily="34" charset="0"/>
              </a:rPr>
              <a:t> (Emir Nadiri, 1986)’dur. </a:t>
            </a:r>
          </a:p>
          <a:p>
            <a:pPr algn="just"/>
            <a:r>
              <a:rPr lang="tr-TR" sz="2100" dirty="0" smtClean="0">
                <a:latin typeface="+mj-lt"/>
                <a:cs typeface="Calibri" pitchFamily="34" charset="0"/>
              </a:rPr>
              <a:t>Çekilen filmlerde kadınların temsili meselesi de önemli bir sorunsal olarak ortaya çıkmıştır. Müslüman kadının iffetli olması gerektiği ve cinsel arzu nesnesi olarak sunulamayacağı söylenmiş; kadınların kapalı olması zorunlu tutulmuş ve cinsel arzuyla dolu bakış yerine ilgisiz bakış kullanılmıştır. Hatta devrimi izleyen ilk yıllarda hükümet ajanları setlere gelerek filmlerin ahlaka uygunluğunu denetlemiş; filmde karı koca rolünü oynayan oyuncuların evlenip sonra boşanmaları gibi abartılı uygulamalara gidilmiştir.</a:t>
            </a:r>
          </a:p>
          <a:p>
            <a:pPr algn="just"/>
            <a:endParaRPr lang="tr-TR" sz="2000" dirty="0" smtClean="0">
              <a:latin typeface="+mj-lt"/>
              <a:cs typeface="Calibri" pitchFamily="34" charset="0"/>
            </a:endParaRPr>
          </a:p>
          <a:p>
            <a:pPr algn="just"/>
            <a:endParaRPr lang="tr-TR" sz="2000" dirty="0" smtClean="0">
              <a:latin typeface="+mj-lt"/>
              <a:cs typeface="Calibri" pitchFamily="34" charset="0"/>
            </a:endParaRPr>
          </a:p>
          <a:p>
            <a:pPr algn="just"/>
            <a:endParaRPr lang="tr-TR" sz="1800" dirty="0">
              <a:latin typeface="+mj-lt"/>
              <a:cs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88640"/>
            <a:ext cx="8229600" cy="504056"/>
          </a:xfrm>
        </p:spPr>
        <p:txBody>
          <a:bodyPr>
            <a:normAutofit/>
          </a:bodyPr>
          <a:lstStyle/>
          <a:p>
            <a:r>
              <a:rPr lang="tr-TR" sz="2200" b="1" dirty="0" smtClean="0"/>
              <a:t>OLGUNLUK DÖNEMİ</a:t>
            </a:r>
            <a:endParaRPr lang="tr-TR" sz="2200" b="1" dirty="0"/>
          </a:p>
        </p:txBody>
      </p:sp>
      <p:sp>
        <p:nvSpPr>
          <p:cNvPr id="3" name="2 İçerik Yer Tutucusu"/>
          <p:cNvSpPr>
            <a:spLocks noGrp="1"/>
          </p:cNvSpPr>
          <p:nvPr>
            <p:ph idx="1"/>
          </p:nvPr>
        </p:nvSpPr>
        <p:spPr>
          <a:xfrm>
            <a:off x="457200" y="908720"/>
            <a:ext cx="8229600" cy="5949280"/>
          </a:xfrm>
        </p:spPr>
        <p:txBody>
          <a:bodyPr>
            <a:noAutofit/>
          </a:bodyPr>
          <a:lstStyle/>
          <a:p>
            <a:pPr algn="just"/>
            <a:r>
              <a:rPr lang="tr-TR" sz="2100" dirty="0" smtClean="0">
                <a:latin typeface="+mj-lt"/>
              </a:rPr>
              <a:t>Yüksek kaliteli filmlerin başarısı, bankaların film yapımı için uzun vadeli borç vermesini mümkün kılmıştır. Kaliteli filmleri derecelendirme yöntemi benimsenmiş ve kaliteli filmler 1. sınıf salonlarda uzun süreli gösterim olanağı bulmuştur. Senkronize sesli filme geçiş teşvik edilmiş ve gişe gelirleri artış göstermiştir. Ayrıca yerli yapımlar uluslararası festivallere gönderilmiştir.</a:t>
            </a:r>
          </a:p>
          <a:p>
            <a:pPr algn="just"/>
            <a:r>
              <a:rPr lang="tr-TR" sz="2100" dirty="0" smtClean="0">
                <a:latin typeface="+mj-lt"/>
              </a:rPr>
              <a:t>Minimal senaryolar yazılmış; gerçek insan, mekanlar kullanılmış ve belgesel geleneğinden yararlanılmıştır.</a:t>
            </a:r>
          </a:p>
          <a:p>
            <a:pPr algn="just"/>
            <a:r>
              <a:rPr lang="tr-TR" sz="2100" dirty="0" smtClean="0">
                <a:latin typeface="+mj-lt"/>
              </a:rPr>
              <a:t>Yaşanılan topraklardan ayrılma, sürgün, arayış ve evsizlik temaları kullanılmıştır.</a:t>
            </a:r>
          </a:p>
          <a:p>
            <a:pPr algn="just"/>
            <a:r>
              <a:rPr lang="tr-TR" sz="2100" dirty="0" smtClean="0">
                <a:latin typeface="+mj-lt"/>
              </a:rPr>
              <a:t>Çocuklar müstakbel yetişkinler gibi gösterilmiştir.</a:t>
            </a:r>
          </a:p>
          <a:p>
            <a:pPr algn="just"/>
            <a:r>
              <a:rPr lang="tr-TR" sz="2100" dirty="0" smtClean="0">
                <a:latin typeface="+mj-lt"/>
              </a:rPr>
              <a:t>Kadınların tesettürlü olduğu ve davranışlarının sınırlandırıldığı görülmüştür.</a:t>
            </a:r>
          </a:p>
          <a:p>
            <a:pPr algn="just"/>
            <a:r>
              <a:rPr lang="tr-TR" sz="2100" dirty="0" smtClean="0">
                <a:latin typeface="+mj-lt"/>
              </a:rPr>
              <a:t>Abbas </a:t>
            </a:r>
            <a:r>
              <a:rPr lang="tr-TR" sz="2100" dirty="0" err="1" smtClean="0">
                <a:latin typeface="+mj-lt"/>
              </a:rPr>
              <a:t>Kiyarüstemi</a:t>
            </a:r>
            <a:r>
              <a:rPr lang="tr-TR" sz="2100" dirty="0" smtClean="0">
                <a:latin typeface="+mj-lt"/>
              </a:rPr>
              <a:t>, Muhsin </a:t>
            </a:r>
            <a:r>
              <a:rPr lang="tr-TR" sz="2100" dirty="0" err="1" smtClean="0">
                <a:latin typeface="+mj-lt"/>
              </a:rPr>
              <a:t>Mahmelbaf</a:t>
            </a:r>
            <a:r>
              <a:rPr lang="tr-TR" sz="2100" dirty="0" smtClean="0">
                <a:latin typeface="+mj-lt"/>
              </a:rPr>
              <a:t> gibi pek çok yönetmen film yapım sürecini konu almıştır</a:t>
            </a:r>
            <a:r>
              <a:rPr lang="tr-TR" sz="2100" dirty="0" smtClean="0">
                <a:latin typeface="+mj-lt"/>
              </a:rPr>
              <a:t>.</a:t>
            </a:r>
            <a:endParaRPr lang="tr-TR" sz="2100" dirty="0" smtClean="0">
              <a:latin typeface="+mj-l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a:bodyPr>
          <a:lstStyle/>
          <a:p>
            <a:pPr algn="ctr">
              <a:buNone/>
            </a:pPr>
            <a:r>
              <a:rPr lang="tr-TR" sz="2200" b="1" dirty="0" smtClean="0">
                <a:latin typeface="+mj-lt"/>
              </a:rPr>
              <a:t>ÖNEMLİ YÖNETMENLER</a:t>
            </a:r>
          </a:p>
          <a:p>
            <a:pPr algn="just"/>
            <a:r>
              <a:rPr lang="tr-TR" sz="2100" b="1" dirty="0" smtClean="0">
                <a:latin typeface="+mj-lt"/>
              </a:rPr>
              <a:t>Abbas </a:t>
            </a:r>
            <a:r>
              <a:rPr lang="tr-TR" sz="2100" b="1" dirty="0" err="1" smtClean="0">
                <a:latin typeface="+mj-lt"/>
              </a:rPr>
              <a:t>Kiyarüstemi</a:t>
            </a:r>
            <a:r>
              <a:rPr lang="tr-TR" sz="2100" b="1" dirty="0" smtClean="0">
                <a:latin typeface="+mj-lt"/>
              </a:rPr>
              <a:t>:  </a:t>
            </a:r>
            <a:r>
              <a:rPr lang="tr-TR" sz="2100" i="1" dirty="0" smtClean="0">
                <a:latin typeface="+mj-lt"/>
              </a:rPr>
              <a:t>Arkadaşımın Evi Nerede </a:t>
            </a:r>
            <a:r>
              <a:rPr lang="tr-TR" sz="2100" dirty="0" smtClean="0">
                <a:latin typeface="+mj-lt"/>
              </a:rPr>
              <a:t>(1989); </a:t>
            </a:r>
            <a:r>
              <a:rPr lang="tr-TR" sz="2100" i="1" dirty="0" smtClean="0">
                <a:latin typeface="+mj-lt"/>
              </a:rPr>
              <a:t>Yakın Plan </a:t>
            </a:r>
            <a:r>
              <a:rPr lang="tr-TR" sz="2100" dirty="0" smtClean="0">
                <a:latin typeface="+mj-lt"/>
              </a:rPr>
              <a:t>(1989); </a:t>
            </a:r>
            <a:r>
              <a:rPr lang="tr-TR" sz="2100" i="1" dirty="0" smtClean="0">
                <a:latin typeface="+mj-lt"/>
              </a:rPr>
              <a:t>Kirazın Tadı </a:t>
            </a:r>
            <a:r>
              <a:rPr lang="tr-TR" sz="2100" dirty="0" smtClean="0">
                <a:latin typeface="+mj-lt"/>
              </a:rPr>
              <a:t>(1997); </a:t>
            </a:r>
            <a:r>
              <a:rPr lang="tr-TR" sz="2100" i="1" dirty="0" smtClean="0">
                <a:latin typeface="+mj-lt"/>
              </a:rPr>
              <a:t>Rüzgar Bizi Götürecek </a:t>
            </a:r>
            <a:r>
              <a:rPr lang="tr-TR" sz="2100" dirty="0" smtClean="0">
                <a:latin typeface="+mj-lt"/>
              </a:rPr>
              <a:t>(1999)</a:t>
            </a:r>
          </a:p>
          <a:p>
            <a:pPr algn="just"/>
            <a:r>
              <a:rPr lang="tr-TR" sz="2100" b="1" dirty="0" smtClean="0">
                <a:latin typeface="+mj-lt"/>
              </a:rPr>
              <a:t>Muhsin </a:t>
            </a:r>
            <a:r>
              <a:rPr lang="tr-TR" sz="2100" b="1" dirty="0" err="1" smtClean="0">
                <a:latin typeface="+mj-lt"/>
              </a:rPr>
              <a:t>Mahmelbaf</a:t>
            </a:r>
            <a:r>
              <a:rPr lang="tr-TR" sz="2100" b="1" dirty="0" smtClean="0">
                <a:latin typeface="+mj-lt"/>
              </a:rPr>
              <a:t>: </a:t>
            </a:r>
            <a:r>
              <a:rPr lang="tr-TR" sz="2100" i="1" dirty="0" smtClean="0">
                <a:latin typeface="+mj-lt"/>
              </a:rPr>
              <a:t>Mübarek Kutlu Evlilik </a:t>
            </a:r>
            <a:r>
              <a:rPr lang="tr-TR" sz="2100" dirty="0" smtClean="0">
                <a:latin typeface="+mj-lt"/>
              </a:rPr>
              <a:t>(1988); </a:t>
            </a:r>
            <a:r>
              <a:rPr lang="tr-TR" sz="2100" i="1" dirty="0" smtClean="0">
                <a:latin typeface="+mj-lt"/>
              </a:rPr>
              <a:t>Selam Sinema </a:t>
            </a:r>
            <a:r>
              <a:rPr lang="tr-TR" sz="2100" dirty="0" smtClean="0">
                <a:latin typeface="+mj-lt"/>
              </a:rPr>
              <a:t>(1995); </a:t>
            </a:r>
            <a:r>
              <a:rPr lang="tr-TR" sz="2100" i="1" dirty="0" err="1" smtClean="0">
                <a:latin typeface="+mj-lt"/>
              </a:rPr>
              <a:t>Gabbeh</a:t>
            </a:r>
            <a:r>
              <a:rPr lang="tr-TR" sz="2100" dirty="0" smtClean="0">
                <a:latin typeface="+mj-lt"/>
              </a:rPr>
              <a:t> (1996); </a:t>
            </a:r>
            <a:r>
              <a:rPr lang="tr-TR" sz="2100" i="1" dirty="0" smtClean="0">
                <a:latin typeface="+mj-lt"/>
              </a:rPr>
              <a:t>Kandahar</a:t>
            </a:r>
            <a:r>
              <a:rPr lang="tr-TR" sz="2100" dirty="0" smtClean="0">
                <a:latin typeface="+mj-lt"/>
              </a:rPr>
              <a:t> (2001)</a:t>
            </a:r>
          </a:p>
          <a:p>
            <a:pPr algn="just"/>
            <a:r>
              <a:rPr lang="tr-TR" sz="2100" dirty="0" smtClean="0">
                <a:latin typeface="+mj-lt"/>
              </a:rPr>
              <a:t>Kadın yönetmenlerin de kamera arkasına geçtiği ve sinemada sunulan gerçek dışı kadın imgesine karşı çıktığı görülmektedir. Öne çıkan kadın yönetmenler </a:t>
            </a:r>
            <a:r>
              <a:rPr lang="tr-TR" sz="2100" smtClean="0">
                <a:latin typeface="+mj-lt"/>
              </a:rPr>
              <a:t>şu şekildedir:</a:t>
            </a:r>
            <a:endParaRPr lang="tr-TR" sz="2100" dirty="0" smtClean="0">
              <a:latin typeface="+mj-lt"/>
            </a:endParaRPr>
          </a:p>
          <a:p>
            <a:pPr algn="just"/>
            <a:r>
              <a:rPr lang="tr-TR" sz="2100" b="1" dirty="0" smtClean="0">
                <a:latin typeface="+mj-lt"/>
              </a:rPr>
              <a:t>Rahşan Beni </a:t>
            </a:r>
            <a:r>
              <a:rPr lang="tr-TR" sz="2100" b="1" dirty="0" err="1" smtClean="0">
                <a:latin typeface="+mj-lt"/>
              </a:rPr>
              <a:t>İtimad</a:t>
            </a:r>
            <a:endParaRPr lang="tr-TR" sz="2100" dirty="0" smtClean="0">
              <a:latin typeface="+mj-lt"/>
            </a:endParaRPr>
          </a:p>
          <a:p>
            <a:pPr algn="just"/>
            <a:r>
              <a:rPr lang="tr-TR" sz="2100" b="1" dirty="0" err="1" smtClean="0">
                <a:latin typeface="+mj-lt"/>
              </a:rPr>
              <a:t>Tahmineh</a:t>
            </a:r>
            <a:r>
              <a:rPr lang="tr-TR" sz="2100" b="1" dirty="0" smtClean="0">
                <a:latin typeface="+mj-lt"/>
              </a:rPr>
              <a:t> </a:t>
            </a:r>
            <a:r>
              <a:rPr lang="tr-TR" sz="2100" b="1" dirty="0" err="1" smtClean="0">
                <a:latin typeface="+mj-lt"/>
              </a:rPr>
              <a:t>Milani</a:t>
            </a:r>
            <a:endParaRPr lang="tr-TR" sz="2100" dirty="0" smtClean="0">
              <a:latin typeface="+mj-lt"/>
            </a:endParaRPr>
          </a:p>
          <a:p>
            <a:pPr algn="just"/>
            <a:r>
              <a:rPr lang="tr-TR" sz="2100" b="1" dirty="0" err="1" smtClean="0">
                <a:latin typeface="+mj-lt"/>
              </a:rPr>
              <a:t>Samira</a:t>
            </a:r>
            <a:r>
              <a:rPr lang="tr-TR" sz="2100" b="1" dirty="0" smtClean="0">
                <a:latin typeface="+mj-lt"/>
              </a:rPr>
              <a:t> </a:t>
            </a:r>
            <a:r>
              <a:rPr lang="tr-TR" sz="2100" b="1" dirty="0" err="1" smtClean="0">
                <a:latin typeface="+mj-lt"/>
              </a:rPr>
              <a:t>Mahmelbaf</a:t>
            </a:r>
            <a:endParaRPr lang="tr-TR" sz="2100" dirty="0" smtClean="0">
              <a:latin typeface="+mj-lt"/>
            </a:endParaRPr>
          </a:p>
          <a:p>
            <a:pPr algn="just"/>
            <a:r>
              <a:rPr lang="tr-TR" sz="2100" b="1" dirty="0" err="1" smtClean="0">
                <a:latin typeface="+mj-lt"/>
              </a:rPr>
              <a:t>Marziye</a:t>
            </a:r>
            <a:r>
              <a:rPr lang="tr-TR" sz="2100" b="1" dirty="0" smtClean="0">
                <a:latin typeface="+mj-lt"/>
              </a:rPr>
              <a:t> Meşkini</a:t>
            </a:r>
            <a:endParaRPr lang="tr-TR" sz="2100" dirty="0" smtClean="0">
              <a:latin typeface="+mj-lt"/>
            </a:endParaRPr>
          </a:p>
          <a:p>
            <a:pPr algn="just"/>
            <a:r>
              <a:rPr lang="tr-TR" sz="2100" dirty="0" smtClean="0">
                <a:latin typeface="+mj-lt"/>
              </a:rPr>
              <a:t>Ayrıca </a:t>
            </a:r>
            <a:r>
              <a:rPr lang="tr-TR" sz="2100" dirty="0" err="1" smtClean="0">
                <a:latin typeface="+mj-lt"/>
              </a:rPr>
              <a:t>Jafar</a:t>
            </a:r>
            <a:r>
              <a:rPr lang="tr-TR" sz="2100" dirty="0" smtClean="0">
                <a:latin typeface="+mj-lt"/>
              </a:rPr>
              <a:t> </a:t>
            </a:r>
            <a:r>
              <a:rPr lang="tr-TR" sz="2100" dirty="0" err="1" smtClean="0">
                <a:latin typeface="+mj-lt"/>
              </a:rPr>
              <a:t>Panahi</a:t>
            </a:r>
            <a:r>
              <a:rPr lang="tr-TR" sz="2100" dirty="0" smtClean="0">
                <a:latin typeface="+mj-lt"/>
              </a:rPr>
              <a:t>, Hana </a:t>
            </a:r>
            <a:r>
              <a:rPr lang="tr-TR" sz="2100" dirty="0" err="1" smtClean="0">
                <a:latin typeface="+mj-lt"/>
              </a:rPr>
              <a:t>Mahmelbaf</a:t>
            </a:r>
            <a:r>
              <a:rPr lang="tr-TR" sz="2100" dirty="0" smtClean="0">
                <a:latin typeface="+mj-lt"/>
              </a:rPr>
              <a:t>, </a:t>
            </a:r>
            <a:r>
              <a:rPr lang="tr-TR" sz="2100" dirty="0" err="1" smtClean="0">
                <a:latin typeface="+mj-lt"/>
              </a:rPr>
              <a:t>Mecid</a:t>
            </a:r>
            <a:r>
              <a:rPr lang="tr-TR" sz="2100" dirty="0" smtClean="0">
                <a:latin typeface="+mj-lt"/>
              </a:rPr>
              <a:t> </a:t>
            </a:r>
            <a:r>
              <a:rPr lang="tr-TR" sz="2100" dirty="0" err="1" smtClean="0">
                <a:latin typeface="+mj-lt"/>
              </a:rPr>
              <a:t>Mecidi</a:t>
            </a:r>
            <a:r>
              <a:rPr lang="tr-TR" sz="2100" dirty="0" smtClean="0">
                <a:latin typeface="+mj-lt"/>
              </a:rPr>
              <a:t>, </a:t>
            </a:r>
            <a:r>
              <a:rPr lang="tr-TR" sz="2100" dirty="0" err="1" smtClean="0">
                <a:latin typeface="+mj-lt"/>
              </a:rPr>
              <a:t>Bahman</a:t>
            </a:r>
            <a:r>
              <a:rPr lang="tr-TR" sz="2100" dirty="0" smtClean="0">
                <a:latin typeface="+mj-lt"/>
              </a:rPr>
              <a:t> </a:t>
            </a:r>
            <a:r>
              <a:rPr lang="tr-TR" sz="2100" dirty="0" err="1" smtClean="0">
                <a:latin typeface="+mj-lt"/>
              </a:rPr>
              <a:t>Ghobadi</a:t>
            </a:r>
            <a:r>
              <a:rPr lang="tr-TR" sz="2100" dirty="0" smtClean="0">
                <a:latin typeface="+mj-lt"/>
              </a:rPr>
              <a:t> ve </a:t>
            </a:r>
            <a:r>
              <a:rPr lang="tr-TR" sz="2100" dirty="0" err="1" smtClean="0">
                <a:latin typeface="+mj-lt"/>
              </a:rPr>
              <a:t>Asghar</a:t>
            </a:r>
            <a:r>
              <a:rPr lang="tr-TR" sz="2100" dirty="0" smtClean="0">
                <a:latin typeface="+mj-lt"/>
              </a:rPr>
              <a:t> </a:t>
            </a:r>
            <a:r>
              <a:rPr lang="tr-TR" sz="2100" dirty="0" err="1" smtClean="0">
                <a:latin typeface="+mj-lt"/>
              </a:rPr>
              <a:t>Farhadi</a:t>
            </a:r>
            <a:r>
              <a:rPr lang="tr-TR" sz="2100" dirty="0" smtClean="0">
                <a:latin typeface="+mj-lt"/>
              </a:rPr>
              <a:t> gibi yönetmenler de filmleriyle çeşitli festivallerde ödüller kazanan önemli yönetmenler arasındadır. </a:t>
            </a:r>
            <a:endParaRPr lang="tr-TR" sz="2100" dirty="0">
              <a:latin typeface="+mj-lt"/>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1799</TotalTime>
  <Words>1326</Words>
  <Application>Microsoft Office PowerPoint</Application>
  <PresentationFormat>Ekran Gösterisi (4:3)</PresentationFormat>
  <Paragraphs>55</Paragraphs>
  <Slides>10</Slides>
  <Notes>1</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İRAN SİNEMASI</vt:lpstr>
      <vt:lpstr>SESLİ SİNEMA DÖNEMİ (1930-1960)</vt:lpstr>
      <vt:lpstr>MODERN DÖNEM (1960-1978)</vt:lpstr>
      <vt:lpstr>Slayt 4</vt:lpstr>
      <vt:lpstr>Slayt 5</vt:lpstr>
      <vt:lpstr>Slayt 6</vt:lpstr>
      <vt:lpstr>Slayt 7</vt:lpstr>
      <vt:lpstr>OLGUNLUK DÖNEMİ</vt:lpstr>
      <vt:lpstr>Slayt 9</vt:lpstr>
      <vt:lpstr>Slayt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SİNEMANIN İLK YILLARI</dc:title>
  <dc:creator>iletisim</dc:creator>
  <cp:lastModifiedBy>Windows User</cp:lastModifiedBy>
  <cp:revision>187</cp:revision>
  <dcterms:created xsi:type="dcterms:W3CDTF">2018-10-25T18:01:29Z</dcterms:created>
  <dcterms:modified xsi:type="dcterms:W3CDTF">2020-05-11T23:53:28Z</dcterms:modified>
</cp:coreProperties>
</file>